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13" r:id="rId2"/>
    <p:sldMasterId id="2147483717" r:id="rId3"/>
  </p:sldMasterIdLst>
  <p:notesMasterIdLst>
    <p:notesMasterId r:id="rId22"/>
  </p:notesMasterIdLst>
  <p:sldIdLst>
    <p:sldId id="268" r:id="rId4"/>
    <p:sldId id="285" r:id="rId5"/>
    <p:sldId id="278" r:id="rId6"/>
    <p:sldId id="279" r:id="rId7"/>
    <p:sldId id="280" r:id="rId8"/>
    <p:sldId id="298" r:id="rId9"/>
    <p:sldId id="282" r:id="rId10"/>
    <p:sldId id="283" r:id="rId11"/>
    <p:sldId id="284" r:id="rId12"/>
    <p:sldId id="299" r:id="rId13"/>
    <p:sldId id="294" r:id="rId14"/>
    <p:sldId id="295" r:id="rId15"/>
    <p:sldId id="296" r:id="rId16"/>
    <p:sldId id="300" r:id="rId17"/>
    <p:sldId id="287" r:id="rId18"/>
    <p:sldId id="291" r:id="rId19"/>
    <p:sldId id="292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66CC"/>
    <a:srgbClr val="00CC00"/>
    <a:srgbClr val="6600FF"/>
    <a:srgbClr val="3399FF"/>
    <a:srgbClr val="000066"/>
    <a:srgbClr val="FFFF00"/>
    <a:srgbClr val="00FF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79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3B2BE-DC03-47F0-AAC9-6DC2193E740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34D02CD-9981-45DC-94C4-DB0F15D81D6B}">
      <dgm:prSet phldrT="[Text]" custT="1"/>
      <dgm:spPr>
        <a:xfrm>
          <a:off x="1003596" y="1710109"/>
          <a:ext cx="6239033" cy="671742"/>
        </a:xfrm>
        <a:solidFill>
          <a:srgbClr val="3399FF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b="1" i="1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1,00,000 Billing </a:t>
          </a:r>
          <a:r>
            <a:rPr lang="en-US" sz="1600" b="1" i="1" dirty="0" smtClean="0">
              <a:solidFill>
                <a:sysClr val="window" lastClr="FFFFFF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Complaints affecting 15% of the customer base. </a:t>
          </a:r>
          <a:r>
            <a:rPr lang="en-US" sz="1600" b="1" i="1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endParaRPr lang="en-US" sz="1600" b="1" i="1" dirty="0">
            <a:solidFill>
              <a:sysClr val="window" lastClr="FFFFFF"/>
            </a:solidFill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4ABC44A-DA53-4187-BBBD-04871C5CFA0F}" type="parTrans" cxnId="{92FF2361-95D1-41F1-91A2-3665B115878F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+mn-lt"/>
          </a:endParaRPr>
        </a:p>
      </dgm:t>
    </dgm:pt>
    <dgm:pt modelId="{3ED8A43B-5766-48D7-B0D3-44152423DA58}" type="sibTrans" cxnId="{92FF2361-95D1-41F1-91A2-3665B115878F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+mn-lt"/>
          </a:endParaRPr>
        </a:p>
      </dgm:t>
    </dgm:pt>
    <dgm:pt modelId="{BD25EAE1-54B2-40BC-9FCB-3B5F6E1E2F30}">
      <dgm:prSet phldrT="[Text]" custT="1"/>
      <dgm:spPr>
        <a:xfrm>
          <a:off x="811193" y="3242588"/>
          <a:ext cx="6431435" cy="674540"/>
        </a:xfrm>
        <a:solidFill>
          <a:srgbClr val="FFFF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b="1" i="1" dirty="0" smtClean="0">
              <a:solidFill>
                <a:srgbClr val="00CC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Absence of Customer Relationship Management processes.</a:t>
          </a:r>
          <a:endParaRPr lang="en-US" sz="1600" dirty="0">
            <a:solidFill>
              <a:srgbClr val="00CC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25BF484-E1E6-4649-A602-18CBACAC5E32}" type="parTrans" cxnId="{5F844D0E-90FD-4A25-9712-F2F389CFEE4B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+mn-lt"/>
          </a:endParaRPr>
        </a:p>
      </dgm:t>
    </dgm:pt>
    <dgm:pt modelId="{5F21C48F-BF7C-43D1-A4BD-4742107A7482}" type="sibTrans" cxnId="{5F844D0E-90FD-4A25-9712-F2F389CFEE4B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+mn-lt"/>
          </a:endParaRPr>
        </a:p>
      </dgm:t>
    </dgm:pt>
    <dgm:pt modelId="{60601738-E051-4A58-9C29-5FDBB5F2AB79}">
      <dgm:prSet phldrT="[Text]" custT="1"/>
      <dgm:spPr>
        <a:xfrm>
          <a:off x="390434" y="218679"/>
          <a:ext cx="6852195" cy="585873"/>
        </a:xfrm>
        <a:solidFill>
          <a:srgbClr val="9900CC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b="1" i="1" dirty="0" smtClean="0">
              <a:solidFill>
                <a:sysClr val="window" lastClr="FFFFFF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Regular Power Cuts, Black Outs &amp; Brown Outs.</a:t>
          </a:r>
          <a:endParaRPr lang="en-US" sz="16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AE222AF0-3063-430A-89D9-3ECACB6466CD}" type="parTrans" cxnId="{C7368427-4358-46ED-ADD9-66F342A5427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618BDF3-0D47-494D-AB7B-4FD67B070145}" type="sibTrans" cxnId="{C7368427-4358-46ED-ADD9-66F342A5427D}">
      <dgm:prSet/>
      <dgm:spPr>
        <a:xfrm>
          <a:off x="-5493396" y="-841089"/>
          <a:ext cx="6540835" cy="6540835"/>
        </a:xfrm>
        <a:noFill/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latin typeface="+mn-lt"/>
          </a:endParaRPr>
        </a:p>
      </dgm:t>
    </dgm:pt>
    <dgm:pt modelId="{361069C1-80DF-4B75-ABE9-0FDF48AEC584}">
      <dgm:prSet phldrT="[Text]" custT="1"/>
      <dgm:spPr>
        <a:xfrm>
          <a:off x="811193" y="943870"/>
          <a:ext cx="6431435" cy="669855"/>
        </a:xfrm>
        <a:solidFill>
          <a:srgbClr val="00006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b="1" i="1" dirty="0" smtClean="0">
              <a:solidFill>
                <a:sysClr val="window" lastClr="FFFFFF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20,000 applications pending for New Connections for years.</a:t>
          </a:r>
          <a:endParaRPr lang="en-US" sz="1600" b="1" i="1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569BFEF-49B9-4C62-AD38-646580711634}" type="parTrans" cxnId="{93A6CAFA-4FC2-48C1-AE39-8A217B2ECA45}">
      <dgm:prSet/>
      <dgm:spPr/>
      <dgm:t>
        <a:bodyPr/>
        <a:lstStyle/>
        <a:p>
          <a:endParaRPr lang="en-GB"/>
        </a:p>
      </dgm:t>
    </dgm:pt>
    <dgm:pt modelId="{FB1A9450-0FD2-46E0-BC08-0E64C3A1BC74}" type="sibTrans" cxnId="{93A6CAFA-4FC2-48C1-AE39-8A217B2ECA45}">
      <dgm:prSet/>
      <dgm:spPr/>
      <dgm:t>
        <a:bodyPr/>
        <a:lstStyle/>
        <a:p>
          <a:endParaRPr lang="en-GB"/>
        </a:p>
      </dgm:t>
    </dgm:pt>
    <dgm:pt modelId="{E9032296-B710-4A60-86B3-1D72C0A3F52D}">
      <dgm:prSet phldrT="[Text]" custT="1"/>
      <dgm:spPr>
        <a:xfrm>
          <a:off x="390434" y="3988672"/>
          <a:ext cx="6852195" cy="716735"/>
        </a:xfrm>
        <a:solidFill>
          <a:schemeClr val="accent6">
            <a:lumMod val="7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en-US" sz="1600" b="1" i="1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No Digitization.</a:t>
          </a:r>
        </a:p>
      </dgm:t>
    </dgm:pt>
    <dgm:pt modelId="{93519C4D-7800-4B3A-867B-FCA9D098F3B0}" type="sibTrans" cxnId="{3CBA8599-482D-4177-9432-91832D37BB41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+mn-lt"/>
          </a:endParaRPr>
        </a:p>
      </dgm:t>
    </dgm:pt>
    <dgm:pt modelId="{3D2562AD-343B-467C-A7AF-A256A59CFD5A}" type="parTrans" cxnId="{3CBA8599-482D-4177-9432-91832D37BB41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+mn-lt"/>
          </a:endParaRPr>
        </a:p>
      </dgm:t>
    </dgm:pt>
    <dgm:pt modelId="{D71B1222-D51A-4833-8E37-1A1B232293EA}">
      <dgm:prSet phldrT="[Text]" custT="1"/>
      <dgm:spPr>
        <a:xfrm>
          <a:off x="1003596" y="1710109"/>
          <a:ext cx="6239033" cy="671742"/>
        </a:xfrm>
        <a:solidFill>
          <a:srgbClr val="00CC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b="1" i="1" smtClean="0">
              <a:solidFill>
                <a:sysClr val="window" lastClr="FFFFFF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50</a:t>
          </a:r>
          <a:r>
            <a:rPr lang="en-US" sz="1600" b="1" i="1" dirty="0" smtClean="0">
              <a:solidFill>
                <a:sysClr val="window" lastClr="FFFFFF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% of customers database had some form of error</a:t>
          </a:r>
          <a:endParaRPr lang="en-US" sz="1600" b="1" i="1" dirty="0">
            <a:solidFill>
              <a:sysClr val="window" lastClr="FFFFFF"/>
            </a:solidFill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8FE0648-1180-413A-8505-BAE3D35C8A7B}" type="parTrans" cxnId="{6568CBD4-819B-456E-88A4-F686BB84659D}">
      <dgm:prSet/>
      <dgm:spPr/>
      <dgm:t>
        <a:bodyPr/>
        <a:lstStyle/>
        <a:p>
          <a:endParaRPr lang="en-US"/>
        </a:p>
      </dgm:t>
    </dgm:pt>
    <dgm:pt modelId="{86F77870-358E-42C3-A341-4E96EF10B1C3}" type="sibTrans" cxnId="{6568CBD4-819B-456E-88A4-F686BB84659D}">
      <dgm:prSet/>
      <dgm:spPr/>
      <dgm:t>
        <a:bodyPr/>
        <a:lstStyle/>
        <a:p>
          <a:endParaRPr lang="en-US"/>
        </a:p>
      </dgm:t>
    </dgm:pt>
    <dgm:pt modelId="{ABE59D5C-C5A8-4ED7-9039-D97CD38F8B00}">
      <dgm:prSet phldrT="[Text]" custT="1"/>
      <dgm:spPr>
        <a:xfrm>
          <a:off x="390434" y="3988672"/>
          <a:ext cx="6852195" cy="716735"/>
        </a:xfrm>
        <a:solidFill>
          <a:srgbClr val="FF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kumimoji="0" lang="en-US" sz="1600" b="1" i="1" u="none" strike="noStrike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rPr>
            <a:t>Nothing moved unless long hours were spent standing in queues</a:t>
          </a:r>
          <a:endParaRPr lang="en-US" sz="1600" b="1" i="1" dirty="0" smtClean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9855BF6-8F4D-4A0A-B460-2566B86A6BC6}" type="parTrans" cxnId="{F353B744-405D-4BEB-BDAC-44B90E319CD9}">
      <dgm:prSet/>
      <dgm:spPr/>
      <dgm:t>
        <a:bodyPr/>
        <a:lstStyle/>
        <a:p>
          <a:endParaRPr lang="en-US"/>
        </a:p>
      </dgm:t>
    </dgm:pt>
    <dgm:pt modelId="{CE37BFE6-1712-479E-977B-1D0E2C4F006D}" type="sibTrans" cxnId="{F353B744-405D-4BEB-BDAC-44B90E319CD9}">
      <dgm:prSet/>
      <dgm:spPr/>
      <dgm:t>
        <a:bodyPr/>
        <a:lstStyle/>
        <a:p>
          <a:endParaRPr lang="en-US"/>
        </a:p>
      </dgm:t>
    </dgm:pt>
    <dgm:pt modelId="{57762554-2A21-447B-86E3-2E4D261148F3}" type="pres">
      <dgm:prSet presAssocID="{3D83B2BE-DC03-47F0-AAC9-6DC2193E740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7C5488E-E0D8-4D68-8ECC-504290955989}" type="pres">
      <dgm:prSet presAssocID="{3D83B2BE-DC03-47F0-AAC9-6DC2193E740D}" presName="Name1" presStyleCnt="0"/>
      <dgm:spPr/>
    </dgm:pt>
    <dgm:pt modelId="{10D1A63D-3643-4859-B18A-B3D5BD2A4C91}" type="pres">
      <dgm:prSet presAssocID="{3D83B2BE-DC03-47F0-AAC9-6DC2193E740D}" presName="cycle" presStyleCnt="0"/>
      <dgm:spPr/>
    </dgm:pt>
    <dgm:pt modelId="{1BD49A18-E995-4391-A7BC-809E5E9483B9}" type="pres">
      <dgm:prSet presAssocID="{3D83B2BE-DC03-47F0-AAC9-6DC2193E740D}" presName="srcNode" presStyleLbl="node1" presStyleIdx="0" presStyleCnt="7"/>
      <dgm:spPr/>
    </dgm:pt>
    <dgm:pt modelId="{A2B441E5-B4EF-4EF8-9626-2D8ED754B7AA}" type="pres">
      <dgm:prSet presAssocID="{3D83B2BE-DC03-47F0-AAC9-6DC2193E740D}" presName="conn" presStyleLbl="parChTrans1D2" presStyleIdx="0" presStyleCnt="1"/>
      <dgm:spPr>
        <a:prstGeom prst="blockArc">
          <a:avLst>
            <a:gd name="adj1" fmla="val 18900000"/>
            <a:gd name="adj2" fmla="val 2700000"/>
            <a:gd name="adj3" fmla="val 330"/>
          </a:avLst>
        </a:prstGeom>
      </dgm:spPr>
      <dgm:t>
        <a:bodyPr/>
        <a:lstStyle/>
        <a:p>
          <a:endParaRPr lang="en-US"/>
        </a:p>
      </dgm:t>
    </dgm:pt>
    <dgm:pt modelId="{52A090AE-0A87-4EE1-B7AB-EE9590916E80}" type="pres">
      <dgm:prSet presAssocID="{3D83B2BE-DC03-47F0-AAC9-6DC2193E740D}" presName="extraNode" presStyleLbl="node1" presStyleIdx="0" presStyleCnt="7"/>
      <dgm:spPr/>
    </dgm:pt>
    <dgm:pt modelId="{2F2C9FC0-BEBD-4FBD-8ED3-4611076E489B}" type="pres">
      <dgm:prSet presAssocID="{3D83B2BE-DC03-47F0-AAC9-6DC2193E740D}" presName="dstNode" presStyleLbl="node1" presStyleIdx="0" presStyleCnt="7"/>
      <dgm:spPr/>
    </dgm:pt>
    <dgm:pt modelId="{BFD9FC45-A880-4EA0-844F-604985B5DF34}" type="pres">
      <dgm:prSet presAssocID="{60601738-E051-4A58-9C29-5FDBB5F2AB79}" presName="text_1" presStyleLbl="node1" presStyleIdx="0" presStyleCnt="7" custScaleY="11453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BDD3346-893F-40B2-AA5F-077B4260D8E0}" type="pres">
      <dgm:prSet presAssocID="{60601738-E051-4A58-9C29-5FDBB5F2AB79}" presName="accent_1" presStyleCnt="0"/>
      <dgm:spPr/>
    </dgm:pt>
    <dgm:pt modelId="{9D3D2038-404E-4FC9-AF47-89712C7794D1}" type="pres">
      <dgm:prSet presAssocID="{60601738-E051-4A58-9C29-5FDBB5F2AB79}" presName="accentRepeatNode" presStyleLbl="solidFgAcc1" presStyleIdx="0" presStyleCnt="7"/>
      <dgm:spPr>
        <a:xfrm>
          <a:off x="70734" y="191916"/>
          <a:ext cx="639399" cy="63939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900CC"/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2A38144B-C186-49DE-9CD8-F53FF55F7479}" type="pres">
      <dgm:prSet presAssocID="{361069C1-80DF-4B75-ABE9-0FDF48AEC584}" presName="text_2" presStyleLbl="node1" presStyleIdx="1" presStyleCnt="7" custScaleY="13095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CEF4DB46-E3D1-4048-961E-5AE3F7DA1083}" type="pres">
      <dgm:prSet presAssocID="{361069C1-80DF-4B75-ABE9-0FDF48AEC584}" presName="accent_2" presStyleCnt="0"/>
      <dgm:spPr/>
    </dgm:pt>
    <dgm:pt modelId="{682EE76D-6B7D-4CA0-B232-D10CBF2A70EB}" type="pres">
      <dgm:prSet presAssocID="{361069C1-80DF-4B75-ABE9-0FDF48AEC584}" presName="accentRepeatNode" presStyleLbl="solidFgAcc1" presStyleIdx="1" presStyleCnt="7"/>
      <dgm:spPr>
        <a:xfrm>
          <a:off x="491494" y="959098"/>
          <a:ext cx="639399" cy="63939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000066"/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998B2325-43D5-4EFC-9A31-5508A1569E0C}" type="pres">
      <dgm:prSet presAssocID="{B34D02CD-9981-45DC-94C4-DB0F15D81D6B}" presName="text_3" presStyleLbl="node1" presStyleIdx="2" presStyleCnt="7" custScaleY="13132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EE1D9B71-DD46-4160-A82C-878BA7A8AB0E}" type="pres">
      <dgm:prSet presAssocID="{B34D02CD-9981-45DC-94C4-DB0F15D81D6B}" presName="accent_3" presStyleCnt="0"/>
      <dgm:spPr/>
    </dgm:pt>
    <dgm:pt modelId="{AC2774B5-1575-41E7-89B2-1255E6D00D60}" type="pres">
      <dgm:prSet presAssocID="{B34D02CD-9981-45DC-94C4-DB0F15D81D6B}" presName="accentRepeatNode" presStyleLbl="solidFgAcc1" presStyleIdx="2" presStyleCnt="7"/>
      <dgm:spPr>
        <a:xfrm>
          <a:off x="683896" y="1726280"/>
          <a:ext cx="639399" cy="63939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399FF"/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DA22E5BF-327F-4C4D-9EB2-2BFE3FEC0F16}" type="pres">
      <dgm:prSet presAssocID="{D71B1222-D51A-4833-8E37-1A1B232293EA}" presName="text_4" presStyleLbl="node1" presStyleIdx="3" presStyleCnt="7" custScaleY="1187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B68CA8-A00E-4E57-8155-163DD0298B95}" type="pres">
      <dgm:prSet presAssocID="{D71B1222-D51A-4833-8E37-1A1B232293EA}" presName="accent_4" presStyleCnt="0"/>
      <dgm:spPr/>
    </dgm:pt>
    <dgm:pt modelId="{9D0E8352-D089-4379-80F3-70FD5BB3BCDE}" type="pres">
      <dgm:prSet presAssocID="{D71B1222-D51A-4833-8E37-1A1B232293EA}" presName="accentRepeatNode" presStyleLbl="solidFgAcc1" presStyleIdx="3" presStyleCnt="7"/>
      <dgm:spPr>
        <a:ln>
          <a:solidFill>
            <a:srgbClr val="00CC00"/>
          </a:solidFill>
        </a:ln>
      </dgm:spPr>
      <dgm:t>
        <a:bodyPr/>
        <a:lstStyle/>
        <a:p>
          <a:endParaRPr lang="en-US"/>
        </a:p>
      </dgm:t>
    </dgm:pt>
    <dgm:pt modelId="{A7F9C5B0-36A0-4773-BD13-C0E69811B456}" type="pres">
      <dgm:prSet presAssocID="{BD25EAE1-54B2-40BC-9FCB-3B5F6E1E2F30}" presName="text_5" presStyleLbl="node1" presStyleIdx="4" presStyleCnt="7" custScaleY="13187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829EA489-F174-4760-AEF2-C3A3A3CF4309}" type="pres">
      <dgm:prSet presAssocID="{BD25EAE1-54B2-40BC-9FCB-3B5F6E1E2F30}" presName="accent_5" presStyleCnt="0"/>
      <dgm:spPr/>
    </dgm:pt>
    <dgm:pt modelId="{63386D24-6166-4385-8D92-D9DC644664B2}" type="pres">
      <dgm:prSet presAssocID="{BD25EAE1-54B2-40BC-9FCB-3B5F6E1E2F30}" presName="accentRepeatNode" presStyleLbl="solidFgAcc1" presStyleIdx="4" presStyleCnt="7"/>
      <dgm:spPr>
        <a:xfrm>
          <a:off x="491494" y="3260158"/>
          <a:ext cx="639399" cy="63939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FFF00"/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E8240287-5E20-4D94-8CB6-2B61FA7E8750}" type="pres">
      <dgm:prSet presAssocID="{E9032296-B710-4A60-86B3-1D72C0A3F52D}" presName="text_6" presStyleLbl="node1" presStyleIdx="5" presStyleCnt="7" custScaleY="11847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EDE343C7-02FE-4267-BEE8-AB81F2DE2ECF}" type="pres">
      <dgm:prSet presAssocID="{E9032296-B710-4A60-86B3-1D72C0A3F52D}" presName="accent_6" presStyleCnt="0"/>
      <dgm:spPr/>
    </dgm:pt>
    <dgm:pt modelId="{730BB4E7-11C9-4711-893D-1EB7B7D9885C}" type="pres">
      <dgm:prSet presAssocID="{E9032296-B710-4A60-86B3-1D72C0A3F52D}" presName="accentRepeatNode" presStyleLbl="solidFgAcc1" presStyleIdx="5" presStyleCnt="7"/>
      <dgm:spPr>
        <a:xfrm>
          <a:off x="70734" y="4027340"/>
          <a:ext cx="639399" cy="63939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1AF32C3E-A604-4A0A-906F-F6B481FDC9DB}" type="pres">
      <dgm:prSet presAssocID="{ABE59D5C-C5A8-4ED7-9039-D97CD38F8B00}" presName="text_7" presStyleLbl="node1" presStyleIdx="6" presStyleCnt="7" custScaleY="1215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3F606-31B5-437B-A015-D938FBD9E83F}" type="pres">
      <dgm:prSet presAssocID="{ABE59D5C-C5A8-4ED7-9039-D97CD38F8B00}" presName="accent_7" presStyleCnt="0"/>
      <dgm:spPr/>
    </dgm:pt>
    <dgm:pt modelId="{31A219CC-46A0-4622-974F-39B34044501C}" type="pres">
      <dgm:prSet presAssocID="{ABE59D5C-C5A8-4ED7-9039-D97CD38F8B00}" presName="accentRepeatNode" presStyleLbl="solidFgAcc1" presStyleIdx="6" presStyleCnt="7"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</dgm:ptLst>
  <dgm:cxnLst>
    <dgm:cxn modelId="{5F844D0E-90FD-4A25-9712-F2F389CFEE4B}" srcId="{3D83B2BE-DC03-47F0-AAC9-6DC2193E740D}" destId="{BD25EAE1-54B2-40BC-9FCB-3B5F6E1E2F30}" srcOrd="4" destOrd="0" parTransId="{C25BF484-E1E6-4649-A602-18CBACAC5E32}" sibTransId="{5F21C48F-BF7C-43D1-A4BD-4742107A7482}"/>
    <dgm:cxn modelId="{45B24A5E-33AB-4CC3-9E96-26A9A665B167}" type="presOf" srcId="{9618BDF3-0D47-494D-AB7B-4FD67B070145}" destId="{A2B441E5-B4EF-4EF8-9626-2D8ED754B7AA}" srcOrd="0" destOrd="0" presId="urn:microsoft.com/office/officeart/2008/layout/VerticalCurvedList"/>
    <dgm:cxn modelId="{A02EF1F5-C550-4903-A732-77D2FECC713C}" type="presOf" srcId="{60601738-E051-4A58-9C29-5FDBB5F2AB79}" destId="{BFD9FC45-A880-4EA0-844F-604985B5DF34}" srcOrd="0" destOrd="0" presId="urn:microsoft.com/office/officeart/2008/layout/VerticalCurvedList"/>
    <dgm:cxn modelId="{B09C6839-C7B4-4703-999D-77ADFCB0C6FC}" type="presOf" srcId="{ABE59D5C-C5A8-4ED7-9039-D97CD38F8B00}" destId="{1AF32C3E-A604-4A0A-906F-F6B481FDC9DB}" srcOrd="0" destOrd="0" presId="urn:microsoft.com/office/officeart/2008/layout/VerticalCurvedList"/>
    <dgm:cxn modelId="{45870246-9382-404B-AE91-F7D7F14115B5}" type="presOf" srcId="{E9032296-B710-4A60-86B3-1D72C0A3F52D}" destId="{E8240287-5E20-4D94-8CB6-2B61FA7E8750}" srcOrd="0" destOrd="0" presId="urn:microsoft.com/office/officeart/2008/layout/VerticalCurvedList"/>
    <dgm:cxn modelId="{7F52D6F7-B01C-4D24-BC71-A3CC8F6F3E03}" type="presOf" srcId="{B34D02CD-9981-45DC-94C4-DB0F15D81D6B}" destId="{998B2325-43D5-4EFC-9A31-5508A1569E0C}" srcOrd="0" destOrd="0" presId="urn:microsoft.com/office/officeart/2008/layout/VerticalCurvedList"/>
    <dgm:cxn modelId="{C7368427-4358-46ED-ADD9-66F342A5427D}" srcId="{3D83B2BE-DC03-47F0-AAC9-6DC2193E740D}" destId="{60601738-E051-4A58-9C29-5FDBB5F2AB79}" srcOrd="0" destOrd="0" parTransId="{AE222AF0-3063-430A-89D9-3ECACB6466CD}" sibTransId="{9618BDF3-0D47-494D-AB7B-4FD67B070145}"/>
    <dgm:cxn modelId="{7469600B-50C8-43EE-98C1-4432833C62FD}" type="presOf" srcId="{BD25EAE1-54B2-40BC-9FCB-3B5F6E1E2F30}" destId="{A7F9C5B0-36A0-4773-BD13-C0E69811B456}" srcOrd="0" destOrd="0" presId="urn:microsoft.com/office/officeart/2008/layout/VerticalCurvedList"/>
    <dgm:cxn modelId="{92392DBC-D1C0-4BBA-98EC-C6B981C65715}" type="presOf" srcId="{3D83B2BE-DC03-47F0-AAC9-6DC2193E740D}" destId="{57762554-2A21-447B-86E3-2E4D261148F3}" srcOrd="0" destOrd="0" presId="urn:microsoft.com/office/officeart/2008/layout/VerticalCurvedList"/>
    <dgm:cxn modelId="{3CBA8599-482D-4177-9432-91832D37BB41}" srcId="{3D83B2BE-DC03-47F0-AAC9-6DC2193E740D}" destId="{E9032296-B710-4A60-86B3-1D72C0A3F52D}" srcOrd="5" destOrd="0" parTransId="{3D2562AD-343B-467C-A7AF-A256A59CFD5A}" sibTransId="{93519C4D-7800-4B3A-867B-FCA9D098F3B0}"/>
    <dgm:cxn modelId="{92FF2361-95D1-41F1-91A2-3665B115878F}" srcId="{3D83B2BE-DC03-47F0-AAC9-6DC2193E740D}" destId="{B34D02CD-9981-45DC-94C4-DB0F15D81D6B}" srcOrd="2" destOrd="0" parTransId="{44ABC44A-DA53-4187-BBBD-04871C5CFA0F}" sibTransId="{3ED8A43B-5766-48D7-B0D3-44152423DA58}"/>
    <dgm:cxn modelId="{992904F8-6B55-4AAB-A098-4D228345770D}" type="presOf" srcId="{D71B1222-D51A-4833-8E37-1A1B232293EA}" destId="{DA22E5BF-327F-4C4D-9EB2-2BFE3FEC0F16}" srcOrd="0" destOrd="0" presId="urn:microsoft.com/office/officeart/2008/layout/VerticalCurvedList"/>
    <dgm:cxn modelId="{F353B744-405D-4BEB-BDAC-44B90E319CD9}" srcId="{3D83B2BE-DC03-47F0-AAC9-6DC2193E740D}" destId="{ABE59D5C-C5A8-4ED7-9039-D97CD38F8B00}" srcOrd="6" destOrd="0" parTransId="{D9855BF6-8F4D-4A0A-B460-2566B86A6BC6}" sibTransId="{CE37BFE6-1712-479E-977B-1D0E2C4F006D}"/>
    <dgm:cxn modelId="{6568CBD4-819B-456E-88A4-F686BB84659D}" srcId="{3D83B2BE-DC03-47F0-AAC9-6DC2193E740D}" destId="{D71B1222-D51A-4833-8E37-1A1B232293EA}" srcOrd="3" destOrd="0" parTransId="{B8FE0648-1180-413A-8505-BAE3D35C8A7B}" sibTransId="{86F77870-358E-42C3-A341-4E96EF10B1C3}"/>
    <dgm:cxn modelId="{BC51FD78-E5D5-4D41-ACB2-3268545E0DFB}" type="presOf" srcId="{361069C1-80DF-4B75-ABE9-0FDF48AEC584}" destId="{2A38144B-C186-49DE-9CD8-F53FF55F7479}" srcOrd="0" destOrd="0" presId="urn:microsoft.com/office/officeart/2008/layout/VerticalCurvedList"/>
    <dgm:cxn modelId="{93A6CAFA-4FC2-48C1-AE39-8A217B2ECA45}" srcId="{3D83B2BE-DC03-47F0-AAC9-6DC2193E740D}" destId="{361069C1-80DF-4B75-ABE9-0FDF48AEC584}" srcOrd="1" destOrd="0" parTransId="{0569BFEF-49B9-4C62-AD38-646580711634}" sibTransId="{FB1A9450-0FD2-46E0-BC08-0E64C3A1BC74}"/>
    <dgm:cxn modelId="{67FC1C45-5A08-4FFD-8615-5E0D1929E668}" type="presParOf" srcId="{57762554-2A21-447B-86E3-2E4D261148F3}" destId="{D7C5488E-E0D8-4D68-8ECC-504290955989}" srcOrd="0" destOrd="0" presId="urn:microsoft.com/office/officeart/2008/layout/VerticalCurvedList"/>
    <dgm:cxn modelId="{84B6B3B1-2EA2-4213-AF63-F51F42860E72}" type="presParOf" srcId="{D7C5488E-E0D8-4D68-8ECC-504290955989}" destId="{10D1A63D-3643-4859-B18A-B3D5BD2A4C91}" srcOrd="0" destOrd="0" presId="urn:microsoft.com/office/officeart/2008/layout/VerticalCurvedList"/>
    <dgm:cxn modelId="{0867E8C7-AAEB-48FD-B28A-74646F03FCEE}" type="presParOf" srcId="{10D1A63D-3643-4859-B18A-B3D5BD2A4C91}" destId="{1BD49A18-E995-4391-A7BC-809E5E9483B9}" srcOrd="0" destOrd="0" presId="urn:microsoft.com/office/officeart/2008/layout/VerticalCurvedList"/>
    <dgm:cxn modelId="{AAA12642-CB06-493E-A5C2-577F2C64CCC6}" type="presParOf" srcId="{10D1A63D-3643-4859-B18A-B3D5BD2A4C91}" destId="{A2B441E5-B4EF-4EF8-9626-2D8ED754B7AA}" srcOrd="1" destOrd="0" presId="urn:microsoft.com/office/officeart/2008/layout/VerticalCurvedList"/>
    <dgm:cxn modelId="{979CC0E4-159A-4FD8-AD2D-F10C3D03B03F}" type="presParOf" srcId="{10D1A63D-3643-4859-B18A-B3D5BD2A4C91}" destId="{52A090AE-0A87-4EE1-B7AB-EE9590916E80}" srcOrd="2" destOrd="0" presId="urn:microsoft.com/office/officeart/2008/layout/VerticalCurvedList"/>
    <dgm:cxn modelId="{6C584991-7EB9-4A4E-B342-63A90D80DFE7}" type="presParOf" srcId="{10D1A63D-3643-4859-B18A-B3D5BD2A4C91}" destId="{2F2C9FC0-BEBD-4FBD-8ED3-4611076E489B}" srcOrd="3" destOrd="0" presId="urn:microsoft.com/office/officeart/2008/layout/VerticalCurvedList"/>
    <dgm:cxn modelId="{AB10ACD2-B4CE-423D-977C-6271906AE3E3}" type="presParOf" srcId="{D7C5488E-E0D8-4D68-8ECC-504290955989}" destId="{BFD9FC45-A880-4EA0-844F-604985B5DF34}" srcOrd="1" destOrd="0" presId="urn:microsoft.com/office/officeart/2008/layout/VerticalCurvedList"/>
    <dgm:cxn modelId="{77BD80C7-B4A0-4FA8-84E6-3A0E5C77055F}" type="presParOf" srcId="{D7C5488E-E0D8-4D68-8ECC-504290955989}" destId="{CBDD3346-893F-40B2-AA5F-077B4260D8E0}" srcOrd="2" destOrd="0" presId="urn:microsoft.com/office/officeart/2008/layout/VerticalCurvedList"/>
    <dgm:cxn modelId="{0FD7A338-AB64-4E48-A65B-05DE1249DB15}" type="presParOf" srcId="{CBDD3346-893F-40B2-AA5F-077B4260D8E0}" destId="{9D3D2038-404E-4FC9-AF47-89712C7794D1}" srcOrd="0" destOrd="0" presId="urn:microsoft.com/office/officeart/2008/layout/VerticalCurvedList"/>
    <dgm:cxn modelId="{D38B8477-2489-4DEB-9A76-F4D2B8224A3B}" type="presParOf" srcId="{D7C5488E-E0D8-4D68-8ECC-504290955989}" destId="{2A38144B-C186-49DE-9CD8-F53FF55F7479}" srcOrd="3" destOrd="0" presId="urn:microsoft.com/office/officeart/2008/layout/VerticalCurvedList"/>
    <dgm:cxn modelId="{CF085075-426E-4E3A-9BE0-036D9C3E3139}" type="presParOf" srcId="{D7C5488E-E0D8-4D68-8ECC-504290955989}" destId="{CEF4DB46-E3D1-4048-961E-5AE3F7DA1083}" srcOrd="4" destOrd="0" presId="urn:microsoft.com/office/officeart/2008/layout/VerticalCurvedList"/>
    <dgm:cxn modelId="{5BBA373D-31DF-444E-9C10-8BCD42C798F2}" type="presParOf" srcId="{CEF4DB46-E3D1-4048-961E-5AE3F7DA1083}" destId="{682EE76D-6B7D-4CA0-B232-D10CBF2A70EB}" srcOrd="0" destOrd="0" presId="urn:microsoft.com/office/officeart/2008/layout/VerticalCurvedList"/>
    <dgm:cxn modelId="{3781BC2E-31F2-4123-8F3F-EF583FAD3A0A}" type="presParOf" srcId="{D7C5488E-E0D8-4D68-8ECC-504290955989}" destId="{998B2325-43D5-4EFC-9A31-5508A1569E0C}" srcOrd="5" destOrd="0" presId="urn:microsoft.com/office/officeart/2008/layout/VerticalCurvedList"/>
    <dgm:cxn modelId="{AE9B15D9-F497-4E40-AE16-762CF7A207C6}" type="presParOf" srcId="{D7C5488E-E0D8-4D68-8ECC-504290955989}" destId="{EE1D9B71-DD46-4160-A82C-878BA7A8AB0E}" srcOrd="6" destOrd="0" presId="urn:microsoft.com/office/officeart/2008/layout/VerticalCurvedList"/>
    <dgm:cxn modelId="{CEEA7C77-D539-45F9-8F14-343C039170BB}" type="presParOf" srcId="{EE1D9B71-DD46-4160-A82C-878BA7A8AB0E}" destId="{AC2774B5-1575-41E7-89B2-1255E6D00D60}" srcOrd="0" destOrd="0" presId="urn:microsoft.com/office/officeart/2008/layout/VerticalCurvedList"/>
    <dgm:cxn modelId="{482CFAFE-7FB2-4888-B6F3-2DE1891DC7C0}" type="presParOf" srcId="{D7C5488E-E0D8-4D68-8ECC-504290955989}" destId="{DA22E5BF-327F-4C4D-9EB2-2BFE3FEC0F16}" srcOrd="7" destOrd="0" presId="urn:microsoft.com/office/officeart/2008/layout/VerticalCurvedList"/>
    <dgm:cxn modelId="{6CC455ED-91D1-4041-ACB4-F800E204043D}" type="presParOf" srcId="{D7C5488E-E0D8-4D68-8ECC-504290955989}" destId="{C1B68CA8-A00E-4E57-8155-163DD0298B95}" srcOrd="8" destOrd="0" presId="urn:microsoft.com/office/officeart/2008/layout/VerticalCurvedList"/>
    <dgm:cxn modelId="{39FA59FE-61B1-448F-82E5-BCC8516AC1E5}" type="presParOf" srcId="{C1B68CA8-A00E-4E57-8155-163DD0298B95}" destId="{9D0E8352-D089-4379-80F3-70FD5BB3BCDE}" srcOrd="0" destOrd="0" presId="urn:microsoft.com/office/officeart/2008/layout/VerticalCurvedList"/>
    <dgm:cxn modelId="{7F9CD227-6951-4121-B406-09A0B67170FF}" type="presParOf" srcId="{D7C5488E-E0D8-4D68-8ECC-504290955989}" destId="{A7F9C5B0-36A0-4773-BD13-C0E69811B456}" srcOrd="9" destOrd="0" presId="urn:microsoft.com/office/officeart/2008/layout/VerticalCurvedList"/>
    <dgm:cxn modelId="{0E9AB46D-6BFA-4014-B47C-2B2CF5CC8CED}" type="presParOf" srcId="{D7C5488E-E0D8-4D68-8ECC-504290955989}" destId="{829EA489-F174-4760-AEF2-C3A3A3CF4309}" srcOrd="10" destOrd="0" presId="urn:microsoft.com/office/officeart/2008/layout/VerticalCurvedList"/>
    <dgm:cxn modelId="{7395B530-D76E-4A48-8AD6-F8629649D5AC}" type="presParOf" srcId="{829EA489-F174-4760-AEF2-C3A3A3CF4309}" destId="{63386D24-6166-4385-8D92-D9DC644664B2}" srcOrd="0" destOrd="0" presId="urn:microsoft.com/office/officeart/2008/layout/VerticalCurvedList"/>
    <dgm:cxn modelId="{DC950CCB-1A72-417E-B9D8-9FB176CBF3C3}" type="presParOf" srcId="{D7C5488E-E0D8-4D68-8ECC-504290955989}" destId="{E8240287-5E20-4D94-8CB6-2B61FA7E8750}" srcOrd="11" destOrd="0" presId="urn:microsoft.com/office/officeart/2008/layout/VerticalCurvedList"/>
    <dgm:cxn modelId="{A0EB219D-29C2-4635-85BC-F32896C997D5}" type="presParOf" srcId="{D7C5488E-E0D8-4D68-8ECC-504290955989}" destId="{EDE343C7-02FE-4267-BEE8-AB81F2DE2ECF}" srcOrd="12" destOrd="0" presId="urn:microsoft.com/office/officeart/2008/layout/VerticalCurvedList"/>
    <dgm:cxn modelId="{1DB607E5-30D6-43C3-A158-870E2A5AD32E}" type="presParOf" srcId="{EDE343C7-02FE-4267-BEE8-AB81F2DE2ECF}" destId="{730BB4E7-11C9-4711-893D-1EB7B7D9885C}" srcOrd="0" destOrd="0" presId="urn:microsoft.com/office/officeart/2008/layout/VerticalCurvedList"/>
    <dgm:cxn modelId="{E4362EFC-B463-4775-8925-0980703BC6AB}" type="presParOf" srcId="{D7C5488E-E0D8-4D68-8ECC-504290955989}" destId="{1AF32C3E-A604-4A0A-906F-F6B481FDC9DB}" srcOrd="13" destOrd="0" presId="urn:microsoft.com/office/officeart/2008/layout/VerticalCurvedList"/>
    <dgm:cxn modelId="{604A7AFC-B4F3-4504-AC1A-4121FCE0E901}" type="presParOf" srcId="{D7C5488E-E0D8-4D68-8ECC-504290955989}" destId="{0BD3F606-31B5-437B-A015-D938FBD9E83F}" srcOrd="14" destOrd="0" presId="urn:microsoft.com/office/officeart/2008/layout/VerticalCurvedList"/>
    <dgm:cxn modelId="{2DF590EB-3870-43F8-A559-970E00573FF6}" type="presParOf" srcId="{0BD3F606-31B5-437B-A015-D938FBD9E83F}" destId="{31A219CC-46A0-4622-974F-39B34044501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DEEFE-14A4-4110-8C78-E2B65053433F}" type="datetimeFigureOut">
              <a:rPr lang="en-US" smtClean="0"/>
              <a:t>18-Aug-16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9D103-71E3-4E2F-96DC-74C0FFB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1C729-BE3D-4067-BE45-9A68F03E817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1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1C729-BE3D-4067-BE45-9A68F03E817E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259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47763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8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7A132F5-AD20-49EC-9AE4-5AA9804139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47763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A132F5-AD20-49EC-9AE4-5AA9804139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3886200" cy="4906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800600" y="1219200"/>
            <a:ext cx="3886200" cy="4906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4928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A132F5-AD20-49EC-9AE4-5AA9804139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DBC6-9FCC-481A-8E85-32543E4E4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18-Aug-16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A1B3-F42F-46FD-ADE4-6B1574EE6F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Click to edit Master title style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3813175"/>
            <a:ext cx="6400800" cy="1295400"/>
          </a:xfrm>
        </p:spPr>
        <p:txBody>
          <a:bodyPr>
            <a:normAutofit/>
          </a:bodyPr>
          <a:lstStyle>
            <a:lvl1pPr algn="ctr">
              <a:buNone/>
              <a:defRPr/>
            </a:lvl1pPr>
          </a:lstStyle>
          <a:p>
            <a:pPr>
              <a:lnSpc>
                <a:spcPct val="150000"/>
              </a:lnSpc>
            </a:pP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Click to edit Master subtitle style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17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C1DBC6-9FCC-481A-8E85-32543E4E4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18-Aug-16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8BA1B3-F42F-46FD-ADE4-6B1574EE6F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Click to edit Master title style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3813175"/>
            <a:ext cx="6400800" cy="12954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/>
            </a:lvl1pPr>
          </a:lstStyle>
          <a:p>
            <a:pPr>
              <a:lnSpc>
                <a:spcPct val="150000"/>
              </a:lnSpc>
            </a:pP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Click to edit Master subtitle style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06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C6EB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1DBC6-9FCC-481A-8E85-32543E4E4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18-Aug-16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BA1B3-F42F-46FD-ADE4-6B1574EE6F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" b="-28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9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6" t="3" r="12686" b="2533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813" y="2003612"/>
            <a:ext cx="8794376" cy="147002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Smart Grid Implementation in India</a:t>
            </a:r>
            <a:b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Experiences and Learnings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1774"/>
            <a:ext cx="6400800" cy="1295400"/>
          </a:xfrm>
        </p:spPr>
        <p:txBody>
          <a:bodyPr>
            <a:normAutofit/>
          </a:bodyPr>
          <a:lstStyle/>
          <a:p>
            <a:r>
              <a:rPr lang="en-US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Arup Ghosh</a:t>
            </a:r>
          </a:p>
          <a:p>
            <a:r>
              <a:rPr lang="en-US" sz="20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  <a:r>
              <a:rPr lang="en-US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Advisor and Director</a:t>
            </a:r>
          </a:p>
          <a:p>
            <a:r>
              <a:rPr lang="en-US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arup.ghosh@tatapower-ddl.com</a:t>
            </a:r>
            <a:endParaRPr lang="en-US" sz="20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76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74638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Presentation Structure</a:t>
            </a:r>
            <a:endParaRPr lang="en-US" sz="32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10</a:t>
            </a:fld>
            <a:endParaRPr lang="en-US" b="1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161367" y="1044390"/>
            <a:ext cx="3383280" cy="914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2600" b="1" dirty="0" smtClean="0">
                <a:cs typeface="Arial" panose="020B0604020202020204" pitchFamily="34" charset="0"/>
              </a:rPr>
              <a:t>1. Smart Grid Maturity Model</a:t>
            </a:r>
          </a:p>
        </p:txBody>
      </p:sp>
      <p:sp>
        <p:nvSpPr>
          <p:cNvPr id="5" name="Pentagon 4"/>
          <p:cNvSpPr/>
          <p:nvPr/>
        </p:nvSpPr>
        <p:spPr>
          <a:xfrm>
            <a:off x="416860" y="3631977"/>
            <a:ext cx="8565774" cy="1267228"/>
          </a:xfrm>
          <a:prstGeom prst="homePlate">
            <a:avLst>
              <a:gd name="adj" fmla="val 34083"/>
            </a:avLst>
          </a:prstGeom>
          <a:solidFill>
            <a:schemeClr val="accent6">
              <a:lumMod val="60000"/>
              <a:lumOff val="40000"/>
              <a:alpha val="4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235825" y="1129554"/>
            <a:ext cx="4195482" cy="1097280"/>
            <a:chOff x="4572000" y="1035425"/>
            <a:chExt cx="4195482" cy="1156447"/>
          </a:xfrm>
        </p:grpSpPr>
        <p:sp>
          <p:nvSpPr>
            <p:cNvPr id="4" name="Line Callout 1 3"/>
            <p:cNvSpPr/>
            <p:nvPr/>
          </p:nvSpPr>
          <p:spPr>
            <a:xfrm>
              <a:off x="4572000" y="1035425"/>
              <a:ext cx="4195482" cy="1156447"/>
            </a:xfrm>
            <a:prstGeom prst="borderCallout1">
              <a:avLst>
                <a:gd name="adj1" fmla="val 31700"/>
                <a:gd name="adj2" fmla="val -4536"/>
                <a:gd name="adj3" fmla="val 31749"/>
                <a:gd name="adj4" fmla="val -22133"/>
              </a:avLst>
            </a:prstGeom>
            <a:noFill/>
            <a:ln w="476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70611" y="1154670"/>
              <a:ext cx="4023360" cy="963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Overview</a:t>
              </a:r>
              <a:endParaRPr lang="en-US" sz="2600" dirty="0">
                <a:cs typeface="Arial" panose="020B0604020202020204" pitchFamily="34" charset="0"/>
              </a:endParaRPr>
            </a:p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Domains </a:t>
              </a:r>
              <a:r>
                <a:rPr lang="en-US" sz="2600" dirty="0">
                  <a:cs typeface="Arial" panose="020B0604020202020204" pitchFamily="34" charset="0"/>
                </a:rPr>
                <a:t>and </a:t>
              </a:r>
              <a:r>
                <a:rPr lang="en-US" sz="2600" dirty="0" smtClean="0">
                  <a:cs typeface="Arial" panose="020B0604020202020204" pitchFamily="34" charset="0"/>
                </a:rPr>
                <a:t>Levels</a:t>
              </a:r>
              <a:endParaRPr lang="en-US" sz="26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61367" y="3684485"/>
            <a:ext cx="8269941" cy="1128656"/>
            <a:chOff x="161367" y="3684485"/>
            <a:chExt cx="8269941" cy="1128656"/>
          </a:xfrm>
        </p:grpSpPr>
        <p:sp>
          <p:nvSpPr>
            <p:cNvPr id="8" name="Content Placeholder 1"/>
            <p:cNvSpPr txBox="1">
              <a:spLocks/>
            </p:cNvSpPr>
            <p:nvPr/>
          </p:nvSpPr>
          <p:spPr>
            <a:xfrm>
              <a:off x="161367" y="3684485"/>
              <a:ext cx="3383280" cy="10058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3. Smart </a:t>
              </a:r>
              <a:r>
                <a:rPr lang="en-US" sz="2600" b="1" dirty="0"/>
                <a:t>Grid </a:t>
              </a:r>
              <a:r>
                <a:rPr lang="en-US" sz="2600" b="1" dirty="0" smtClean="0"/>
                <a:t>Journey</a:t>
              </a:r>
              <a:endParaRPr lang="en-US" sz="2600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150660" y="3715861"/>
              <a:ext cx="4280648" cy="1097280"/>
              <a:chOff x="4164107" y="2528042"/>
              <a:chExt cx="4280648" cy="1097280"/>
            </a:xfrm>
          </p:grpSpPr>
          <p:sp>
            <p:nvSpPr>
              <p:cNvPr id="11" name="Line Callout 1 10"/>
              <p:cNvSpPr/>
              <p:nvPr/>
            </p:nvSpPr>
            <p:spPr>
              <a:xfrm>
                <a:off x="4249272" y="2528042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64107" y="2631136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Technologies implemented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Time lines</a:t>
                </a:r>
                <a:endParaRPr lang="en-US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183780" y="2344268"/>
            <a:ext cx="8243046" cy="1195891"/>
            <a:chOff x="183780" y="3581392"/>
            <a:chExt cx="8243046" cy="1195891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183780" y="3581392"/>
              <a:ext cx="3383280" cy="9144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2. Integration of 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OT and IT</a:t>
              </a:r>
              <a:endParaRPr lang="en-US" sz="2600" b="1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132732" y="3680003"/>
              <a:ext cx="4294094" cy="1097280"/>
              <a:chOff x="4473388" y="1129554"/>
              <a:chExt cx="4294094" cy="1097280"/>
            </a:xfrm>
          </p:grpSpPr>
          <p:sp>
            <p:nvSpPr>
              <p:cNvPr id="15" name="Line Callout 1 14"/>
              <p:cNvSpPr/>
              <p:nvPr/>
            </p:nvSpPr>
            <p:spPr>
              <a:xfrm>
                <a:off x="4572000" y="1129554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73388" y="1219201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Areas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Challenges and Solutions</a:t>
                </a:r>
                <a:endParaRPr lang="en-US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188263" y="4955433"/>
            <a:ext cx="8243046" cy="1097280"/>
            <a:chOff x="188263" y="4955433"/>
            <a:chExt cx="8243046" cy="1097280"/>
          </a:xfrm>
        </p:grpSpPr>
        <p:sp>
          <p:nvSpPr>
            <p:cNvPr id="17" name="Content Placeholder 1"/>
            <p:cNvSpPr txBox="1">
              <a:spLocks/>
            </p:cNvSpPr>
            <p:nvPr/>
          </p:nvSpPr>
          <p:spPr>
            <a:xfrm>
              <a:off x="188263" y="5024704"/>
              <a:ext cx="3383280" cy="5486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4. Results</a:t>
              </a:r>
              <a:endParaRPr lang="en-US" sz="2600" b="1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4137215" y="4955433"/>
              <a:ext cx="4294094" cy="1097280"/>
              <a:chOff x="4473388" y="1129554"/>
              <a:chExt cx="4294094" cy="1156447"/>
            </a:xfrm>
          </p:grpSpPr>
          <p:sp>
            <p:nvSpPr>
              <p:cNvPr id="19" name="Line Callout 1 18"/>
              <p:cNvSpPr/>
              <p:nvPr/>
            </p:nvSpPr>
            <p:spPr>
              <a:xfrm>
                <a:off x="4572000" y="1129554"/>
                <a:ext cx="4195482" cy="1156447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473388" y="1231196"/>
                <a:ext cx="4280648" cy="963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Operational &amp; Financial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SGMM Maturity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40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291152" y="1056287"/>
            <a:ext cx="8651142" cy="799414"/>
          </a:xfrm>
          <a:prstGeom prst="rightArrow">
            <a:avLst>
              <a:gd name="adj1" fmla="val 50000"/>
              <a:gd name="adj2" fmla="val 68504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Technologies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Implementation Timelines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11</a:t>
            </a:fld>
            <a:endParaRPr lang="en-US" b="1" dirty="0"/>
          </a:p>
        </p:txBody>
      </p:sp>
      <p:grpSp>
        <p:nvGrpSpPr>
          <p:cNvPr id="39" name="Group 38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40" name="Rounded Rectangle 39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052248" y="1228722"/>
            <a:ext cx="867057" cy="45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611" tIns="44806" rIns="89611" bIns="44806">
            <a:spAutoFit/>
          </a:bodyPr>
          <a:lstStyle/>
          <a:p>
            <a:pPr defTabSz="895350" eaLnBrk="0" hangingPunct="0"/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2009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456249" y="1228722"/>
            <a:ext cx="850066" cy="45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611" tIns="44806" rIns="89611" bIns="44806">
            <a:spAutoFit/>
          </a:bodyPr>
          <a:lstStyle/>
          <a:p>
            <a:pPr defTabSz="895350" eaLnBrk="0" hangingPunct="0"/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251652" y="1225100"/>
            <a:ext cx="867057" cy="45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611" tIns="44806" rIns="89611" bIns="44806">
            <a:spAutoFit/>
          </a:bodyPr>
          <a:lstStyle/>
          <a:p>
            <a:pPr defTabSz="895350" eaLnBrk="0" hangingPunct="0"/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2005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4801" y="2141436"/>
            <a:ext cx="2117272" cy="3419676"/>
          </a:xfrm>
          <a:prstGeom prst="roundRect">
            <a:avLst>
              <a:gd name="adj" fmla="val 20714"/>
            </a:avLst>
          </a:prstGeom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Grid Station Automation;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SCADA;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Comm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Infra-structure;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GIS;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Billing (Legacy);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Asset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Mgmt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 Analysis Tool;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AMR;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ERP (SAP – R3).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569031" y="2140134"/>
            <a:ext cx="2226962" cy="3574866"/>
          </a:xfrm>
          <a:prstGeom prst="roundRect">
            <a:avLst/>
          </a:prstGeom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Dist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Automation;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DMS /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OMS;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Billing &amp; CRM (SAP – ISU/CCS);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Integration of Enterprise Applications;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Integrated Asset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Mgmt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Distributed Gen Integration pilots;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PoC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of PLCC and Wireless Comm.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937802" y="2138699"/>
            <a:ext cx="1610917" cy="2697753"/>
          </a:xfrm>
          <a:prstGeom prst="roundRect">
            <a:avLst/>
          </a:prstGeom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Distributed Generation Integration; 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DSM;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DR;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Workforce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(WFM);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Mobility.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679348" y="2138699"/>
            <a:ext cx="1855052" cy="2932311"/>
          </a:xfrm>
          <a:prstGeom prst="roundRect">
            <a:avLst/>
          </a:prstGeom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Comm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Canopy with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Radio+OF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AMI;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Big Data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Mgmt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Business Analytics;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Extensive Mobility Solutions;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Power Mgmt.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5504" y="1681617"/>
            <a:ext cx="1156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Phase 1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64112" y="1680316"/>
            <a:ext cx="1171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Phase 2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54207" y="1678880"/>
            <a:ext cx="12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Phase 3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058" y="5540189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SGMM - Level 1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Score # 1.69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32846" y="5715000"/>
            <a:ext cx="1952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SGMM - Level 2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Score # 2.5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94729" y="4867839"/>
            <a:ext cx="1748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SGMM - Level 3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Score # 3.6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28013" y="5285335"/>
            <a:ext cx="1757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SGMM - Level 4</a:t>
            </a:r>
          </a:p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Score # 4.5</a:t>
            </a:r>
            <a:endParaRPr lang="en-US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6114715" y="1233205"/>
            <a:ext cx="867057" cy="45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611" tIns="44806" rIns="89611" bIns="44806">
            <a:spAutoFit/>
          </a:bodyPr>
          <a:lstStyle/>
          <a:p>
            <a:pPr defTabSz="895350" eaLnBrk="0" hangingPunct="0"/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47141" y="1669916"/>
            <a:ext cx="12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Phase 4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7800073" y="1237688"/>
            <a:ext cx="867057" cy="45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611" tIns="44806" rIns="89611" bIns="44806">
            <a:spAutoFit/>
          </a:bodyPr>
          <a:lstStyle/>
          <a:p>
            <a:pPr defTabSz="895350" eaLnBrk="0" hangingPunct="0"/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2020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91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Technologies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Thematic Representation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12</a:t>
            </a:fld>
            <a:endParaRPr lang="en-US" b="1" dirty="0"/>
          </a:p>
        </p:txBody>
      </p:sp>
      <p:grpSp>
        <p:nvGrpSpPr>
          <p:cNvPr id="39" name="Group 38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40" name="Rounded Rectangle 39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26" name="Freeform 5"/>
          <p:cNvSpPr>
            <a:spLocks/>
          </p:cNvSpPr>
          <p:nvPr>
            <p:custDataLst>
              <p:tags r:id="rId1"/>
            </p:custDataLst>
          </p:nvPr>
        </p:nvSpPr>
        <p:spPr bwMode="gray">
          <a:xfrm>
            <a:off x="641171" y="1169894"/>
            <a:ext cx="8126311" cy="461463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68"/>
              </a:cxn>
              <a:cxn ang="0">
                <a:pos x="4200" y="2168"/>
              </a:cxn>
            </a:cxnLst>
            <a:rect l="0" t="0" r="r" b="b"/>
            <a:pathLst>
              <a:path w="4200" h="2168">
                <a:moveTo>
                  <a:pt x="0" y="0"/>
                </a:moveTo>
                <a:lnTo>
                  <a:pt x="0" y="2168"/>
                </a:lnTo>
                <a:lnTo>
                  <a:pt x="4200" y="2168"/>
                </a:lnTo>
              </a:path>
            </a:pathLst>
          </a:custGeom>
          <a:noFill/>
          <a:ln w="38100" cap="flat" cmpd="sng">
            <a:solidFill>
              <a:sysClr val="windowText" lastClr="000000"/>
            </a:solidFill>
            <a:prstDash val="solid"/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50" b="0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Arc 6"/>
          <p:cNvSpPr>
            <a:spLocks/>
          </p:cNvSpPr>
          <p:nvPr>
            <p:custDataLst>
              <p:tags r:id="rId2"/>
            </p:custDataLst>
          </p:nvPr>
        </p:nvSpPr>
        <p:spPr bwMode="gray">
          <a:xfrm>
            <a:off x="666006" y="3383077"/>
            <a:ext cx="2699496" cy="2167666"/>
          </a:xfrm>
          <a:custGeom>
            <a:avLst/>
            <a:gdLst>
              <a:gd name="G0" fmla="+- 19266 0 0"/>
              <a:gd name="G1" fmla="+- 21600 0 0"/>
              <a:gd name="G2" fmla="+- 21600 0 0"/>
              <a:gd name="T0" fmla="*/ 0 w 20829"/>
              <a:gd name="T1" fmla="*/ 11834 h 21600"/>
              <a:gd name="T2" fmla="*/ 20829 w 20829"/>
              <a:gd name="T3" fmla="*/ 57 h 21600"/>
              <a:gd name="T4" fmla="*/ 19266 w 2082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29" h="21600" fill="none" extrusionOk="0">
                <a:moveTo>
                  <a:pt x="-1" y="11833"/>
                </a:moveTo>
                <a:cubicBezTo>
                  <a:pt x="3679" y="4574"/>
                  <a:pt x="11127" y="-1"/>
                  <a:pt x="19266" y="0"/>
                </a:cubicBezTo>
                <a:cubicBezTo>
                  <a:pt x="19787" y="0"/>
                  <a:pt x="20308" y="18"/>
                  <a:pt x="20829" y="56"/>
                </a:cubicBezTo>
              </a:path>
              <a:path w="20829" h="21600" stroke="0" extrusionOk="0">
                <a:moveTo>
                  <a:pt x="-1" y="11833"/>
                </a:moveTo>
                <a:cubicBezTo>
                  <a:pt x="3679" y="4574"/>
                  <a:pt x="11127" y="-1"/>
                  <a:pt x="19266" y="0"/>
                </a:cubicBezTo>
                <a:cubicBezTo>
                  <a:pt x="19787" y="0"/>
                  <a:pt x="20308" y="18"/>
                  <a:pt x="20829" y="56"/>
                </a:cubicBezTo>
                <a:lnTo>
                  <a:pt x="19266" y="21600"/>
                </a:lnTo>
                <a:close/>
              </a:path>
            </a:pathLst>
          </a:custGeom>
          <a:noFill/>
          <a:ln w="38100">
            <a:solidFill>
              <a:srgbClr val="9BBB59">
                <a:lumMod val="5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2" name="Arc 7"/>
          <p:cNvSpPr>
            <a:spLocks/>
          </p:cNvSpPr>
          <p:nvPr>
            <p:custDataLst>
              <p:tags r:id="rId3"/>
            </p:custDataLst>
          </p:nvPr>
        </p:nvSpPr>
        <p:spPr bwMode="gray">
          <a:xfrm>
            <a:off x="3198637" y="2567046"/>
            <a:ext cx="2852914" cy="1837950"/>
          </a:xfrm>
          <a:custGeom>
            <a:avLst/>
            <a:gdLst>
              <a:gd name="G0" fmla="+- 19582 0 0"/>
              <a:gd name="G1" fmla="+- 21600 0 0"/>
              <a:gd name="G2" fmla="+- 21600 0 0"/>
              <a:gd name="T0" fmla="*/ 0 w 21145"/>
              <a:gd name="T1" fmla="*/ 12483 h 21600"/>
              <a:gd name="T2" fmla="*/ 21145 w 21145"/>
              <a:gd name="T3" fmla="*/ 57 h 21600"/>
              <a:gd name="T4" fmla="*/ 19582 w 2114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45" h="21600" fill="none" extrusionOk="0">
                <a:moveTo>
                  <a:pt x="0" y="12483"/>
                </a:moveTo>
                <a:cubicBezTo>
                  <a:pt x="3545" y="4868"/>
                  <a:pt x="11182" y="-1"/>
                  <a:pt x="19582" y="0"/>
                </a:cubicBezTo>
                <a:cubicBezTo>
                  <a:pt x="20103" y="0"/>
                  <a:pt x="20624" y="18"/>
                  <a:pt x="21145" y="56"/>
                </a:cubicBezTo>
              </a:path>
              <a:path w="21145" h="21600" stroke="0" extrusionOk="0">
                <a:moveTo>
                  <a:pt x="0" y="12483"/>
                </a:moveTo>
                <a:cubicBezTo>
                  <a:pt x="3545" y="4868"/>
                  <a:pt x="11182" y="-1"/>
                  <a:pt x="19582" y="0"/>
                </a:cubicBezTo>
                <a:cubicBezTo>
                  <a:pt x="20103" y="0"/>
                  <a:pt x="20624" y="18"/>
                  <a:pt x="21145" y="56"/>
                </a:cubicBezTo>
                <a:lnTo>
                  <a:pt x="19582" y="21600"/>
                </a:lnTo>
                <a:close/>
              </a:path>
            </a:pathLst>
          </a:custGeom>
          <a:noFill/>
          <a:ln w="38100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3" name="Arc 8"/>
          <p:cNvSpPr>
            <a:spLocks/>
          </p:cNvSpPr>
          <p:nvPr>
            <p:custDataLst>
              <p:tags r:id="rId4"/>
            </p:custDataLst>
          </p:nvPr>
        </p:nvSpPr>
        <p:spPr bwMode="gray">
          <a:xfrm>
            <a:off x="5821791" y="1512105"/>
            <a:ext cx="2941389" cy="1808163"/>
          </a:xfrm>
          <a:custGeom>
            <a:avLst/>
            <a:gdLst>
              <a:gd name="G0" fmla="+- 19723 0 0"/>
              <a:gd name="G1" fmla="+- 21600 0 0"/>
              <a:gd name="G2" fmla="+- 21600 0 0"/>
              <a:gd name="T0" fmla="*/ 0 w 21286"/>
              <a:gd name="T1" fmla="*/ 12792 h 21600"/>
              <a:gd name="T2" fmla="*/ 21286 w 21286"/>
              <a:gd name="T3" fmla="*/ 57 h 21600"/>
              <a:gd name="T4" fmla="*/ 19723 w 2128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86" h="21600" fill="none" extrusionOk="0">
                <a:moveTo>
                  <a:pt x="0" y="12792"/>
                </a:moveTo>
                <a:cubicBezTo>
                  <a:pt x="3475" y="5010"/>
                  <a:pt x="11200" y="-1"/>
                  <a:pt x="19723" y="0"/>
                </a:cubicBezTo>
                <a:cubicBezTo>
                  <a:pt x="20244" y="0"/>
                  <a:pt x="20765" y="18"/>
                  <a:pt x="21286" y="56"/>
                </a:cubicBezTo>
              </a:path>
              <a:path w="21286" h="21600" stroke="0" extrusionOk="0">
                <a:moveTo>
                  <a:pt x="0" y="12792"/>
                </a:moveTo>
                <a:cubicBezTo>
                  <a:pt x="3475" y="5010"/>
                  <a:pt x="11200" y="-1"/>
                  <a:pt x="19723" y="0"/>
                </a:cubicBezTo>
                <a:cubicBezTo>
                  <a:pt x="20244" y="0"/>
                  <a:pt x="20765" y="18"/>
                  <a:pt x="21286" y="56"/>
                </a:cubicBezTo>
                <a:lnTo>
                  <a:pt x="19723" y="21600"/>
                </a:lnTo>
                <a:close/>
              </a:path>
            </a:pathLst>
          </a:custGeom>
          <a:noFill/>
          <a:ln w="38100">
            <a:solidFill>
              <a:srgbClr val="F79646">
                <a:lumMod val="75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4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27702" y="2533733"/>
            <a:ext cx="13700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0" marR="0" lvl="0" indent="0" defTabSz="6778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</a:rPr>
              <a:t>Basic Business Needs</a:t>
            </a:r>
          </a:p>
        </p:txBody>
      </p:sp>
      <p:sp>
        <p:nvSpPr>
          <p:cNvPr id="35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3352800" y="2068347"/>
            <a:ext cx="1371600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0" marR="0" lvl="0" indent="0" defTabSz="6778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Business Efficiency</a:t>
            </a:r>
          </a:p>
        </p:txBody>
      </p:sp>
      <p:sp>
        <p:nvSpPr>
          <p:cNvPr id="36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5441575" y="1185325"/>
            <a:ext cx="2330629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defTabSz="6778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</a:rPr>
              <a:t>Extensive Customer Interaction</a:t>
            </a:r>
          </a:p>
        </p:txBody>
      </p:sp>
      <p:sp>
        <p:nvSpPr>
          <p:cNvPr id="44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255311" y="3498978"/>
            <a:ext cx="2868712" cy="22390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Billing;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Prepayment;</a:t>
            </a:r>
          </a:p>
          <a:p>
            <a:pPr marL="144463" marR="0" lvl="1" indent="-142875" algn="r" defTabSz="89535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Pct val="120000"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Meter reading;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Theft </a:t>
            </a:r>
            <a:r>
              <a:rPr lang="en-US" sz="1600" b="1" kern="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detection;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</a:t>
            </a:r>
            <a:r>
              <a:rPr lang="en-US" sz="1600" b="1" kern="0" dirty="0" smtClean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Maintenance;</a:t>
            </a:r>
            <a:endParaRPr lang="en-US" sz="1600" b="1" kern="0" dirty="0">
              <a:solidFill>
                <a:srgbClr val="9BBB59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 Management;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</a:t>
            </a:r>
            <a:r>
              <a:rPr lang="en-US" sz="1600" b="1" kern="0" dirty="0" smtClean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automation;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Outage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en-US" sz="1600" b="1" kern="0" noProof="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13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6163611" y="2187701"/>
            <a:ext cx="2527300" cy="3508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44463" marR="0" lvl="1" indent="-142875" algn="r" defTabSz="89535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Pct val="120000"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Real time pricing;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outage </a:t>
            </a:r>
            <a:r>
              <a:rPr lang="en-US" sz="1600" b="1" kern="0" dirty="0" err="1" smtClean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r>
              <a:rPr lang="en-US" sz="1600" b="1" kern="0" dirty="0" smtClean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1600" b="1" kern="0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Analytics.</a:t>
            </a:r>
          </a:p>
          <a:p>
            <a:pPr marL="144463" marR="0" lvl="1" indent="-142875" algn="r" defTabSz="89535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Pct val="120000"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Home energy </a:t>
            </a:r>
            <a:r>
              <a:rPr kumimoji="0" 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Gathering </a:t>
            </a:r>
            <a:r>
              <a:rPr lang="en-US" sz="1600" b="1" kern="0" dirty="0" smtClean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and unstructured data;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 of carriage and content;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</a:t>
            </a:r>
            <a:r>
              <a:rPr lang="en-US" sz="1600" b="1" kern="0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 Automation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Extensive </a:t>
            </a:r>
            <a:r>
              <a:rPr lang="en-US" sz="1600" b="1" kern="0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roof-top solar integration;</a:t>
            </a:r>
          </a:p>
          <a:p>
            <a:pPr marL="144463" marR="0" lvl="1" indent="-142875" algn="r" defTabSz="89535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Pct val="120000"/>
              <a:buFontTx/>
              <a:buChar char="•"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14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3122295" y="2993181"/>
            <a:ext cx="2957837" cy="22390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In-home displays;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</a:t>
            </a: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metering/ solar;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Spatial </a:t>
            </a: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technologies.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</a:t>
            </a:r>
            <a:r>
              <a:rPr lang="en-US" sz="16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disconnect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Asset Mgmt.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Predictive </a:t>
            </a: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fault monitoring;</a:t>
            </a:r>
          </a:p>
          <a:p>
            <a:pPr marL="144463" lvl="1" indent="-142875" algn="r" defTabSz="895350" fontAlgn="base">
              <a:spcBef>
                <a:spcPts val="300"/>
              </a:spcBef>
              <a:spcAft>
                <a:spcPct val="0"/>
              </a:spcAft>
              <a:buSzPct val="120000"/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</a:t>
            </a:r>
            <a:r>
              <a:rPr lang="en-US" sz="1600" b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r>
              <a:rPr lang="en-US" sz="16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(DSM &amp;  DR</a:t>
            </a:r>
            <a:r>
              <a:rPr lang="en-US" sz="16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US" sz="1600" b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15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 rot="16200000">
            <a:off x="-1142108" y="3265715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defTabSz="6778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Cumulative benefits</a:t>
            </a:r>
          </a:p>
        </p:txBody>
      </p:sp>
      <p:sp>
        <p:nvSpPr>
          <p:cNvPr id="48" name="Rectangle 20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2514600" y="5867401"/>
            <a:ext cx="360124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0" marR="0" lvl="1" indent="1588" defTabSz="895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Technology Complexity</a:t>
            </a:r>
          </a:p>
        </p:txBody>
      </p:sp>
    </p:spTree>
    <p:extLst>
      <p:ext uri="{BB962C8B-B14F-4D97-AF65-F5344CB8AC3E}">
        <p14:creationId xmlns:p14="http://schemas.microsoft.com/office/powerpoint/2010/main" val="21441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Technologies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Implementation Challenges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13</a:t>
            </a:fld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37883" y="1447800"/>
            <a:ext cx="8270837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Designed for western world </a:t>
            </a:r>
            <a:r>
              <a:rPr lang="en-US" sz="2400" dirty="0">
                <a:latin typeface="Arial" panose="020B0604020202020204" pitchFamily="34" charset="0"/>
              </a:rPr>
              <a:t>&gt; </a:t>
            </a:r>
            <a:r>
              <a:rPr lang="en-US" sz="2400" dirty="0" smtClean="0">
                <a:latin typeface="Arial" panose="020B0604020202020204" pitchFamily="34" charset="0"/>
              </a:rPr>
              <a:t>To </a:t>
            </a:r>
            <a:r>
              <a:rPr lang="en-US" sz="2400" dirty="0">
                <a:latin typeface="Arial" panose="020B0604020202020204" pitchFamily="34" charset="0"/>
              </a:rPr>
              <a:t>suit local business environment </a:t>
            </a:r>
            <a:r>
              <a:rPr lang="en-US" sz="2400" dirty="0" smtClean="0">
                <a:latin typeface="Arial" panose="020B0604020202020204" pitchFamily="34" charset="0"/>
              </a:rPr>
              <a:t>needed extensive </a:t>
            </a:r>
            <a:r>
              <a:rPr lang="en-US" sz="2400" dirty="0">
                <a:latin typeface="Arial" panose="020B0604020202020204" pitchFamily="34" charset="0"/>
              </a:rPr>
              <a:t>local customization;</a:t>
            </a:r>
            <a:endParaRPr lang="en-US" sz="2400" dirty="0" smtClean="0">
              <a:latin typeface="Arial" panose="020B0604020202020204" pitchFamily="34" charset="0"/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Costs in tune with western economies &gt; </a:t>
            </a:r>
            <a:r>
              <a:rPr lang="en-US" sz="2400" dirty="0" err="1" smtClean="0">
                <a:latin typeface="Arial" panose="020B0604020202020204" pitchFamily="34" charset="0"/>
              </a:rPr>
              <a:t>Localisation</a:t>
            </a:r>
            <a:r>
              <a:rPr lang="en-US" sz="2400" dirty="0" smtClean="0">
                <a:latin typeface="Arial" panose="020B0604020202020204" pitchFamily="34" charset="0"/>
              </a:rPr>
              <a:t> and redesign to meet local affordability;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Lack of developing world benchmark and implementation expertise &gt; Extended implementation timelines &gt; Trial and error;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Lack of experienced human resource &gt; Build up extensive in-house capabilities &gt; Impacts implementation timelines. 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40" name="Rounded Rectangle 39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460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74638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Presentation Structure</a:t>
            </a:r>
            <a:endParaRPr lang="en-US" sz="32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14</a:t>
            </a:fld>
            <a:endParaRPr lang="en-US" b="1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161367" y="1044390"/>
            <a:ext cx="3383280" cy="914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2600" b="1" dirty="0" smtClean="0">
                <a:cs typeface="Arial" panose="020B0604020202020204" pitchFamily="34" charset="0"/>
              </a:rPr>
              <a:t>1. Smart Grid Maturity Model</a:t>
            </a:r>
          </a:p>
        </p:txBody>
      </p:sp>
      <p:sp>
        <p:nvSpPr>
          <p:cNvPr id="5" name="Pentagon 4"/>
          <p:cNvSpPr/>
          <p:nvPr/>
        </p:nvSpPr>
        <p:spPr>
          <a:xfrm>
            <a:off x="416860" y="4881657"/>
            <a:ext cx="8565774" cy="1267228"/>
          </a:xfrm>
          <a:prstGeom prst="homePlate">
            <a:avLst>
              <a:gd name="adj" fmla="val 34083"/>
            </a:avLst>
          </a:prstGeom>
          <a:solidFill>
            <a:schemeClr val="accent6">
              <a:lumMod val="60000"/>
              <a:lumOff val="40000"/>
              <a:alpha val="4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235825" y="1129554"/>
            <a:ext cx="4195482" cy="1097280"/>
            <a:chOff x="4572000" y="1035425"/>
            <a:chExt cx="4195482" cy="1156447"/>
          </a:xfrm>
        </p:grpSpPr>
        <p:sp>
          <p:nvSpPr>
            <p:cNvPr id="4" name="Line Callout 1 3"/>
            <p:cNvSpPr/>
            <p:nvPr/>
          </p:nvSpPr>
          <p:spPr>
            <a:xfrm>
              <a:off x="4572000" y="1035425"/>
              <a:ext cx="4195482" cy="1156447"/>
            </a:xfrm>
            <a:prstGeom prst="borderCallout1">
              <a:avLst>
                <a:gd name="adj1" fmla="val 31700"/>
                <a:gd name="adj2" fmla="val -4536"/>
                <a:gd name="adj3" fmla="val 31749"/>
                <a:gd name="adj4" fmla="val -22133"/>
              </a:avLst>
            </a:prstGeom>
            <a:noFill/>
            <a:ln w="476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70611" y="1154670"/>
              <a:ext cx="4023360" cy="963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Overview</a:t>
              </a:r>
              <a:endParaRPr lang="en-US" sz="2600" dirty="0">
                <a:cs typeface="Arial" panose="020B0604020202020204" pitchFamily="34" charset="0"/>
              </a:endParaRPr>
            </a:p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Domains </a:t>
              </a:r>
              <a:r>
                <a:rPr lang="en-US" sz="2600" dirty="0">
                  <a:cs typeface="Arial" panose="020B0604020202020204" pitchFamily="34" charset="0"/>
                </a:rPr>
                <a:t>and </a:t>
              </a:r>
              <a:r>
                <a:rPr lang="en-US" sz="2600" dirty="0" smtClean="0">
                  <a:cs typeface="Arial" panose="020B0604020202020204" pitchFamily="34" charset="0"/>
                </a:rPr>
                <a:t>Levels</a:t>
              </a:r>
              <a:endParaRPr lang="en-US" sz="26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61367" y="3684485"/>
            <a:ext cx="8269941" cy="1128656"/>
            <a:chOff x="161367" y="3684485"/>
            <a:chExt cx="8269941" cy="1128656"/>
          </a:xfrm>
        </p:grpSpPr>
        <p:sp>
          <p:nvSpPr>
            <p:cNvPr id="8" name="Content Placeholder 1"/>
            <p:cNvSpPr txBox="1">
              <a:spLocks/>
            </p:cNvSpPr>
            <p:nvPr/>
          </p:nvSpPr>
          <p:spPr>
            <a:xfrm>
              <a:off x="161367" y="3684485"/>
              <a:ext cx="3383280" cy="10058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3. Smart </a:t>
              </a:r>
              <a:r>
                <a:rPr lang="en-US" sz="2600" b="1" dirty="0"/>
                <a:t>Grid </a:t>
              </a:r>
              <a:r>
                <a:rPr lang="en-US" sz="2600" b="1" dirty="0" smtClean="0"/>
                <a:t>Journey</a:t>
              </a:r>
              <a:endParaRPr lang="en-US" sz="2600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150660" y="3715861"/>
              <a:ext cx="4280648" cy="1097280"/>
              <a:chOff x="4164107" y="2528042"/>
              <a:chExt cx="4280648" cy="1097280"/>
            </a:xfrm>
          </p:grpSpPr>
          <p:sp>
            <p:nvSpPr>
              <p:cNvPr id="11" name="Line Callout 1 10"/>
              <p:cNvSpPr/>
              <p:nvPr/>
            </p:nvSpPr>
            <p:spPr>
              <a:xfrm>
                <a:off x="4249272" y="2528042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64107" y="2631136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Technologies implemented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Time lines</a:t>
                </a:r>
                <a:endParaRPr lang="en-US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183780" y="2344268"/>
            <a:ext cx="8243046" cy="1195891"/>
            <a:chOff x="183780" y="3581392"/>
            <a:chExt cx="8243046" cy="1195891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183780" y="3581392"/>
              <a:ext cx="3383280" cy="9144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2. Integration of 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OT and IT</a:t>
              </a:r>
              <a:endParaRPr lang="en-US" sz="2600" b="1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132732" y="3680003"/>
              <a:ext cx="4294094" cy="1097280"/>
              <a:chOff x="4473388" y="1129554"/>
              <a:chExt cx="4294094" cy="1097280"/>
            </a:xfrm>
          </p:grpSpPr>
          <p:sp>
            <p:nvSpPr>
              <p:cNvPr id="15" name="Line Callout 1 14"/>
              <p:cNvSpPr/>
              <p:nvPr/>
            </p:nvSpPr>
            <p:spPr>
              <a:xfrm>
                <a:off x="4572000" y="1129554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73388" y="1219201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Areas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Challenges and Solutions</a:t>
                </a:r>
                <a:endParaRPr lang="en-US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188263" y="4955433"/>
            <a:ext cx="8243046" cy="1097280"/>
            <a:chOff x="188263" y="4955433"/>
            <a:chExt cx="8243046" cy="1097280"/>
          </a:xfrm>
        </p:grpSpPr>
        <p:sp>
          <p:nvSpPr>
            <p:cNvPr id="17" name="Content Placeholder 1"/>
            <p:cNvSpPr txBox="1">
              <a:spLocks/>
            </p:cNvSpPr>
            <p:nvPr/>
          </p:nvSpPr>
          <p:spPr>
            <a:xfrm>
              <a:off x="188263" y="5024704"/>
              <a:ext cx="3383280" cy="5486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4. Results</a:t>
              </a:r>
              <a:endParaRPr lang="en-US" sz="2600" b="1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4137215" y="4955433"/>
              <a:ext cx="4294094" cy="1097280"/>
              <a:chOff x="4473388" y="1129554"/>
              <a:chExt cx="4294094" cy="1156447"/>
            </a:xfrm>
          </p:grpSpPr>
          <p:sp>
            <p:nvSpPr>
              <p:cNvPr id="19" name="Line Callout 1 18"/>
              <p:cNvSpPr/>
              <p:nvPr/>
            </p:nvSpPr>
            <p:spPr>
              <a:xfrm>
                <a:off x="4572000" y="1129554"/>
                <a:ext cx="4195482" cy="1156447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473388" y="1231196"/>
                <a:ext cx="4280648" cy="963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Operational &amp; Financial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SGMM Maturity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046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Results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Initial challenges</a:t>
            </a:r>
            <a:endParaRPr lang="en-US" sz="2400" b="1" dirty="0"/>
          </a:p>
        </p:txBody>
      </p:sp>
      <p:graphicFrame>
        <p:nvGraphicFramePr>
          <p:cNvPr id="6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680192"/>
              </p:ext>
            </p:extLst>
          </p:nvPr>
        </p:nvGraphicFramePr>
        <p:xfrm>
          <a:off x="2901194" y="1149246"/>
          <a:ext cx="5899906" cy="5037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2" name="Picture 2" descr="C:\Users\harsh.singh\Desktop\PPT\Picture2.wmf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278" y="1699407"/>
            <a:ext cx="2401424" cy="376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6" name="Rounded Rectangle 5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3505200" y="6492875"/>
            <a:ext cx="2133600" cy="365125"/>
          </a:xfrm>
        </p:spPr>
        <p:txBody>
          <a:bodyPr/>
          <a:lstStyle/>
          <a:p>
            <a:pPr>
              <a:defRPr/>
            </a:pPr>
            <a:fld id="{86D534EF-8247-4000-8654-C9CEBB4A50D2}" type="slidenum">
              <a:rPr lang="en-US" b="1" smtClean="0"/>
              <a:t>15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452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A2B441E5-B4EF-4EF8-9626-2D8ED754B7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>
                                            <p:graphicEl>
                                              <a:dgm id="{A2B441E5-B4EF-4EF8-9626-2D8ED754B7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9D3D2038-404E-4FC9-AF47-89712C779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">
                                            <p:graphicEl>
                                              <a:dgm id="{9D3D2038-404E-4FC9-AF47-89712C7794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BFD9FC45-A880-4EA0-844F-604985B5D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">
                                            <p:graphicEl>
                                              <a:dgm id="{BFD9FC45-A880-4EA0-844F-604985B5DF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682EE76D-6B7D-4CA0-B232-D10CBF2A70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">
                                            <p:graphicEl>
                                              <a:dgm id="{682EE76D-6B7D-4CA0-B232-D10CBF2A70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2A38144B-C186-49DE-9CD8-F53FF55F7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">
                                            <p:graphicEl>
                                              <a:dgm id="{2A38144B-C186-49DE-9CD8-F53FF55F74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AC2774B5-1575-41E7-89B2-1255E6D00D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">
                                            <p:graphicEl>
                                              <a:dgm id="{AC2774B5-1575-41E7-89B2-1255E6D00D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998B2325-43D5-4EFC-9A31-5508A1569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">
                                            <p:graphicEl>
                                              <a:dgm id="{998B2325-43D5-4EFC-9A31-5508A1569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9D0E8352-D089-4379-80F3-70FD5BB3B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">
                                            <p:graphicEl>
                                              <a:dgm id="{9D0E8352-D089-4379-80F3-70FD5BB3BC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DA22E5BF-327F-4C4D-9EB2-2BFE3FEC0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>
                                            <p:graphicEl>
                                              <a:dgm id="{DA22E5BF-327F-4C4D-9EB2-2BFE3FEC0F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63386D24-6166-4385-8D92-D9DC64466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">
                                            <p:graphicEl>
                                              <a:dgm id="{63386D24-6166-4385-8D92-D9DC644664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A7F9C5B0-36A0-4773-BD13-C0E69811B4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">
                                            <p:graphicEl>
                                              <a:dgm id="{A7F9C5B0-36A0-4773-BD13-C0E69811B4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730BB4E7-11C9-4711-893D-1EB7B7D988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">
                                            <p:graphicEl>
                                              <a:dgm id="{730BB4E7-11C9-4711-893D-1EB7B7D988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E8240287-5E20-4D94-8CB6-2B61FA7E8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">
                                            <p:graphicEl>
                                              <a:dgm id="{E8240287-5E20-4D94-8CB6-2B61FA7E8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31A219CC-46A0-4622-974F-39B3404450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1">
                                            <p:graphicEl>
                                              <a:dgm id="{31A219CC-46A0-4622-974F-39B3404450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graphicEl>
                                              <a:dgm id="{1AF32C3E-A604-4A0A-906F-F6B481FDC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1">
                                            <p:graphicEl>
                                              <a:dgm id="{1AF32C3E-A604-4A0A-906F-F6B481FDC9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1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Results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Human Resource</a:t>
            </a:r>
            <a:endParaRPr lang="en-US" sz="24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6" name="Rounded Rectangle 5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891458"/>
              </p:ext>
            </p:extLst>
          </p:nvPr>
        </p:nvGraphicFramePr>
        <p:xfrm>
          <a:off x="318247" y="1094468"/>
          <a:ext cx="8458200" cy="1895139"/>
        </p:xfrm>
        <a:graphic>
          <a:graphicData uri="http://schemas.openxmlformats.org/drawingml/2006/table">
            <a:tbl>
              <a:tblPr firstRow="1" bandRow="1"/>
              <a:tblGrid>
                <a:gridCol w="3729318"/>
                <a:gridCol w="1344706"/>
                <a:gridCol w="1205928"/>
                <a:gridCol w="1219019"/>
                <a:gridCol w="959229"/>
              </a:tblGrid>
              <a:tr h="590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Parameter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</a:t>
                      </a:r>
                      <a:r>
                        <a:rPr lang="en-US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69806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Resource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26" marR="7826" marT="7826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26" marR="7826" marT="7826" marB="0" anchor="ctr"/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Energy sold per employee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456%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Max Demand met per employee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Employee Engagement Index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65%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(FY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07)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79%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(FY 15)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5264" b="14241"/>
          <a:stretch/>
        </p:blipFill>
        <p:spPr>
          <a:xfrm>
            <a:off x="322729" y="3095484"/>
            <a:ext cx="4114800" cy="2834640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588" y="3095485"/>
            <a:ext cx="4224894" cy="2834640"/>
          </a:xfrm>
          <a:prstGeom prst="rect">
            <a:avLst/>
          </a:prstGeom>
          <a:ln w="25400">
            <a:solidFill>
              <a:srgbClr val="6600FF"/>
            </a:solidFill>
          </a:ln>
        </p:spPr>
      </p:pic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3505200" y="6492875"/>
            <a:ext cx="2133600" cy="365125"/>
          </a:xfrm>
        </p:spPr>
        <p:txBody>
          <a:bodyPr/>
          <a:lstStyle/>
          <a:p>
            <a:pPr>
              <a:defRPr/>
            </a:pPr>
            <a:fld id="{7933CA67-FDC4-455C-99DC-DD56B4BEEF56}" type="slidenum">
              <a:rPr lang="en-US" b="1" smtClean="0"/>
              <a:t>16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30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Results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Operations &amp; Customers</a:t>
            </a:r>
            <a:endParaRPr lang="en-US" sz="24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6" name="Rounded Rectangle 5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964051"/>
              </p:ext>
            </p:extLst>
          </p:nvPr>
        </p:nvGraphicFramePr>
        <p:xfrm>
          <a:off x="318247" y="1094468"/>
          <a:ext cx="8593933" cy="4907317"/>
        </p:xfrm>
        <a:graphic>
          <a:graphicData uri="http://schemas.openxmlformats.org/drawingml/2006/table">
            <a:tbl>
              <a:tblPr firstRow="1" bandRow="1"/>
              <a:tblGrid>
                <a:gridCol w="3729318"/>
                <a:gridCol w="1344706"/>
                <a:gridCol w="1205928"/>
                <a:gridCol w="1064731"/>
                <a:gridCol w="154288"/>
                <a:gridCol w="1094962"/>
              </a:tblGrid>
              <a:tr h="590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Parameter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</a:t>
                      </a:r>
                      <a:r>
                        <a:rPr lang="en-US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69806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Operational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26" marR="7826" marT="78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26" marR="7826" marT="7826" marB="0" anchor="ctr"/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AT&amp;C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8.88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System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Reliability –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99.68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System Reliability – SAIDI / SAIFI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Hours/ </a:t>
                      </a:r>
                      <a:r>
                        <a:rPr lang="en-US" sz="16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 / 1000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28 / 42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Transformer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Failure Rate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Peak Load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Street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 Functionality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9806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Consumer Related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26" marR="7826" marT="78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26" marR="7826" marT="7826" marB="0" anchor="ctr"/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No of Customers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 in Lacs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15.15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New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Energization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Meter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Replacement 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Provisional /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Defective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/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 / 0.14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-91%/ -98%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Bill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Complaint Resolution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-91%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Call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Center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Level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 20 </a:t>
                      </a:r>
                      <a:r>
                        <a:rPr lang="en-US" sz="16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Payment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Collection Avenues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33525%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9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just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Consumer 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 (Top 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 w="12700" cmpd="sng">
                      <a:solidFill>
                        <a:srgbClr val="4F81BD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7826" marR="7826" marT="7826" marB="0" anchor="ctr">
                    <a:lnL>
                      <a:noFill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3505200" y="6492875"/>
            <a:ext cx="2133600" cy="365125"/>
          </a:xfrm>
        </p:spPr>
        <p:txBody>
          <a:bodyPr/>
          <a:lstStyle/>
          <a:p>
            <a:pPr>
              <a:defRPr/>
            </a:pPr>
            <a:fld id="{1D3DF2BC-B583-44E5-B427-5A08F0367536}" type="slidenum">
              <a:rPr lang="en-US" b="1" smtClean="0"/>
              <a:t>17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53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17059"/>
            <a:ext cx="9144000" cy="3133165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Thank You</a:t>
            </a:r>
            <a:b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arup.ghosh@tatapower-ddl.com</a:t>
            </a:r>
            <a:endParaRPr 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74638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Presentation Structure</a:t>
            </a:r>
            <a:endParaRPr lang="en-US" sz="32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2</a:t>
            </a:fld>
            <a:endParaRPr lang="en-US" b="1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161367" y="1044390"/>
            <a:ext cx="3383280" cy="914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2600" b="1" dirty="0" smtClean="0">
                <a:cs typeface="Arial" panose="020B0604020202020204" pitchFamily="34" charset="0"/>
              </a:rPr>
              <a:t>1. Smart Grid Maturity Model</a:t>
            </a:r>
          </a:p>
        </p:txBody>
      </p:sp>
      <p:sp>
        <p:nvSpPr>
          <p:cNvPr id="5" name="Pentagon 4"/>
          <p:cNvSpPr/>
          <p:nvPr/>
        </p:nvSpPr>
        <p:spPr>
          <a:xfrm>
            <a:off x="416860" y="1041177"/>
            <a:ext cx="8565774" cy="1267228"/>
          </a:xfrm>
          <a:prstGeom prst="homePlate">
            <a:avLst>
              <a:gd name="adj" fmla="val 34083"/>
            </a:avLst>
          </a:prstGeom>
          <a:solidFill>
            <a:schemeClr val="accent6">
              <a:lumMod val="60000"/>
              <a:lumOff val="40000"/>
              <a:alpha val="4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235825" y="1129554"/>
            <a:ext cx="4195482" cy="1097280"/>
            <a:chOff x="4572000" y="1035425"/>
            <a:chExt cx="4195482" cy="1156447"/>
          </a:xfrm>
        </p:grpSpPr>
        <p:sp>
          <p:nvSpPr>
            <p:cNvPr id="4" name="Line Callout 1 3"/>
            <p:cNvSpPr/>
            <p:nvPr/>
          </p:nvSpPr>
          <p:spPr>
            <a:xfrm>
              <a:off x="4572000" y="1035425"/>
              <a:ext cx="4195482" cy="1156447"/>
            </a:xfrm>
            <a:prstGeom prst="borderCallout1">
              <a:avLst>
                <a:gd name="adj1" fmla="val 31700"/>
                <a:gd name="adj2" fmla="val -4536"/>
                <a:gd name="adj3" fmla="val 31749"/>
                <a:gd name="adj4" fmla="val -22133"/>
              </a:avLst>
            </a:prstGeom>
            <a:noFill/>
            <a:ln w="476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70611" y="1154670"/>
              <a:ext cx="4023360" cy="963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Overview</a:t>
              </a:r>
              <a:endParaRPr lang="en-US" sz="2600" dirty="0">
                <a:cs typeface="Arial" panose="020B0604020202020204" pitchFamily="34" charset="0"/>
              </a:endParaRPr>
            </a:p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Domains </a:t>
              </a:r>
              <a:r>
                <a:rPr lang="en-US" sz="2600" dirty="0">
                  <a:cs typeface="Arial" panose="020B0604020202020204" pitchFamily="34" charset="0"/>
                </a:rPr>
                <a:t>and </a:t>
              </a:r>
              <a:r>
                <a:rPr lang="en-US" sz="2600" dirty="0" smtClean="0">
                  <a:cs typeface="Arial" panose="020B0604020202020204" pitchFamily="34" charset="0"/>
                </a:rPr>
                <a:t>Levels</a:t>
              </a:r>
              <a:endParaRPr lang="en-US" sz="26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61367" y="3684485"/>
            <a:ext cx="8269941" cy="1128656"/>
            <a:chOff x="161367" y="3684485"/>
            <a:chExt cx="8269941" cy="1128656"/>
          </a:xfrm>
        </p:grpSpPr>
        <p:sp>
          <p:nvSpPr>
            <p:cNvPr id="8" name="Content Placeholder 1"/>
            <p:cNvSpPr txBox="1">
              <a:spLocks/>
            </p:cNvSpPr>
            <p:nvPr/>
          </p:nvSpPr>
          <p:spPr>
            <a:xfrm>
              <a:off x="161367" y="3684485"/>
              <a:ext cx="3383280" cy="10058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3. Smart </a:t>
              </a:r>
              <a:r>
                <a:rPr lang="en-US" sz="2600" b="1" dirty="0"/>
                <a:t>Grid </a:t>
              </a:r>
              <a:r>
                <a:rPr lang="en-US" sz="2600" b="1" dirty="0" smtClean="0"/>
                <a:t>Journey</a:t>
              </a:r>
              <a:endParaRPr lang="en-US" sz="2600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150660" y="3715861"/>
              <a:ext cx="4280648" cy="1097280"/>
              <a:chOff x="4164107" y="2528042"/>
              <a:chExt cx="4280648" cy="1097280"/>
            </a:xfrm>
          </p:grpSpPr>
          <p:sp>
            <p:nvSpPr>
              <p:cNvPr id="11" name="Line Callout 1 10"/>
              <p:cNvSpPr/>
              <p:nvPr/>
            </p:nvSpPr>
            <p:spPr>
              <a:xfrm>
                <a:off x="4249272" y="2528042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64107" y="2631136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Technologies implemented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Time lines</a:t>
                </a:r>
                <a:endParaRPr lang="en-US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183780" y="2344268"/>
            <a:ext cx="8243046" cy="1195891"/>
            <a:chOff x="183780" y="3581392"/>
            <a:chExt cx="8243046" cy="1195891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183780" y="3581392"/>
              <a:ext cx="3383280" cy="9144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2. Integration of 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OT and IT</a:t>
              </a:r>
              <a:endParaRPr lang="en-US" sz="2600" b="1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132732" y="3680003"/>
              <a:ext cx="4294094" cy="1097280"/>
              <a:chOff x="4473388" y="1129554"/>
              <a:chExt cx="4294094" cy="1097280"/>
            </a:xfrm>
          </p:grpSpPr>
          <p:sp>
            <p:nvSpPr>
              <p:cNvPr id="15" name="Line Callout 1 14"/>
              <p:cNvSpPr/>
              <p:nvPr/>
            </p:nvSpPr>
            <p:spPr>
              <a:xfrm>
                <a:off x="4572000" y="1129554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73388" y="1219201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Areas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Challenges and Solutions</a:t>
                </a:r>
                <a:endParaRPr lang="en-US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188263" y="4955433"/>
            <a:ext cx="8243046" cy="1097280"/>
            <a:chOff x="188263" y="4955433"/>
            <a:chExt cx="8243046" cy="1097280"/>
          </a:xfrm>
        </p:grpSpPr>
        <p:sp>
          <p:nvSpPr>
            <p:cNvPr id="17" name="Content Placeholder 1"/>
            <p:cNvSpPr txBox="1">
              <a:spLocks/>
            </p:cNvSpPr>
            <p:nvPr/>
          </p:nvSpPr>
          <p:spPr>
            <a:xfrm>
              <a:off x="188263" y="5024704"/>
              <a:ext cx="3383280" cy="5486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4. Results</a:t>
              </a:r>
              <a:endParaRPr lang="en-US" sz="2600" b="1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4137215" y="4955433"/>
              <a:ext cx="4294094" cy="1097280"/>
              <a:chOff x="4473388" y="1129554"/>
              <a:chExt cx="4294094" cy="1156447"/>
            </a:xfrm>
          </p:grpSpPr>
          <p:sp>
            <p:nvSpPr>
              <p:cNvPr id="19" name="Line Callout 1 18"/>
              <p:cNvSpPr/>
              <p:nvPr/>
            </p:nvSpPr>
            <p:spPr>
              <a:xfrm>
                <a:off x="4572000" y="1129554"/>
                <a:ext cx="4195482" cy="1156447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473388" y="1231196"/>
                <a:ext cx="4280648" cy="963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Operational &amp; Financial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SGMM Maturity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476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Smart Grid Maturity Model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Overview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3</a:t>
            </a:fld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639411" y="6019800"/>
            <a:ext cx="44471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Source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: SEI  http://www.sei.cmu.edu/smartgrid/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7882" y="1312617"/>
            <a:ext cx="84660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SGMM is a </a:t>
            </a:r>
            <a:r>
              <a:rPr lang="en-US" sz="2400" b="1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management tool </a:t>
            </a: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that:</a:t>
            </a:r>
          </a:p>
          <a:p>
            <a:pPr marL="403225" indent="-403225">
              <a:spcBef>
                <a:spcPts val="1200"/>
              </a:spcBef>
              <a:buFont typeface="+mj-lt"/>
              <a:buAutoNum type="arabicPeriod"/>
            </a:pP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Provides </a:t>
            </a:r>
            <a:r>
              <a:rPr lang="en-US" sz="2400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2400" b="1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common </a:t>
            </a:r>
            <a:r>
              <a:rPr lang="en-US" sz="2400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framework</a:t>
            </a:r>
            <a:r>
              <a:rPr lang="en-US" sz="2400" b="1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to Utilities for </a:t>
            </a:r>
            <a:r>
              <a:rPr lang="en-US" sz="2400" b="1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defining</a:t>
            </a:r>
            <a:r>
              <a:rPr lang="en-US" sz="2400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key elements of smart </a:t>
            </a: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grid;</a:t>
            </a:r>
          </a:p>
          <a:p>
            <a:pPr marL="403225" indent="-403225">
              <a:spcBef>
                <a:spcPts val="1200"/>
              </a:spcBef>
              <a:buFont typeface="+mj-lt"/>
              <a:buAutoNum type="arabicPeriod"/>
            </a:pP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Helps Utilities </a:t>
            </a:r>
            <a:r>
              <a:rPr lang="en-US" sz="2400" kern="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develop a </a:t>
            </a:r>
            <a:r>
              <a:rPr lang="en-US" sz="24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prioritized</a:t>
            </a: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&amp; programmatic approach;</a:t>
            </a:r>
          </a:p>
          <a:p>
            <a:pPr marL="403225" indent="-403225">
              <a:spcBef>
                <a:spcPts val="1200"/>
              </a:spcBef>
              <a:buFont typeface="+mj-lt"/>
              <a:buAutoNum type="arabicPeriod"/>
            </a:pP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Enables Utilities to </a:t>
            </a:r>
            <a:r>
              <a:rPr lang="en-US" sz="24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measure</a:t>
            </a: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and track</a:t>
            </a:r>
            <a:r>
              <a:rPr lang="en-US" sz="24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progress </a:t>
            </a:r>
            <a:r>
              <a:rPr lang="en-US" sz="2400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 their smart grid journey.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7882" y="4724400"/>
            <a:ext cx="8229600" cy="1323439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pPr algn="ctr"/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Global Intelligent Utility Network Coalition (GIUNC) developed SGMM and it is currently under the stewardship of the Software Engineering Institute at Carnegie Mellon University </a:t>
            </a:r>
          </a:p>
          <a:p>
            <a:pPr algn="ctr"/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25" name="Rounded Rectangle 24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243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74638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Smart Grid Maturity Model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Domains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4</a:t>
            </a:fld>
            <a:endParaRPr lang="en-US" b="1" dirty="0"/>
          </a:p>
        </p:txBody>
      </p:sp>
      <p:grpSp>
        <p:nvGrpSpPr>
          <p:cNvPr id="7" name="Group 27"/>
          <p:cNvGrpSpPr/>
          <p:nvPr/>
        </p:nvGrpSpPr>
        <p:grpSpPr>
          <a:xfrm>
            <a:off x="620888" y="1202814"/>
            <a:ext cx="4038600" cy="930786"/>
            <a:chOff x="533400" y="990600"/>
            <a:chExt cx="4038600" cy="1219200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990600" y="9906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Strategy, Mgmt &amp; Regulatory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33400" y="9906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 w="11430">
                    <a:noFill/>
                  </a:ln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 SMR</a:t>
              </a:r>
              <a:endParaRPr kumimoji="0" lang="en-US" sz="2800" b="1" i="0" u="none" strike="noStrike" kern="0" cap="none" spc="0" normalizeH="0" baseline="0" noProof="0" dirty="0">
                <a:ln w="11430">
                  <a:noFill/>
                </a:ln>
                <a:solidFill>
                  <a:srgbClr val="FFFF00"/>
                </a:solidFill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43000" y="14478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Vision, planning, governance, stakeholder collaboration</a:t>
              </a:r>
            </a:p>
          </p:txBody>
        </p:sp>
      </p:grpSp>
      <p:grpSp>
        <p:nvGrpSpPr>
          <p:cNvPr id="11" name="Group 28"/>
          <p:cNvGrpSpPr/>
          <p:nvPr/>
        </p:nvGrpSpPr>
        <p:grpSpPr>
          <a:xfrm>
            <a:off x="620888" y="2362200"/>
            <a:ext cx="4038600" cy="930786"/>
            <a:chOff x="533400" y="2286000"/>
            <a:chExt cx="4038600" cy="1219200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990600" y="22860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Organization and Structure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33400" y="22860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  </a:t>
              </a:r>
              <a:r>
                <a:rPr kumimoji="0" lang="en-US" sz="24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OS</a:t>
              </a:r>
              <a:endParaRPr kumimoji="0" lang="en-US" sz="2400" b="1" i="0" u="none" strike="noStrike" kern="0" cap="none" spc="0" normalizeH="0" baseline="0" noProof="0" dirty="0">
                <a:ln w="11430"/>
                <a:solidFill>
                  <a:srgbClr val="FFFF00"/>
                </a:solidFill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43000" y="27432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Culture, structure, training, communications, knowledge mgmt</a:t>
              </a:r>
            </a:p>
          </p:txBody>
        </p:sp>
      </p:grpSp>
      <p:grpSp>
        <p:nvGrpSpPr>
          <p:cNvPr id="15" name="Group 29"/>
          <p:cNvGrpSpPr/>
          <p:nvPr/>
        </p:nvGrpSpPr>
        <p:grpSpPr>
          <a:xfrm>
            <a:off x="620888" y="3506321"/>
            <a:ext cx="4038600" cy="930786"/>
            <a:chOff x="533400" y="3581400"/>
            <a:chExt cx="4038600" cy="1219200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990600" y="35814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Grid Operations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33400" y="35814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GO</a:t>
              </a:r>
              <a:endParaRPr kumimoji="0" lang="en-US" sz="2400" b="1" i="0" u="none" strike="noStrike" kern="0" cap="none" spc="0" normalizeH="0" baseline="0" noProof="0" dirty="0">
                <a:ln w="11430"/>
                <a:solidFill>
                  <a:srgbClr val="FFFF00"/>
                </a:solidFill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3000" y="40386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Reliability, efficiency, security, safety, observability, control</a:t>
              </a:r>
            </a:p>
          </p:txBody>
        </p:sp>
      </p:grpSp>
      <p:grpSp>
        <p:nvGrpSpPr>
          <p:cNvPr id="19" name="Group 30"/>
          <p:cNvGrpSpPr/>
          <p:nvPr/>
        </p:nvGrpSpPr>
        <p:grpSpPr>
          <a:xfrm>
            <a:off x="620888" y="4789238"/>
            <a:ext cx="4038600" cy="930786"/>
            <a:chOff x="533400" y="4876800"/>
            <a:chExt cx="4038600" cy="1219200"/>
          </a:xfrm>
        </p:grpSpPr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990600" y="48768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Work &amp; Asset Management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33400" y="48768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 WAM</a:t>
              </a:r>
              <a:endParaRPr kumimoji="0" lang="en-US" sz="2400" b="1" i="0" u="none" strike="noStrike" kern="0" cap="none" spc="0" normalizeH="0" baseline="0" noProof="0" dirty="0">
                <a:ln w="11430"/>
                <a:solidFill>
                  <a:srgbClr val="FFFF00"/>
                </a:solidFill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3000" y="53340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Asset monitoring, tracking &amp; maintenance, mobile workforce</a:t>
              </a:r>
            </a:p>
          </p:txBody>
        </p:sp>
      </p:grpSp>
      <p:grpSp>
        <p:nvGrpSpPr>
          <p:cNvPr id="26" name="Group 31"/>
          <p:cNvGrpSpPr/>
          <p:nvPr/>
        </p:nvGrpSpPr>
        <p:grpSpPr>
          <a:xfrm>
            <a:off x="4735688" y="1202814"/>
            <a:ext cx="4038600" cy="930786"/>
            <a:chOff x="4648200" y="990600"/>
            <a:chExt cx="4038600" cy="1219200"/>
          </a:xfrm>
        </p:grpSpPr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5105400" y="9906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Technology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648200" y="9906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</a:rPr>
                <a:t>TECH</a:t>
              </a:r>
              <a:endParaRPr kumimoji="0" lang="en-US" sz="2400" b="1" i="0" u="none" strike="noStrike" kern="0" cap="none" spc="0" normalizeH="0" baseline="0" noProof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57800" y="14478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IT architecture, standards, infrastructure, integration, tools</a:t>
              </a:r>
            </a:p>
          </p:txBody>
        </p:sp>
      </p:grpSp>
      <p:grpSp>
        <p:nvGrpSpPr>
          <p:cNvPr id="30" name="Group 32"/>
          <p:cNvGrpSpPr/>
          <p:nvPr/>
        </p:nvGrpSpPr>
        <p:grpSpPr>
          <a:xfrm>
            <a:off x="4735688" y="2362200"/>
            <a:ext cx="4038600" cy="930786"/>
            <a:chOff x="4648200" y="2286000"/>
            <a:chExt cx="4038600" cy="1219200"/>
          </a:xfrm>
        </p:grpSpPr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5105400" y="22860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Customer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648200" y="22860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CUST</a:t>
              </a:r>
              <a:endParaRPr kumimoji="0" lang="en-US" sz="2400" b="1" i="0" u="none" strike="noStrike" kern="0" cap="none" spc="0" normalizeH="0" baseline="0" noProof="0" dirty="0">
                <a:ln w="11430"/>
                <a:solidFill>
                  <a:srgbClr val="FFFF00"/>
                </a:solidFill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57800" y="27432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Pricing, customer participation &amp; experience, advanced services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735688" y="3506321"/>
            <a:ext cx="4038600" cy="930786"/>
            <a:chOff x="4648200" y="3581400"/>
            <a:chExt cx="4038600" cy="1219200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5105400" y="35814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Value Chain Integration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4648200" y="35814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  </a:t>
              </a:r>
              <a:r>
                <a:rPr kumimoji="0" lang="en-US" sz="24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VCI </a:t>
              </a:r>
              <a:endParaRPr kumimoji="0" lang="en-US" sz="2400" b="1" i="0" u="none" strike="noStrike" kern="0" cap="none" spc="0" normalizeH="0" baseline="0" noProof="0" dirty="0">
                <a:ln w="11430"/>
                <a:solidFill>
                  <a:srgbClr val="FFFF00"/>
                </a:solidFill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257800" y="40386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Demand &amp; supply management, leveraging market opportunities </a:t>
              </a:r>
            </a:p>
          </p:txBody>
        </p:sp>
      </p:grpSp>
      <p:grpSp>
        <p:nvGrpSpPr>
          <p:cNvPr id="38" name="Group 34"/>
          <p:cNvGrpSpPr/>
          <p:nvPr/>
        </p:nvGrpSpPr>
        <p:grpSpPr>
          <a:xfrm>
            <a:off x="4735688" y="4789238"/>
            <a:ext cx="4038600" cy="930786"/>
            <a:chOff x="4648200" y="4876800"/>
            <a:chExt cx="4038600" cy="1219200"/>
          </a:xfrm>
        </p:grpSpPr>
        <p:sp>
          <p:nvSpPr>
            <p:cNvPr id="39" name="Rectangle 11"/>
            <p:cNvSpPr>
              <a:spLocks noChangeArrowheads="1"/>
            </p:cNvSpPr>
            <p:nvPr/>
          </p:nvSpPr>
          <p:spPr bwMode="auto">
            <a:xfrm>
              <a:off x="5105400" y="4876800"/>
              <a:ext cx="3581400" cy="1219200"/>
            </a:xfrm>
            <a:prstGeom prst="rect">
              <a:avLst/>
            </a:prstGeom>
            <a:solidFill>
              <a:srgbClr val="FFFFFF"/>
            </a:solidFill>
            <a:ln w="38100">
              <a:noFill/>
              <a:round/>
              <a:headEnd/>
              <a:tailEnd/>
            </a:ln>
          </p:spPr>
          <p:txBody>
            <a:bodyPr rIns="0" anchor="t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 Narrow"/>
                </a:rPr>
                <a:t>Societal &amp; Environmental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648200" y="4876800"/>
              <a:ext cx="457200" cy="1219200"/>
            </a:xfrm>
            <a:prstGeom prst="rect">
              <a:avLst/>
            </a:prstGeom>
            <a:solidFill>
              <a:srgbClr val="00B05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 w="11430"/>
                  <a:solidFill>
                    <a:srgbClr val="FFFF00"/>
                  </a:solidFill>
                  <a:uLnTx/>
                  <a:uFillTx/>
                  <a:latin typeface="Arial" panose="020B0604020202020204" pitchFamily="34" charset="0"/>
                </a:rPr>
                <a:t>SE</a:t>
              </a:r>
              <a:endParaRPr kumimoji="0" lang="en-US" sz="2400" b="1" i="0" u="none" strike="noStrike" kern="0" cap="none" spc="0" normalizeH="0" baseline="0" noProof="0" dirty="0">
                <a:ln w="11430"/>
                <a:solidFill>
                  <a:srgbClr val="FFFF00"/>
                </a:solidFill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257800" y="5334000"/>
              <a:ext cx="3352800" cy="685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rPr>
                <a:t>Responsibility, sustainability, critical infrastructure, efficiency 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 bwMode="auto">
          <a:xfrm>
            <a:off x="576913" y="1203115"/>
            <a:ext cx="8197375" cy="0"/>
          </a:xfrm>
          <a:prstGeom prst="line">
            <a:avLst/>
          </a:prstGeom>
          <a:solidFill>
            <a:srgbClr val="5CA1FB"/>
          </a:solidFill>
          <a:ln w="9525" cap="flat" cmpd="sng" algn="ctr">
            <a:solidFill>
              <a:srgbClr val="F7942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81100" y="2366103"/>
            <a:ext cx="8197375" cy="0"/>
          </a:xfrm>
          <a:prstGeom prst="line">
            <a:avLst/>
          </a:prstGeom>
          <a:solidFill>
            <a:srgbClr val="5CA1FB"/>
          </a:solidFill>
          <a:ln w="9525" cap="flat" cmpd="sng" algn="ctr">
            <a:solidFill>
              <a:srgbClr val="F7942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85287" y="3505200"/>
            <a:ext cx="8197375" cy="0"/>
          </a:xfrm>
          <a:prstGeom prst="line">
            <a:avLst/>
          </a:prstGeom>
          <a:solidFill>
            <a:srgbClr val="5CA1FB"/>
          </a:solidFill>
          <a:ln w="9525" cap="flat" cmpd="sng" algn="ctr">
            <a:solidFill>
              <a:srgbClr val="F7942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89474" y="4648200"/>
            <a:ext cx="8197375" cy="0"/>
          </a:xfrm>
          <a:prstGeom prst="line">
            <a:avLst/>
          </a:prstGeom>
          <a:solidFill>
            <a:srgbClr val="5CA1FB"/>
          </a:solidFill>
          <a:ln w="9525" cap="flat" cmpd="sng" algn="ctr">
            <a:solidFill>
              <a:srgbClr val="F7942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47" name="Rounded Rectangle 46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39411" y="6245423"/>
            <a:ext cx="44471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Source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: SEI  http://www.sei.cmu.edu/smartgrid/</a:t>
            </a:r>
          </a:p>
        </p:txBody>
      </p:sp>
    </p:spTree>
    <p:extLst>
      <p:ext uri="{BB962C8B-B14F-4D97-AF65-F5344CB8AC3E}">
        <p14:creationId xmlns:p14="http://schemas.microsoft.com/office/powerpoint/2010/main" val="188777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74638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Smart Grid Maturity Model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Levels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5</a:t>
            </a:fld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639411" y="6019800"/>
            <a:ext cx="44471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Source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: SEI  http://www.sei.cmu.edu/smartgrid/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25" name="Rounded Rectangle 24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2022" y="3614736"/>
            <a:ext cx="8085460" cy="754053"/>
            <a:chOff x="3962400" y="4146577"/>
            <a:chExt cx="5123416" cy="895860"/>
          </a:xfrm>
        </p:grpSpPr>
        <p:sp>
          <p:nvSpPr>
            <p:cNvPr id="11" name="Rectangle 10"/>
            <p:cNvSpPr/>
            <p:nvPr/>
          </p:nvSpPr>
          <p:spPr>
            <a:xfrm>
              <a:off x="3962400" y="4168027"/>
              <a:ext cx="1158834" cy="86908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bIns="91440" rtlCol="0" anchor="ctr" anchorCtr="1"/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Enabling</a:t>
              </a:r>
            </a:p>
          </p:txBody>
        </p:sp>
        <p:sp>
          <p:nvSpPr>
            <p:cNvPr id="12" name="TextBox 91"/>
            <p:cNvSpPr txBox="1"/>
            <p:nvPr/>
          </p:nvSpPr>
          <p:spPr>
            <a:xfrm>
              <a:off x="5305707" y="4146577"/>
              <a:ext cx="3780109" cy="895860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000" dirty="0" err="1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Capex</a:t>
              </a:r>
              <a:r>
                <a:rPr lang="en-US" sz="2000" dirty="0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 based on clear strategy, implementing initial projects to start building smart grid </a:t>
              </a:r>
              <a:endParaRPr lang="en-US" sz="2000" dirty="0">
                <a:solidFill>
                  <a:schemeClr val="tx2">
                    <a:lumMod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85797" y="4395785"/>
            <a:ext cx="8110261" cy="778439"/>
            <a:chOff x="657221" y="4438649"/>
            <a:chExt cx="8110261" cy="778439"/>
          </a:xfrm>
        </p:grpSpPr>
        <p:sp>
          <p:nvSpPr>
            <p:cNvPr id="14" name="Rectangle 13"/>
            <p:cNvSpPr/>
            <p:nvPr/>
          </p:nvSpPr>
          <p:spPr>
            <a:xfrm>
              <a:off x="657221" y="4485568"/>
              <a:ext cx="1828799" cy="73152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bIns="91440" rtlCol="0" anchor="ctr" anchorCtr="1"/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Initiating</a:t>
              </a:r>
            </a:p>
          </p:txBody>
        </p:sp>
        <p:sp>
          <p:nvSpPr>
            <p:cNvPr id="15" name="TextBox 92"/>
            <p:cNvSpPr txBox="1"/>
            <p:nvPr/>
          </p:nvSpPr>
          <p:spPr>
            <a:xfrm>
              <a:off x="2801946" y="4438649"/>
              <a:ext cx="5965536" cy="754053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000" dirty="0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Taking the first steps, exploring options, conducting experiments, developing smart grid vision.</a:t>
              </a:r>
              <a:endParaRPr lang="en-US" sz="2000" dirty="0">
                <a:solidFill>
                  <a:schemeClr val="tx2">
                    <a:lumMod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85798" y="5238745"/>
            <a:ext cx="8110260" cy="794622"/>
            <a:chOff x="657222" y="5410201"/>
            <a:chExt cx="8110260" cy="794622"/>
          </a:xfrm>
        </p:grpSpPr>
        <p:sp>
          <p:nvSpPr>
            <p:cNvPr id="17" name="Rectangle 16"/>
            <p:cNvSpPr/>
            <p:nvPr/>
          </p:nvSpPr>
          <p:spPr>
            <a:xfrm>
              <a:off x="657222" y="5410201"/>
              <a:ext cx="1828800" cy="73152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bIns="91440" rtlCol="0" anchor="ctr" anchorCtr="1"/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Default</a:t>
              </a:r>
              <a:endPara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93"/>
            <p:cNvSpPr txBox="1"/>
            <p:nvPr/>
          </p:nvSpPr>
          <p:spPr>
            <a:xfrm>
              <a:off x="2801945" y="5450771"/>
              <a:ext cx="5965537" cy="754052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000" dirty="0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Default level (status quo).</a:t>
              </a:r>
              <a:br>
                <a:rPr lang="en-US" sz="2000" dirty="0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</a:br>
              <a:endParaRPr lang="en-US" sz="2000" dirty="0">
                <a:solidFill>
                  <a:schemeClr val="tx2">
                    <a:lumMod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57221" y="1055891"/>
            <a:ext cx="8151499" cy="795742"/>
            <a:chOff x="3795614" y="1689068"/>
            <a:chExt cx="5090361" cy="701057"/>
          </a:xfrm>
        </p:grpSpPr>
        <p:sp>
          <p:nvSpPr>
            <p:cNvPr id="21" name="TextBox 89"/>
            <p:cNvSpPr txBox="1"/>
            <p:nvPr/>
          </p:nvSpPr>
          <p:spPr>
            <a:xfrm>
              <a:off x="5134929" y="1689068"/>
              <a:ext cx="3751046" cy="664328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000" dirty="0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Breaking new ground; industry-leading innovation, benchmark.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95614" y="1745648"/>
              <a:ext cx="1142029" cy="644477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20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 lvl="0" algn="ctr"/>
              <a:r>
                <a:rPr lang="en-US" sz="20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Pioneering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82024" y="1897929"/>
            <a:ext cx="8229600" cy="796019"/>
            <a:chOff x="682024" y="1940793"/>
            <a:chExt cx="8229600" cy="796019"/>
          </a:xfrm>
        </p:grpSpPr>
        <p:sp>
          <p:nvSpPr>
            <p:cNvPr id="32" name="TextBox 31"/>
            <p:cNvSpPr txBox="1"/>
            <p:nvPr/>
          </p:nvSpPr>
          <p:spPr>
            <a:xfrm>
              <a:off x="682024" y="2005292"/>
              <a:ext cx="1828800" cy="731520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 algn="ctr"/>
              <a:r>
                <a:rPr lang="en-US" sz="2000" b="1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Optimising</a:t>
              </a:r>
              <a:endPara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90"/>
            <p:cNvSpPr txBox="1"/>
            <p:nvPr/>
          </p:nvSpPr>
          <p:spPr>
            <a:xfrm>
              <a:off x="2821269" y="1940793"/>
              <a:ext cx="6090355" cy="754053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000" dirty="0" err="1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Optimising</a:t>
              </a:r>
              <a:r>
                <a:rPr lang="en-US" sz="2000" dirty="0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 smart grid technologies to bring about measurable performance improvements.</a:t>
              </a:r>
              <a:endParaRPr lang="en-US" sz="2000" dirty="0">
                <a:solidFill>
                  <a:schemeClr val="tx2">
                    <a:lumMod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82022" y="2726634"/>
            <a:ext cx="8098121" cy="798731"/>
            <a:chOff x="682022" y="2469458"/>
            <a:chExt cx="8098121" cy="798731"/>
          </a:xfrm>
        </p:grpSpPr>
        <p:sp>
          <p:nvSpPr>
            <p:cNvPr id="35" name="TextBox 94"/>
            <p:cNvSpPr txBox="1"/>
            <p:nvPr/>
          </p:nvSpPr>
          <p:spPr>
            <a:xfrm>
              <a:off x="2827709" y="2469458"/>
              <a:ext cx="5952434" cy="754053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000" dirty="0" smtClean="0">
                  <a:solidFill>
                    <a:schemeClr val="tx2">
                      <a:lumMod val="25000"/>
                    </a:schemeClr>
                  </a:solidFill>
                  <a:cs typeface="Arial" panose="020B0604020202020204" pitchFamily="34" charset="0"/>
                </a:rPr>
                <a:t>Integrating smart grid technology deployments across the organization.</a:t>
              </a:r>
              <a:endParaRPr lang="en-US" sz="2000" dirty="0">
                <a:solidFill>
                  <a:schemeClr val="tx2">
                    <a:lumMod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2022" y="2536669"/>
              <a:ext cx="1828800" cy="731520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tIns="91440" bIns="91440" rtlCol="0" anchor="ctr" anchorCtr="1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942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74638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Presentation Structure</a:t>
            </a:r>
            <a:endParaRPr lang="en-US" sz="32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6</a:t>
            </a:fld>
            <a:endParaRPr lang="en-US" b="1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161367" y="1044390"/>
            <a:ext cx="3383280" cy="914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2600" b="1" dirty="0" smtClean="0">
                <a:cs typeface="Arial" panose="020B0604020202020204" pitchFamily="34" charset="0"/>
              </a:rPr>
              <a:t>1. Smart Grid Maturity Model</a:t>
            </a:r>
          </a:p>
        </p:txBody>
      </p:sp>
      <p:sp>
        <p:nvSpPr>
          <p:cNvPr id="5" name="Pentagon 4"/>
          <p:cNvSpPr/>
          <p:nvPr/>
        </p:nvSpPr>
        <p:spPr>
          <a:xfrm>
            <a:off x="416860" y="2351817"/>
            <a:ext cx="8565774" cy="1267228"/>
          </a:xfrm>
          <a:prstGeom prst="homePlate">
            <a:avLst>
              <a:gd name="adj" fmla="val 34083"/>
            </a:avLst>
          </a:prstGeom>
          <a:solidFill>
            <a:schemeClr val="accent6">
              <a:lumMod val="60000"/>
              <a:lumOff val="40000"/>
              <a:alpha val="4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235825" y="1129554"/>
            <a:ext cx="4195482" cy="1097280"/>
            <a:chOff x="4572000" y="1035425"/>
            <a:chExt cx="4195482" cy="1156447"/>
          </a:xfrm>
        </p:grpSpPr>
        <p:sp>
          <p:nvSpPr>
            <p:cNvPr id="4" name="Line Callout 1 3"/>
            <p:cNvSpPr/>
            <p:nvPr/>
          </p:nvSpPr>
          <p:spPr>
            <a:xfrm>
              <a:off x="4572000" y="1035425"/>
              <a:ext cx="4195482" cy="1156447"/>
            </a:xfrm>
            <a:prstGeom prst="borderCallout1">
              <a:avLst>
                <a:gd name="adj1" fmla="val 31700"/>
                <a:gd name="adj2" fmla="val -4536"/>
                <a:gd name="adj3" fmla="val 31749"/>
                <a:gd name="adj4" fmla="val -22133"/>
              </a:avLst>
            </a:prstGeom>
            <a:noFill/>
            <a:ln w="476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70611" y="1154670"/>
              <a:ext cx="4023360" cy="963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Overview</a:t>
              </a:r>
              <a:endParaRPr lang="en-US" sz="2600" dirty="0">
                <a:cs typeface="Arial" panose="020B0604020202020204" pitchFamily="34" charset="0"/>
              </a:endParaRPr>
            </a:p>
            <a:p>
              <a:pPr lvl="1" indent="-342900" algn="ctr">
                <a:buFont typeface="Arial" panose="020B0604020202020204" pitchFamily="34" charset="0"/>
                <a:buChar char="•"/>
              </a:pPr>
              <a:r>
                <a:rPr lang="en-US" sz="2600" dirty="0" smtClean="0">
                  <a:cs typeface="Arial" panose="020B0604020202020204" pitchFamily="34" charset="0"/>
                </a:rPr>
                <a:t>Domains </a:t>
              </a:r>
              <a:r>
                <a:rPr lang="en-US" sz="2600" dirty="0">
                  <a:cs typeface="Arial" panose="020B0604020202020204" pitchFamily="34" charset="0"/>
                </a:rPr>
                <a:t>and </a:t>
              </a:r>
              <a:r>
                <a:rPr lang="en-US" sz="2600" dirty="0" smtClean="0">
                  <a:cs typeface="Arial" panose="020B0604020202020204" pitchFamily="34" charset="0"/>
                </a:rPr>
                <a:t>Levels</a:t>
              </a:r>
              <a:endParaRPr lang="en-US" sz="26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61367" y="3684485"/>
            <a:ext cx="8269941" cy="1128656"/>
            <a:chOff x="161367" y="3684485"/>
            <a:chExt cx="8269941" cy="1128656"/>
          </a:xfrm>
        </p:grpSpPr>
        <p:sp>
          <p:nvSpPr>
            <p:cNvPr id="8" name="Content Placeholder 1"/>
            <p:cNvSpPr txBox="1">
              <a:spLocks/>
            </p:cNvSpPr>
            <p:nvPr/>
          </p:nvSpPr>
          <p:spPr>
            <a:xfrm>
              <a:off x="161367" y="3684485"/>
              <a:ext cx="3383280" cy="10058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3. Smart </a:t>
              </a:r>
              <a:r>
                <a:rPr lang="en-US" sz="2600" b="1" dirty="0"/>
                <a:t>Grid </a:t>
              </a:r>
              <a:r>
                <a:rPr lang="en-US" sz="2600" b="1" dirty="0" smtClean="0"/>
                <a:t>Journey</a:t>
              </a:r>
              <a:endParaRPr lang="en-US" sz="2600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150660" y="3715861"/>
              <a:ext cx="4280648" cy="1097280"/>
              <a:chOff x="4164107" y="2528042"/>
              <a:chExt cx="4280648" cy="1097280"/>
            </a:xfrm>
          </p:grpSpPr>
          <p:sp>
            <p:nvSpPr>
              <p:cNvPr id="11" name="Line Callout 1 10"/>
              <p:cNvSpPr/>
              <p:nvPr/>
            </p:nvSpPr>
            <p:spPr>
              <a:xfrm>
                <a:off x="4249272" y="2528042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64107" y="2631136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Technologies implemented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Time lines</a:t>
                </a:r>
                <a:endParaRPr lang="en-US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183780" y="2344268"/>
            <a:ext cx="8243046" cy="1195891"/>
            <a:chOff x="183780" y="3581392"/>
            <a:chExt cx="8243046" cy="1195891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183780" y="3581392"/>
              <a:ext cx="3383280" cy="9144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2. Integration of 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en-US" sz="2600" b="1" dirty="0" smtClean="0"/>
                <a:t>OT and IT</a:t>
              </a:r>
              <a:endParaRPr lang="en-US" sz="2600" b="1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132732" y="3680003"/>
              <a:ext cx="4294094" cy="1097280"/>
              <a:chOff x="4473388" y="1129554"/>
              <a:chExt cx="4294094" cy="1097280"/>
            </a:xfrm>
          </p:grpSpPr>
          <p:sp>
            <p:nvSpPr>
              <p:cNvPr id="15" name="Line Callout 1 14"/>
              <p:cNvSpPr/>
              <p:nvPr/>
            </p:nvSpPr>
            <p:spPr>
              <a:xfrm>
                <a:off x="4572000" y="1129554"/>
                <a:ext cx="4195482" cy="1097280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73388" y="1219201"/>
                <a:ext cx="4280648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Areas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Challenges and Solutions</a:t>
                </a:r>
                <a:endParaRPr lang="en-US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188263" y="4955433"/>
            <a:ext cx="8243046" cy="1097280"/>
            <a:chOff x="188263" y="4955433"/>
            <a:chExt cx="8243046" cy="1097280"/>
          </a:xfrm>
        </p:grpSpPr>
        <p:sp>
          <p:nvSpPr>
            <p:cNvPr id="17" name="Content Placeholder 1"/>
            <p:cNvSpPr txBox="1">
              <a:spLocks/>
            </p:cNvSpPr>
            <p:nvPr/>
          </p:nvSpPr>
          <p:spPr>
            <a:xfrm>
              <a:off x="188263" y="5024704"/>
              <a:ext cx="3383280" cy="5486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800"/>
                </a:spcBef>
                <a:buNone/>
              </a:pPr>
              <a:r>
                <a:rPr lang="en-US" sz="2600" b="1" dirty="0" smtClean="0"/>
                <a:t>4. Results</a:t>
              </a:r>
              <a:endParaRPr lang="en-US" sz="2600" b="1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4137215" y="4955433"/>
              <a:ext cx="4294094" cy="1097280"/>
              <a:chOff x="4473388" y="1129554"/>
              <a:chExt cx="4294094" cy="1156447"/>
            </a:xfrm>
          </p:grpSpPr>
          <p:sp>
            <p:nvSpPr>
              <p:cNvPr id="19" name="Line Callout 1 18"/>
              <p:cNvSpPr/>
              <p:nvPr/>
            </p:nvSpPr>
            <p:spPr>
              <a:xfrm>
                <a:off x="4572000" y="1129554"/>
                <a:ext cx="4195482" cy="1156447"/>
              </a:xfrm>
              <a:prstGeom prst="borderCallout1">
                <a:avLst>
                  <a:gd name="adj1" fmla="val 31700"/>
                  <a:gd name="adj2" fmla="val -4536"/>
                  <a:gd name="adj3" fmla="val 31749"/>
                  <a:gd name="adj4" fmla="val -22133"/>
                </a:avLst>
              </a:prstGeom>
              <a:noFill/>
              <a:ln w="476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473388" y="1231196"/>
                <a:ext cx="4280648" cy="963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Operational &amp; Financial</a:t>
                </a:r>
              </a:p>
              <a:p>
                <a:pPr lvl="1" indent="-342900" algn="ctr"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cs typeface="Arial" panose="020B0604020202020204" pitchFamily="34" charset="0"/>
                  </a:rPr>
                  <a:t>SGMM Maturity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6795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OT &amp; IT Convergence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Process silos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7</a:t>
            </a:fld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37883" y="1447800"/>
            <a:ext cx="827083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Historically</a:t>
            </a:r>
            <a:r>
              <a:rPr lang="en-US" sz="2400" dirty="0">
                <a:latin typeface="Arial" panose="020B0604020202020204" pitchFamily="34" charset="0"/>
              </a:rPr>
              <a:t>, OT and IT </a:t>
            </a:r>
            <a:r>
              <a:rPr lang="en-US" sz="2400" dirty="0" smtClean="0">
                <a:latin typeface="Arial" panose="020B0604020202020204" pitchFamily="34" charset="0"/>
              </a:rPr>
              <a:t>in electricity distribution have </a:t>
            </a:r>
            <a:r>
              <a:rPr lang="en-US" sz="2400" dirty="0">
                <a:latin typeface="Arial" panose="020B0604020202020204" pitchFamily="34" charset="0"/>
              </a:rPr>
              <a:t>been developed, maintained, and used in </a:t>
            </a:r>
            <a:r>
              <a:rPr lang="en-US" sz="2400" dirty="0" smtClean="0">
                <a:latin typeface="Arial" panose="020B0604020202020204" pitchFamily="34" charset="0"/>
              </a:rPr>
              <a:t>silos.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Manual interfaces between the silos does not support </a:t>
            </a:r>
            <a:r>
              <a:rPr lang="en-US" sz="2400" dirty="0">
                <a:latin typeface="Arial" panose="020B0604020202020204" pitchFamily="34" charset="0"/>
              </a:rPr>
              <a:t>efficient operation of the distribution </a:t>
            </a:r>
            <a:r>
              <a:rPr lang="en-US" sz="2400" dirty="0" smtClean="0">
                <a:latin typeface="Arial" panose="020B0604020202020204" pitchFamily="34" charset="0"/>
              </a:rPr>
              <a:t>system.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Business processes require re-engineering for integrated functioning of OT and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</a:rPr>
              <a:t>Full benefit of smart grid can only be derived after reasonable integration of IT and OT. 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40" name="Rounded Rectangle 39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1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308611" y="4441803"/>
            <a:ext cx="2484000" cy="1685573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bg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108000" tIns="0" rIns="36000" bIns="0" rtlCol="0" anchor="ctr" anchorCtr="0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Information stored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</a:rPr>
              <a:t>in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different silos need to be synchronized  to enable unified view, analysis and control.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34871" y="4569218"/>
            <a:ext cx="2809466" cy="1679181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bg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108000" tIns="0" rIns="36000" bIns="0" rtlCol="0" anchor="ctr" anchorCtr="0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SG techs generate large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</a:rPr>
              <a:t>quantity of information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– IT/OT systems need to be integrated to quickly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</a:rPr>
              <a:t>sort through and identify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relevant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</a:rPr>
              <a:t>data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points.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OT &amp; IT Convergence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Identification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8</a:t>
            </a:fld>
            <a:endParaRPr lang="en-US" b="1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516969" y="1916784"/>
            <a:ext cx="2452398" cy="2165148"/>
          </a:xfrm>
          <a:prstGeom prst="rect">
            <a:avLst/>
          </a:prstGeom>
          <a:solidFill>
            <a:srgbClr val="D5F5F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14300" lvl="0" indent="-114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kern="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Enterprise Resource </a:t>
            </a:r>
            <a:r>
              <a:rPr lang="en-US" sz="1600" b="1" kern="0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Planning; </a:t>
            </a:r>
          </a:p>
          <a:p>
            <a:pPr marL="114300" lvl="0" indent="-114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Enterprise Asset </a:t>
            </a:r>
            <a:r>
              <a:rPr lang="en-US" sz="1600" b="1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Management; </a:t>
            </a:r>
          </a:p>
          <a:p>
            <a:pPr marL="114300" lvl="0" indent="-114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Mobile Workforce </a:t>
            </a:r>
            <a:r>
              <a:rPr lang="en-US" sz="1600" b="1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Management;</a:t>
            </a:r>
          </a:p>
          <a:p>
            <a:pPr marL="114300" lvl="0" indent="-114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Customer Information </a:t>
            </a:r>
            <a:r>
              <a:rPr lang="en-US" sz="1600" b="1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Systems;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604518" y="1797228"/>
            <a:ext cx="1786882" cy="23175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14300" indent="-1143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kern="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EMS</a:t>
            </a:r>
          </a:p>
          <a:p>
            <a:pPr marL="114300" indent="-1143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kern="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SCADA</a:t>
            </a:r>
          </a:p>
          <a:p>
            <a:pPr marL="114300" indent="-1143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kern="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GIS</a:t>
            </a:r>
          </a:p>
          <a:p>
            <a:pPr marL="114300" indent="-1143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kern="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DMS</a:t>
            </a:r>
          </a:p>
          <a:p>
            <a:pPr marL="114300" indent="-1143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kern="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Asset Management</a:t>
            </a:r>
          </a:p>
          <a:p>
            <a:pPr marL="114300" indent="-1143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E84C4"/>
              </a:buClr>
              <a:buFontTx/>
              <a:buChar char="•"/>
              <a:tabLst>
                <a:tab pos="508000" algn="l"/>
              </a:tabLst>
            </a:pPr>
            <a:r>
              <a:rPr lang="en-US" sz="1600" b="1" kern="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Substation Automation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467600" y="2131836"/>
            <a:ext cx="1283996" cy="1539309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108000" tIns="0" rIns="0" bIns="0" rtlCol="0" anchor="ctr" anchorCtr="0"/>
          <a:lstStyle/>
          <a:p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</a:rPr>
              <a:t>Execution, monitoring and control of the electric </a:t>
            </a:r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system.</a:t>
            </a:r>
            <a:endParaRPr lang="en-US" sz="1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8275" y="1905000"/>
            <a:ext cx="1524000" cy="2245159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108000" tIns="0" rIns="0" bIns="0" rtlCol="0" anchor="ctr" anchorCtr="0"/>
          <a:lstStyle/>
          <a:p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Billing, CRM,  Planning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</a:rPr>
              <a:t>, </a:t>
            </a:r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Business 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</a:rPr>
              <a:t>processes </a:t>
            </a:r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management, Resource allocation.</a:t>
            </a:r>
            <a:endParaRPr lang="en-US" sz="1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Left-Right Arrow 14"/>
          <p:cNvSpPr/>
          <p:nvPr/>
        </p:nvSpPr>
        <p:spPr>
          <a:xfrm>
            <a:off x="712295" y="1270790"/>
            <a:ext cx="4343401" cy="561186"/>
          </a:xfrm>
          <a:prstGeom prst="leftRightArrow">
            <a:avLst/>
          </a:prstGeom>
          <a:solidFill>
            <a:srgbClr val="95E7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</a:rPr>
              <a:t>IT</a:t>
            </a:r>
            <a:endParaRPr lang="en-US" sz="1600" b="1" dirty="0">
              <a:solidFill>
                <a:schemeClr val="tx2">
                  <a:lumMod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6" name="Left-Right Arrow 15"/>
          <p:cNvSpPr/>
          <p:nvPr/>
        </p:nvSpPr>
        <p:spPr>
          <a:xfrm>
            <a:off x="5181600" y="1258388"/>
            <a:ext cx="3780442" cy="573587"/>
          </a:xfrm>
          <a:prstGeom prst="left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OT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8690" y="1916784"/>
            <a:ext cx="612691" cy="21651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Defining IT-OT </a:t>
            </a:r>
          </a:p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for Utilities</a:t>
            </a:r>
            <a:endParaRPr lang="en-US" sz="16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77768" y="4491747"/>
            <a:ext cx="2292829" cy="133083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bg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108000" tIns="0" rIns="36000" bIns="0" rtlCol="0" anchor="ctr" anchorCtr="0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Manual interface between processes cause delay, errors and inefficiencies.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1796" y="4436717"/>
            <a:ext cx="639585" cy="17354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Drivers for IT-OT Convergence</a:t>
            </a:r>
            <a:endParaRPr lang="en-US" sz="16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44392" y="4191000"/>
            <a:ext cx="877748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>
            <a:spLocks noChangeAspect="1"/>
          </p:cNvSpPr>
          <p:nvPr/>
        </p:nvSpPr>
        <p:spPr>
          <a:xfrm>
            <a:off x="3505200" y="4370552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rgbClr val="B8B8B8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08000" bIns="72000" rtlCol="0" anchor="ctr" anchorCtr="1"/>
          <a:lstStyle/>
          <a:p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itchFamily="34" charset="0"/>
              </a:rPr>
              <a:t>2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105400" y="1844036"/>
            <a:ext cx="0" cy="234696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1098175" y="4370552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rgbClr val="B8B8B8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08000" bIns="72000" rtlCol="0" anchor="ctr" anchorCtr="1"/>
          <a:lstStyle/>
          <a:p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itchFamily="34" charset="0"/>
              </a:rPr>
              <a:t>1</a:t>
            </a: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6352869" y="4370552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rgbClr val="B8B8B8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08000" bIns="72000" rtlCol="0" anchor="ctr" anchorCtr="1"/>
          <a:lstStyle/>
          <a:p>
            <a:r>
              <a:rPr lang="en-US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en-US" sz="1600" b="1" dirty="0">
              <a:solidFill>
                <a:srgbClr val="FFFFFF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28" name="Rounded Rectangle 27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19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261191"/>
            <a:ext cx="8229600" cy="7159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OT &amp; IT Convergence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 Example</a:t>
            </a:r>
            <a:endParaRPr lang="en-US" sz="2400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5CE6-9B5F-44DB-9187-F0E1DC0D093D}" type="slidenum">
              <a:rPr lang="en-US" b="1" smtClean="0"/>
              <a:t>9</a:t>
            </a:fld>
            <a:endParaRPr lang="en-US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381000" y="2251848"/>
            <a:ext cx="1600200" cy="826810"/>
          </a:xfrm>
          <a:prstGeom prst="roundRect">
            <a:avLst/>
          </a:prstGeom>
          <a:solidFill>
            <a:srgbClr val="E5F2F4"/>
          </a:solidFill>
          <a:ln w="22225" cap="rnd" cmpd="sng" algn="ctr">
            <a:solidFill>
              <a:srgbClr val="00338D"/>
            </a:solidFill>
            <a:prstDash val="solid"/>
          </a:ln>
          <a:effectLst/>
        </p:spPr>
        <p:txBody>
          <a:bodyPr lIns="54000" tIns="54000" rIns="54000" bIns="54000" rtlCol="0" anchor="ctr"/>
          <a:lstStyle/>
          <a:p>
            <a:pPr algn="ctr"/>
            <a:r>
              <a:rPr lang="en-US" sz="1600" kern="0" dirty="0" smtClean="0">
                <a:latin typeface="Arial" panose="020B0604020202020204" pitchFamily="34" charset="0"/>
              </a:rPr>
              <a:t>Enterprise Asset Management</a:t>
            </a:r>
            <a:endParaRPr lang="en-US" sz="1600" kern="0" dirty="0">
              <a:latin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 rot="5400000">
            <a:off x="1807035" y="394211"/>
            <a:ext cx="239781" cy="31089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Traditional Scenario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 rot="5400000">
            <a:off x="6288787" y="-520189"/>
            <a:ext cx="239781" cy="4937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Convergence of IT-OT</a:t>
            </a:r>
          </a:p>
        </p:txBody>
      </p:sp>
      <p:sp>
        <p:nvSpPr>
          <p:cNvPr id="31" name="Can 30"/>
          <p:cNvSpPr/>
          <p:nvPr/>
        </p:nvSpPr>
        <p:spPr>
          <a:xfrm>
            <a:off x="2554863" y="2133351"/>
            <a:ext cx="990600" cy="1019632"/>
          </a:xfrm>
          <a:prstGeom prst="can">
            <a:avLst>
              <a:gd name="adj" fmla="val 18463"/>
            </a:avLst>
          </a:prstGeom>
          <a:solidFill>
            <a:srgbClr val="FFF5EB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Stored Asset Data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32" name="Straight Connector 31"/>
          <p:cNvCxnSpPr>
            <a:endCxn id="31" idx="2"/>
          </p:cNvCxnSpPr>
          <p:nvPr/>
        </p:nvCxnSpPr>
        <p:spPr>
          <a:xfrm flipV="1">
            <a:off x="1976718" y="2643167"/>
            <a:ext cx="578145" cy="5904"/>
          </a:xfrm>
          <a:prstGeom prst="line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Flowchart: Data 17"/>
          <p:cNvSpPr/>
          <p:nvPr/>
        </p:nvSpPr>
        <p:spPr>
          <a:xfrm>
            <a:off x="228600" y="3591906"/>
            <a:ext cx="3287190" cy="136109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951 w 10000"/>
              <a:gd name="connsiteY1" fmla="*/ 17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9046"/>
              <a:gd name="connsiteY0" fmla="*/ 9830 h 9830"/>
              <a:gd name="connsiteX1" fmla="*/ 951 w 9046"/>
              <a:gd name="connsiteY1" fmla="*/ 0 h 9830"/>
              <a:gd name="connsiteX2" fmla="*/ 9046 w 9046"/>
              <a:gd name="connsiteY2" fmla="*/ 170 h 9830"/>
              <a:gd name="connsiteX3" fmla="*/ 8000 w 9046"/>
              <a:gd name="connsiteY3" fmla="*/ 9830 h 9830"/>
              <a:gd name="connsiteX4" fmla="*/ 0 w 9046"/>
              <a:gd name="connsiteY4" fmla="*/ 9830 h 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6" h="9830">
                <a:moveTo>
                  <a:pt x="0" y="9830"/>
                </a:moveTo>
                <a:lnTo>
                  <a:pt x="951" y="0"/>
                </a:lnTo>
                <a:lnTo>
                  <a:pt x="9046" y="170"/>
                </a:lnTo>
                <a:lnTo>
                  <a:pt x="8000" y="9830"/>
                </a:lnTo>
                <a:lnTo>
                  <a:pt x="0" y="9830"/>
                </a:lnTo>
                <a:close/>
              </a:path>
            </a:pathLst>
          </a:custGeom>
          <a:solidFill>
            <a:srgbClr val="FAEDBF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143000" y="3129304"/>
            <a:ext cx="0" cy="46260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4114800" y="2164006"/>
            <a:ext cx="2154525" cy="531122"/>
          </a:xfrm>
          <a:prstGeom prst="roundRect">
            <a:avLst/>
          </a:prstGeom>
          <a:solidFill>
            <a:srgbClr val="E5F2F4"/>
          </a:solidFill>
          <a:ln w="22225" cap="rnd" cmpd="sng" algn="ctr">
            <a:solidFill>
              <a:srgbClr val="00338D"/>
            </a:solidFill>
            <a:prstDash val="solid"/>
          </a:ln>
          <a:effectLst/>
        </p:spPr>
        <p:txBody>
          <a:bodyPr lIns="54000" tIns="54000" rIns="54000" bIns="54000" rtlCol="0" anchor="ctr"/>
          <a:lstStyle/>
          <a:p>
            <a:pPr algn="ctr"/>
            <a:r>
              <a:rPr lang="en-US" sz="1600" kern="0" dirty="0" smtClean="0">
                <a:latin typeface="Arial" panose="020B0604020202020204" pitchFamily="34" charset="0"/>
              </a:rPr>
              <a:t>Enterprise Asset Management</a:t>
            </a:r>
            <a:endParaRPr lang="en-US" sz="1600" kern="0" dirty="0">
              <a:latin typeface="Arial" panose="020B0604020202020204" pitchFamily="34" charset="0"/>
            </a:endParaRPr>
          </a:p>
        </p:txBody>
      </p:sp>
      <p:sp>
        <p:nvSpPr>
          <p:cNvPr id="40" name="Can 39"/>
          <p:cNvSpPr/>
          <p:nvPr/>
        </p:nvSpPr>
        <p:spPr>
          <a:xfrm>
            <a:off x="7285572" y="2133600"/>
            <a:ext cx="1606327" cy="579472"/>
          </a:xfrm>
          <a:prstGeom prst="can">
            <a:avLst>
              <a:gd name="adj" fmla="val 27965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Real time asset data - SCADA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41" name="Straight Connector 40"/>
          <p:cNvCxnSpPr>
            <a:stCxn id="40" idx="2"/>
            <a:endCxn id="39" idx="3"/>
          </p:cNvCxnSpPr>
          <p:nvPr/>
        </p:nvCxnSpPr>
        <p:spPr>
          <a:xfrm flipH="1">
            <a:off x="6269325" y="2423336"/>
            <a:ext cx="1016247" cy="6231"/>
          </a:xfrm>
          <a:prstGeom prst="line">
            <a:avLst/>
          </a:prstGeom>
          <a:ln w="38100"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3906196" y="2981637"/>
            <a:ext cx="3180404" cy="654095"/>
          </a:xfrm>
          <a:prstGeom prst="roundRect">
            <a:avLst/>
          </a:prstGeom>
          <a:solidFill>
            <a:srgbClr val="E5F2F4"/>
          </a:solidFill>
          <a:ln w="12700" cap="rnd" cmpd="sng" algn="ctr">
            <a:solidFill>
              <a:srgbClr val="00338D"/>
            </a:solidFill>
            <a:prstDash val="solid"/>
          </a:ln>
          <a:effectLst/>
        </p:spPr>
        <p:txBody>
          <a:bodyPr lIns="54000" tIns="54000" rIns="54000" bIns="54000" rtlCol="0" anchor="ctr"/>
          <a:lstStyle/>
          <a:p>
            <a:pPr algn="ctr"/>
            <a:r>
              <a:rPr lang="en-US" sz="1600" kern="0" dirty="0" smtClean="0">
                <a:latin typeface="Arial" panose="020B0604020202020204" pitchFamily="34" charset="0"/>
              </a:rPr>
              <a:t>Predictive Analytics &gt; Forecasts equipment performance trend </a:t>
            </a:r>
            <a:endParaRPr lang="en-US" sz="1600" kern="0" dirty="0">
              <a:latin typeface="Arial" panose="020B0604020202020204" pitchFamily="34" charset="0"/>
            </a:endParaRPr>
          </a:p>
        </p:txBody>
      </p:sp>
      <p:sp>
        <p:nvSpPr>
          <p:cNvPr id="43" name="Flowchart: Data 17"/>
          <p:cNvSpPr/>
          <p:nvPr/>
        </p:nvSpPr>
        <p:spPr>
          <a:xfrm>
            <a:off x="7251184" y="2889245"/>
            <a:ext cx="1816616" cy="16751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951 w 10000"/>
              <a:gd name="connsiteY1" fmla="*/ 17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9046"/>
              <a:gd name="connsiteY0" fmla="*/ 9830 h 9830"/>
              <a:gd name="connsiteX1" fmla="*/ 951 w 9046"/>
              <a:gd name="connsiteY1" fmla="*/ 0 h 9830"/>
              <a:gd name="connsiteX2" fmla="*/ 9046 w 9046"/>
              <a:gd name="connsiteY2" fmla="*/ 170 h 9830"/>
              <a:gd name="connsiteX3" fmla="*/ 8000 w 9046"/>
              <a:gd name="connsiteY3" fmla="*/ 9830 h 9830"/>
              <a:gd name="connsiteX4" fmla="*/ 0 w 9046"/>
              <a:gd name="connsiteY4" fmla="*/ 9830 h 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6" h="9830">
                <a:moveTo>
                  <a:pt x="0" y="9830"/>
                </a:moveTo>
                <a:lnTo>
                  <a:pt x="951" y="0"/>
                </a:lnTo>
                <a:lnTo>
                  <a:pt x="9046" y="170"/>
                </a:lnTo>
                <a:lnTo>
                  <a:pt x="8000" y="9830"/>
                </a:lnTo>
                <a:lnTo>
                  <a:pt x="0" y="9830"/>
                </a:lnTo>
                <a:close/>
              </a:path>
            </a:pathLst>
          </a:custGeom>
          <a:solidFill>
            <a:srgbClr val="FAEDBF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Work Order &gt; Maintenance based mostly on output from predictive analysis.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1064" y="3629561"/>
            <a:ext cx="27855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</a:rPr>
              <a:t>Maintenance based </a:t>
            </a:r>
            <a:r>
              <a:rPr lang="en-US" sz="1600" dirty="0">
                <a:latin typeface="Arial" panose="020B0604020202020204" pitchFamily="34" charset="0"/>
              </a:rPr>
              <a:t>mostly on manufacturer specifications </a:t>
            </a:r>
            <a:r>
              <a:rPr lang="en-US" sz="1600" dirty="0" smtClean="0">
                <a:latin typeface="Arial" panose="020B0604020202020204" pitchFamily="34" charset="0"/>
              </a:rPr>
              <a:t>or some standard </a:t>
            </a:r>
            <a:r>
              <a:rPr lang="en-US" sz="1600" dirty="0">
                <a:latin typeface="Arial" panose="020B0604020202020204" pitchFamily="34" charset="0"/>
              </a:rPr>
              <a:t>maintenance </a:t>
            </a:r>
            <a:r>
              <a:rPr lang="en-US" sz="1600" dirty="0" smtClean="0">
                <a:latin typeface="Arial" panose="020B0604020202020204" pitchFamily="34" charset="0"/>
              </a:rPr>
              <a:t>periodicity</a:t>
            </a:r>
            <a:endParaRPr lang="en-US" sz="1600" dirty="0">
              <a:latin typeface="Arial" panose="020B0604020202020204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4648201" y="2695128"/>
            <a:ext cx="838199" cy="27105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00601" y="3671047"/>
            <a:ext cx="618564" cy="26718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4017706" y="3969434"/>
            <a:ext cx="2611694" cy="491748"/>
          </a:xfrm>
          <a:prstGeom prst="roundRect">
            <a:avLst/>
          </a:prstGeom>
          <a:solidFill>
            <a:srgbClr val="E5F2F4"/>
          </a:solidFill>
          <a:ln w="12700" cap="rnd" cmpd="sng" algn="ctr">
            <a:solidFill>
              <a:srgbClr val="00338D"/>
            </a:solidFill>
            <a:prstDash val="solid"/>
          </a:ln>
          <a:effectLst/>
        </p:spPr>
        <p:txBody>
          <a:bodyPr lIns="54000" tIns="54000" rIns="54000" bIns="54000" rtlCol="0" anchor="ctr"/>
          <a:lstStyle/>
          <a:p>
            <a:pPr algn="ctr"/>
            <a:r>
              <a:rPr lang="en-US" sz="1600" kern="0" dirty="0">
                <a:latin typeface="Arial" panose="020B0604020202020204" pitchFamily="34" charset="0"/>
              </a:rPr>
              <a:t>Work Management </a:t>
            </a:r>
            <a:r>
              <a:rPr lang="en-US" sz="1600" kern="0" dirty="0" smtClean="0">
                <a:latin typeface="Arial" panose="020B0604020202020204" pitchFamily="34" charset="0"/>
              </a:rPr>
              <a:t>System (WMS)</a:t>
            </a:r>
            <a:endParaRPr lang="en-US" sz="1600" kern="0" dirty="0">
              <a:latin typeface="Arial" panose="020B0604020202020204" pitchFamily="34" charset="0"/>
            </a:endParaRPr>
          </a:p>
        </p:txBody>
      </p:sp>
      <p:cxnSp>
        <p:nvCxnSpPr>
          <p:cNvPr id="48" name="Straight Arrow Connector 47"/>
          <p:cNvCxnSpPr>
            <a:stCxn id="47" idx="3"/>
          </p:cNvCxnSpPr>
          <p:nvPr/>
        </p:nvCxnSpPr>
        <p:spPr>
          <a:xfrm flipV="1">
            <a:off x="6629400" y="4195482"/>
            <a:ext cx="632012" cy="1982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5582" y="1209867"/>
            <a:ext cx="8546317" cy="551677"/>
          </a:xfrm>
          <a:prstGeom prst="rect">
            <a:avLst/>
          </a:prstGeom>
          <a:solidFill>
            <a:srgbClr val="00B050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Arial" panose="020B0604020202020204" pitchFamily="34" charset="0"/>
              </a:rPr>
              <a:t>Asset Health </a:t>
            </a:r>
            <a:r>
              <a:rPr lang="en-US" sz="16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Monitoring &amp; </a:t>
            </a:r>
            <a:r>
              <a:rPr lang="en-US" sz="1600" b="1" dirty="0" err="1" smtClean="0">
                <a:solidFill>
                  <a:srgbClr val="FFFF00"/>
                </a:solidFill>
                <a:latin typeface="Arial" panose="020B0604020202020204" pitchFamily="34" charset="0"/>
              </a:rPr>
              <a:t>Maintennace</a:t>
            </a:r>
            <a:r>
              <a:rPr lang="en-US" sz="16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 – Real time monitoring of health of all assets in a network and preventive maintenance</a:t>
            </a:r>
            <a:endParaRPr lang="en-US" sz="16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3681488" y="1829815"/>
            <a:ext cx="12231" cy="4159133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044159" y="6550904"/>
            <a:ext cx="56432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</a:t>
            </a:r>
            <a:r>
              <a:rPr lang="en-US" sz="800" dirty="0"/>
              <a:t>:  </a:t>
            </a:r>
            <a:r>
              <a:rPr lang="en-US" sz="800" dirty="0" smtClean="0"/>
              <a:t>ABB: Convergence </a:t>
            </a:r>
            <a:r>
              <a:rPr lang="en-US" sz="800" dirty="0"/>
              <a:t>of Information and Operation Technologies (IT &amp; OT) to Build a Successful Smart Grid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660085" y="6109448"/>
            <a:ext cx="1772973" cy="510230"/>
            <a:chOff x="7447227" y="6324600"/>
            <a:chExt cx="1772973" cy="510230"/>
          </a:xfrm>
        </p:grpSpPr>
        <p:sp>
          <p:nvSpPr>
            <p:cNvPr id="52" name="Rectangle 51"/>
            <p:cNvSpPr/>
            <p:nvPr/>
          </p:nvSpPr>
          <p:spPr>
            <a:xfrm>
              <a:off x="7447227" y="6341048"/>
              <a:ext cx="1252834" cy="440752"/>
            </a:xfrm>
            <a:prstGeom prst="rect">
              <a:avLst/>
            </a:prstGeom>
            <a:ln w="6350"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8001789" y="6395003"/>
              <a:ext cx="388979" cy="152513"/>
            </a:xfrm>
            <a:prstGeom prst="roundRect">
              <a:avLst/>
            </a:prstGeom>
            <a:solidFill>
              <a:srgbClr val="E5F2F4"/>
            </a:solidFill>
            <a:ln w="12700" cap="rnd" cmpd="sng" algn="ctr">
              <a:solidFill>
                <a:srgbClr val="00338D"/>
              </a:solidFill>
              <a:prstDash val="solid"/>
            </a:ln>
            <a:effectLst/>
          </p:spPr>
          <p:txBody>
            <a:bodyPr lIns="54000" tIns="54000" rIns="54000" bIns="54000" rtlCol="0" anchor="ctr"/>
            <a:lstStyle/>
            <a:p>
              <a:pPr algn="ctr"/>
              <a:endParaRPr lang="en-US" sz="1200" kern="0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901498" y="6557831"/>
              <a:ext cx="131870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kern="0" dirty="0" smtClean="0">
                  <a:latin typeface="Arial" panose="020B0604020202020204" pitchFamily="34" charset="0"/>
                </a:rPr>
                <a:t>OT</a:t>
              </a:r>
              <a:endParaRPr lang="en-US" sz="1200" kern="0" dirty="0">
                <a:latin typeface="Arial" panose="020B0604020202020204" pitchFamily="34" charset="0"/>
              </a:endParaRPr>
            </a:p>
          </p:txBody>
        </p:sp>
        <p:sp>
          <p:nvSpPr>
            <p:cNvPr id="53" name="Can 52"/>
            <p:cNvSpPr/>
            <p:nvPr/>
          </p:nvSpPr>
          <p:spPr>
            <a:xfrm>
              <a:off x="8004292" y="6613831"/>
              <a:ext cx="386476" cy="159400"/>
            </a:xfrm>
            <a:prstGeom prst="can">
              <a:avLst>
                <a:gd name="adj" fmla="val 27965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900247" y="6324600"/>
              <a:ext cx="131870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kern="0" dirty="0" smtClean="0">
                  <a:latin typeface="Arial" panose="020B0604020202020204" pitchFamily="34" charset="0"/>
                </a:rPr>
                <a:t>IT</a:t>
              </a:r>
              <a:endParaRPr lang="en-US" sz="1200" kern="0" dirty="0">
                <a:latin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447227" y="6435240"/>
              <a:ext cx="4491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Key</a:t>
              </a:r>
              <a:endParaRPr lang="en-US" sz="1200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5658" y="4676307"/>
            <a:ext cx="3489259" cy="1735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tx1"/>
                </a:solidFill>
              </a:rPr>
              <a:t>In traditional scenario - no consideration of actual </a:t>
            </a:r>
            <a:r>
              <a:rPr lang="en-US" sz="1600" i="1" dirty="0">
                <a:solidFill>
                  <a:schemeClr val="tx1"/>
                </a:solidFill>
              </a:rPr>
              <a:t>working or loading conditions, connectivity, operational parameters, etc.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717860" y="4674985"/>
            <a:ext cx="5438430" cy="1573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600" i="1" dirty="0" smtClean="0">
                <a:solidFill>
                  <a:schemeClr val="tx1"/>
                </a:solidFill>
              </a:rPr>
              <a:t>EAM (IT) gets near </a:t>
            </a:r>
            <a:r>
              <a:rPr lang="en-US" sz="1600" i="1" dirty="0">
                <a:solidFill>
                  <a:schemeClr val="tx1"/>
                </a:solidFill>
              </a:rPr>
              <a:t>real time data </a:t>
            </a:r>
            <a:r>
              <a:rPr lang="en-US" sz="1600" i="1" dirty="0" smtClean="0">
                <a:solidFill>
                  <a:schemeClr val="tx1"/>
                </a:solidFill>
              </a:rPr>
              <a:t> from SCADA (OT)</a:t>
            </a:r>
          </a:p>
          <a:p>
            <a:pPr algn="ctr">
              <a:spcAft>
                <a:spcPts val="600"/>
              </a:spcAft>
            </a:pPr>
            <a:r>
              <a:rPr lang="en-US" sz="1600" i="1" dirty="0" smtClean="0">
                <a:solidFill>
                  <a:schemeClr val="tx1"/>
                </a:solidFill>
              </a:rPr>
              <a:t>Applications predict maintenance requirement, </a:t>
            </a:r>
            <a:r>
              <a:rPr lang="en-US" sz="1600" i="1" dirty="0">
                <a:solidFill>
                  <a:schemeClr val="tx1"/>
                </a:solidFill>
              </a:rPr>
              <a:t>trending and </a:t>
            </a:r>
            <a:r>
              <a:rPr lang="en-US" sz="1600" i="1" dirty="0" smtClean="0">
                <a:solidFill>
                  <a:schemeClr val="tx1"/>
                </a:solidFill>
              </a:rPr>
              <a:t>forecast </a:t>
            </a:r>
            <a:r>
              <a:rPr lang="en-US" sz="1600" i="1" dirty="0">
                <a:solidFill>
                  <a:schemeClr val="tx1"/>
                </a:solidFill>
              </a:rPr>
              <a:t>equipment performance. </a:t>
            </a:r>
            <a:endParaRPr lang="en-US" sz="1600" i="1" dirty="0" smtClean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600" i="1" dirty="0" smtClean="0">
                <a:solidFill>
                  <a:schemeClr val="tx1"/>
                </a:solidFill>
              </a:rPr>
              <a:t>Data Analysis yields techno-economic impact of asset’s performance on. Remedial </a:t>
            </a:r>
            <a:r>
              <a:rPr lang="en-US" sz="1600" i="1" dirty="0">
                <a:solidFill>
                  <a:schemeClr val="tx1"/>
                </a:solidFill>
              </a:rPr>
              <a:t>actions </a:t>
            </a:r>
            <a:r>
              <a:rPr lang="en-US" sz="1600" i="1" dirty="0" smtClean="0">
                <a:solidFill>
                  <a:schemeClr val="tx1"/>
                </a:solidFill>
              </a:rPr>
              <a:t>conveyed to  field staff. </a:t>
            </a:r>
            <a:endParaRPr lang="en-US" sz="1600" i="1" dirty="0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8032376" y="559957"/>
            <a:ext cx="883920" cy="303596"/>
            <a:chOff x="7924800" y="627192"/>
            <a:chExt cx="883920" cy="303596"/>
          </a:xfrm>
        </p:grpSpPr>
        <p:sp>
          <p:nvSpPr>
            <p:cNvPr id="62" name="Rounded Rectangle 61"/>
            <p:cNvSpPr/>
            <p:nvPr/>
          </p:nvSpPr>
          <p:spPr>
            <a:xfrm>
              <a:off x="8534400" y="635358"/>
              <a:ext cx="274320" cy="29543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3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79248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1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8229600" y="627192"/>
              <a:ext cx="274320" cy="29543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</a:rPr>
                <a:t>2</a:t>
              </a:r>
              <a:endParaRPr lang="en-US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613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500"/>
                            </p:stCondLst>
                            <p:childTnLst>
                              <p:par>
                                <p:cTn id="9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1" grpId="0" animBg="1"/>
      <p:bldP spid="35" grpId="0" animBg="1"/>
      <p:bldP spid="39" grpId="0" animBg="1"/>
      <p:bldP spid="40" grpId="0" animBg="1"/>
      <p:bldP spid="42" grpId="0" animBg="1"/>
      <p:bldP spid="43" grpId="0" animBg="1"/>
      <p:bldP spid="44" grpId="0"/>
      <p:bldP spid="47" grpId="0" animBg="1"/>
      <p:bldP spid="49" grpId="0" animBg="1"/>
      <p:bldP spid="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sXdOpHocUS7QCCuCqRbI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EqEMiyQ3E.0U6meHwlhS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8.75"/>
  <p:tag name="LLEFT" val=" 144"/>
  <p:tag name="THINKCELLSHAPEDONOTDELETE" val="pcRZNRd2WS0C6PqD906sYl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1IsrBsbW0u6kWFK5ZS3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aFjS19z_UOupxyG4Y3Yj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3Lso7o.3U.PjC71rQPCS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LId.UVEBUaiwQI5SrTLQ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8.75"/>
  <p:tag name="LLEFT" val=" 144"/>
  <p:tag name="THINKCELLSHAPEDONOTDELETE" val="peboHr5A_iUCVbQqP3TCat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44"/>
  <p:tag name="LTOP" val=" 208.75"/>
  <p:tag name="THINKCELLSHAPEDONOTDELETE" val="paU4s.JmUtUeat9JNtb6Xk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8.75"/>
  <p:tag name="LLEFT" val=" 144"/>
  <p:tag name="THINKCELLSHAPEDONOTDELETE" val="p.ur5NxVGYUqHFA0SeaZqR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1h2mFF2kKs.y_IzF6uT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AH6zdMzmUK7nAoQKnhsBg"/>
</p:tagLst>
</file>

<file path=ppt/theme/theme1.xml><?xml version="1.0" encoding="utf-8"?>
<a:theme xmlns:a="http://schemas.openxmlformats.org/drawingml/2006/main" name="1_Cont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</Template>
  <TotalTime>1477</TotalTime>
  <Words>1491</Words>
  <Application>Microsoft Office PowerPoint</Application>
  <PresentationFormat>On-screen Show (4:3)</PresentationFormat>
  <Paragraphs>407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Narrow</vt:lpstr>
      <vt:lpstr>Calibri</vt:lpstr>
      <vt:lpstr>Cambria Math</vt:lpstr>
      <vt:lpstr>Tahoma</vt:lpstr>
      <vt:lpstr>Times New Roman</vt:lpstr>
      <vt:lpstr>1_Content Slide</vt:lpstr>
      <vt:lpstr>Title Slide</vt:lpstr>
      <vt:lpstr>1_Title Slide</vt:lpstr>
      <vt:lpstr>Smart Grid Implementation in India Experiences and Learnings</vt:lpstr>
      <vt:lpstr>Presentation Structure</vt:lpstr>
      <vt:lpstr>Smart Grid Maturity Model - Overview</vt:lpstr>
      <vt:lpstr>Smart Grid Maturity Model - Domains</vt:lpstr>
      <vt:lpstr>Smart Grid Maturity Model - Levels</vt:lpstr>
      <vt:lpstr>Presentation Structure</vt:lpstr>
      <vt:lpstr>OT &amp; IT Convergence – Process silos</vt:lpstr>
      <vt:lpstr>OT &amp; IT Convergence – Identification</vt:lpstr>
      <vt:lpstr>OT &amp; IT Convergence – Example</vt:lpstr>
      <vt:lpstr>Presentation Structure</vt:lpstr>
      <vt:lpstr>Technologies – Implementation Timelines</vt:lpstr>
      <vt:lpstr>Technologies – Thematic Representation</vt:lpstr>
      <vt:lpstr>Technologies – Implementation Challenges</vt:lpstr>
      <vt:lpstr>Presentation Structure</vt:lpstr>
      <vt:lpstr>Results – Initial challenges</vt:lpstr>
      <vt:lpstr>Results – Human Resource</vt:lpstr>
      <vt:lpstr>Results – Operations &amp; Customers</vt:lpstr>
      <vt:lpstr>Thank You  arup.ghosh@tatapower-ddl.com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PORTAL</dc:title>
  <dc:creator>Arup Ghosh</dc:creator>
  <cp:lastModifiedBy>Sundeep Kumar Reddy V {संदीप कुमार रेड्डी वी}</cp:lastModifiedBy>
  <cp:revision>111</cp:revision>
  <dcterms:created xsi:type="dcterms:W3CDTF">2016-05-04T04:49:42Z</dcterms:created>
  <dcterms:modified xsi:type="dcterms:W3CDTF">2016-08-18T05:28:23Z</dcterms:modified>
</cp:coreProperties>
</file>