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91" r:id="rId3"/>
    <p:sldId id="392" r:id="rId4"/>
    <p:sldId id="382" r:id="rId5"/>
    <p:sldId id="383" r:id="rId6"/>
    <p:sldId id="394" r:id="rId7"/>
    <p:sldId id="395" r:id="rId8"/>
    <p:sldId id="362" r:id="rId9"/>
    <p:sldId id="273" r:id="rId10"/>
    <p:sldId id="393" r:id="rId11"/>
    <p:sldId id="279" r:id="rId12"/>
    <p:sldId id="400" r:id="rId13"/>
    <p:sldId id="360" r:id="rId14"/>
    <p:sldId id="285" r:id="rId15"/>
    <p:sldId id="354" r:id="rId16"/>
    <p:sldId id="396" r:id="rId17"/>
    <p:sldId id="398" r:id="rId18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1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6pPr>
    <a:lvl7pPr marL="2743200" algn="l" defTabSz="914400" rtl="0" eaLnBrk="1" latinLnBrk="0" hangingPunct="1">
      <a:defRPr kumimoji="1" sz="11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7pPr>
    <a:lvl8pPr marL="3200400" algn="l" defTabSz="914400" rtl="0" eaLnBrk="1" latinLnBrk="0" hangingPunct="1">
      <a:defRPr kumimoji="1" sz="11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8pPr>
    <a:lvl9pPr marL="3657600" algn="l" defTabSz="914400" rtl="0" eaLnBrk="1" latinLnBrk="0" hangingPunct="1">
      <a:defRPr kumimoji="1" sz="11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44" userDrawn="1">
          <p15:clr>
            <a:srgbClr val="A4A3A4"/>
          </p15:clr>
        </p15:guide>
        <p15:guide id="2" pos="2355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aki Iwama(TEPCO　Dis. Div.)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FF"/>
    <a:srgbClr val="99CCFF"/>
    <a:srgbClr val="99FF99"/>
    <a:srgbClr val="FFCCCC"/>
    <a:srgbClr val="FFCCFF"/>
    <a:srgbClr val="CCFFCC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3" autoAdjust="0"/>
    <p:restoredTop sz="97007" autoAdjust="0"/>
  </p:normalViewPr>
  <p:slideViewPr>
    <p:cSldViewPr>
      <p:cViewPr varScale="1">
        <p:scale>
          <a:sx n="72" d="100"/>
          <a:sy n="72" d="100"/>
        </p:scale>
        <p:origin x="828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04" y="-108"/>
      </p:cViewPr>
      <p:guideLst>
        <p:guide orient="horz" pos="3344"/>
        <p:guide pos="2355"/>
        <p:guide orient="horz" pos="3224"/>
        <p:guide pos="22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74988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37" tIns="47167" rIns="94337" bIns="47167" numCol="1" anchor="t" anchorCtr="0" compatLnSpc="1">
            <a:prstTxWarp prst="textNoShape">
              <a:avLst/>
            </a:prstTxWarp>
          </a:bodyPr>
          <a:lstStyle>
            <a:lvl1pPr algn="l" defTabSz="943340" eaLnBrk="1" hangingPunct="1">
              <a:spcBef>
                <a:spcPct val="0"/>
              </a:spcBef>
              <a:defRPr sz="13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7" y="3"/>
            <a:ext cx="3074987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37" tIns="47167" rIns="94337" bIns="47167" numCol="1" anchor="t" anchorCtr="0" compatLnSpc="1">
            <a:prstTxWarp prst="textNoShape">
              <a:avLst/>
            </a:prstTxWarp>
          </a:bodyPr>
          <a:lstStyle>
            <a:lvl1pPr algn="r" defTabSz="943340" eaLnBrk="1" hangingPunct="1">
              <a:spcBef>
                <a:spcPct val="0"/>
              </a:spcBef>
              <a:defRPr sz="13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4"/>
            <a:ext cx="3074988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37" tIns="47167" rIns="94337" bIns="47167" numCol="1" anchor="b" anchorCtr="0" compatLnSpc="1">
            <a:prstTxWarp prst="textNoShape">
              <a:avLst/>
            </a:prstTxWarp>
          </a:bodyPr>
          <a:lstStyle>
            <a:lvl1pPr algn="l" defTabSz="943340" eaLnBrk="1" hangingPunct="1">
              <a:spcBef>
                <a:spcPct val="0"/>
              </a:spcBef>
              <a:defRPr sz="13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7" y="9721854"/>
            <a:ext cx="3074987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37" tIns="47167" rIns="94337" bIns="47167" numCol="1" anchor="b" anchorCtr="0" compatLnSpc="1">
            <a:prstTxWarp prst="textNoShape">
              <a:avLst/>
            </a:prstTxWarp>
          </a:bodyPr>
          <a:lstStyle>
            <a:lvl1pPr algn="r" defTabSz="942519" eaLnBrk="1" hangingPunct="1">
              <a:spcBef>
                <a:spcPct val="0"/>
              </a:spcBef>
              <a:defRPr sz="1300" b="0" smtClean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840AB6D-94F5-4F80-994F-4F1B44AFA7B9}" type="slidenum">
              <a:rPr lang="ja-JP" altLang="en-US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34343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12"/>
            <a:ext cx="65" cy="2000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43340" eaLnBrk="1" hangingPunct="1">
              <a:spcBef>
                <a:spcPct val="50000"/>
              </a:spcBef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064312" y="174612"/>
            <a:ext cx="65" cy="2000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defTabSz="943340" eaLnBrk="1" hangingPunct="1">
              <a:spcBef>
                <a:spcPct val="50000"/>
              </a:spcBef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8988" y="781050"/>
            <a:ext cx="5554662" cy="384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6602245"/>
            <a:ext cx="2587247" cy="11449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072658"/>
            <a:ext cx="65" cy="2000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43340" eaLnBrk="1" hangingPunct="1">
              <a:spcBef>
                <a:spcPct val="50000"/>
              </a:spcBef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53395" y="10072658"/>
            <a:ext cx="310983" cy="2000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2519" eaLnBrk="1" hangingPunct="1">
              <a:spcBef>
                <a:spcPct val="50000"/>
              </a:spcBef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6C34779-B011-435D-A54C-3BF2980F1B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6184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50913" y="7082374"/>
            <a:ext cx="65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xfrm>
            <a:off x="6958577" y="10103439"/>
            <a:ext cx="105798" cy="1692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065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72740" indent="-295134" defTabSz="925065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90050" indent="-236423" defTabSz="925065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67656" indent="-236423" defTabSz="925065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143677" indent="-236423" defTabSz="925065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600655" indent="-236423" defTabSz="92506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3057634" indent="-236423" defTabSz="92506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514612" indent="-236423" defTabSz="92506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971592" indent="-236423" defTabSz="92506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50000"/>
              </a:spcBef>
            </a:pPr>
            <a:fld id="{5864DCF5-8825-4C11-8D85-A9734E1B23A2}" type="slidenum">
              <a:rPr lang="ja-JP" altLang="en-US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>
                <a:spcBef>
                  <a:spcPct val="50000"/>
                </a:spcBef>
              </a:pPr>
              <a:t>0</a:t>
            </a:fld>
            <a:endParaRPr lang="en-US" altLang="ja-JP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92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464" y="65956"/>
            <a:ext cx="7848872" cy="59283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8464" y="908720"/>
            <a:ext cx="9433048" cy="554461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b="1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1pPr>
            <a:lvl2pPr marL="742950" indent="-285750">
              <a:buFont typeface="Wingdings" pitchFamily="2" charset="2"/>
              <a:buChar char="n"/>
              <a:defRPr b="1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2pPr>
            <a:lvl3pPr marL="1143000" indent="-228600">
              <a:buFont typeface="Wingdings" pitchFamily="2" charset="2"/>
              <a:buChar char="n"/>
              <a:defRPr b="1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3pPr>
            <a:lvl4pPr marL="1600200" indent="-228600">
              <a:buFont typeface="Wingdings" pitchFamily="2" charset="2"/>
              <a:buChar char="n"/>
              <a:defRPr b="1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4pPr>
            <a:lvl5pPr marL="2057400" indent="-230188">
              <a:buFont typeface="Wingdings" pitchFamily="2" charset="2"/>
              <a:buChar char="n"/>
              <a:defRPr b="1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CE41-3065-46DF-9CA1-D57458BB8C4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2660692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49622" y="6583364"/>
            <a:ext cx="3568998" cy="11259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en-US" altLang="ja-JP" sz="813">
                <a:solidFill>
                  <a:srgbClr val="000000"/>
                </a:solidFill>
                <a:latin typeface="Arial" panose="020B0604020202020204" pitchFamily="34" charset="0"/>
              </a:rPr>
              <a:t>© THE</a:t>
            </a:r>
            <a:r>
              <a:rPr kumimoji="0" lang="ja-JP" altLang="en-US" sz="813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ja-JP" sz="813">
                <a:solidFill>
                  <a:srgbClr val="000000"/>
                </a:solidFill>
                <a:latin typeface="Arial" panose="020B0604020202020204" pitchFamily="34" charset="0"/>
              </a:rPr>
              <a:t>Power</a:t>
            </a:r>
            <a:r>
              <a:rPr kumimoji="0" lang="ja-JP" altLang="en-US" sz="813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ja-JP" sz="813">
                <a:solidFill>
                  <a:srgbClr val="000000"/>
                </a:solidFill>
                <a:latin typeface="Arial" panose="020B0604020202020204" pitchFamily="34" charset="0"/>
              </a:rPr>
              <a:t>Grid Solution Ltd. 2015. All rights reserved.</a:t>
            </a:r>
          </a:p>
        </p:txBody>
      </p:sp>
      <p:cxnSp>
        <p:nvCxnSpPr>
          <p:cNvPr id="5" name="直線コネクタ 16"/>
          <p:cNvCxnSpPr>
            <a:cxnSpLocks noChangeShapeType="1"/>
          </p:cNvCxnSpPr>
          <p:nvPr userDrawn="1"/>
        </p:nvCxnSpPr>
        <p:spPr bwMode="auto">
          <a:xfrm>
            <a:off x="228303" y="6546850"/>
            <a:ext cx="7091561" cy="0"/>
          </a:xfrm>
          <a:prstGeom prst="line">
            <a:avLst/>
          </a:prstGeom>
          <a:noFill/>
          <a:ln w="9525" algn="ctr">
            <a:solidFill>
              <a:srgbClr val="007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C:\Users\d-suzuki\Desktop\TH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950" y="6408738"/>
            <a:ext cx="2262386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コネクタ 25"/>
          <p:cNvCxnSpPr>
            <a:cxnSpLocks noChangeShapeType="1"/>
          </p:cNvCxnSpPr>
          <p:nvPr userDrawn="1"/>
        </p:nvCxnSpPr>
        <p:spPr bwMode="auto">
          <a:xfrm>
            <a:off x="228303" y="571500"/>
            <a:ext cx="9449395" cy="0"/>
          </a:xfrm>
          <a:prstGeom prst="line">
            <a:avLst/>
          </a:prstGeom>
          <a:noFill/>
          <a:ln w="9525" algn="ctr">
            <a:solidFill>
              <a:srgbClr val="007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228733" y="123827"/>
            <a:ext cx="9448536" cy="449263"/>
          </a:xfrm>
          <a:prstGeom prst="rect">
            <a:avLst/>
          </a:prstGeom>
        </p:spPr>
        <p:txBody>
          <a:bodyPr/>
          <a:lstStyle>
            <a:lvl1pPr>
              <a:defRPr sz="2113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24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228734" y="812802"/>
            <a:ext cx="9448536" cy="139801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ja-JP" altLang="en-US" sz="1463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1475" indent="-232172">
              <a:defRPr lang="ja-JP" altLang="en-US" sz="1463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28688" indent="-185738">
              <a:defRPr lang="ja-JP" altLang="en-US" sz="1463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 lang="ja-JP" altLang="en-US" sz="1463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 lang="ja-JP" altLang="en-US" sz="1463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19730" y="6580189"/>
            <a:ext cx="402674" cy="307777"/>
          </a:xfrm>
          <a:ln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2669A-7C55-4EEC-996A-F90548F7EBE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902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28464" y="65956"/>
            <a:ext cx="7848872" cy="59283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0F09A-1BCE-4DF2-B3D9-120498A49E3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727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-13758" y="0"/>
            <a:ext cx="529696" cy="6858000"/>
          </a:xfrm>
          <a:prstGeom prst="rect">
            <a:avLst/>
          </a:prstGeom>
          <a:solidFill>
            <a:srgbClr val="FE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/>
          </a:p>
        </p:txBody>
      </p:sp>
      <p:pic>
        <p:nvPicPr>
          <p:cNvPr id="3" name="Picture 3" descr="D:\LWT\Logo\LWT\flower_logo GR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90" y="1968501"/>
            <a:ext cx="3525573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3"/>
          <p:cNvSpPr/>
          <p:nvPr/>
        </p:nvSpPr>
        <p:spPr>
          <a:xfrm rot="16200000">
            <a:off x="-1736990" y="4617111"/>
            <a:ext cx="3962400" cy="519378"/>
          </a:xfrm>
          <a:prstGeom prst="homePlate">
            <a:avLst>
              <a:gd name="adj" fmla="val 31291"/>
            </a:avLst>
          </a:prstGeom>
          <a:solidFill>
            <a:srgbClr val="F68D3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888528" y="4517394"/>
            <a:ext cx="4267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b="1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Eagle Power Suite &amp; LBS/VCB Simulator</a:t>
            </a:r>
            <a:endParaRPr lang="en-US" sz="2400" dirty="0">
              <a:cs typeface="Arial" charset="0"/>
            </a:endParaRPr>
          </a:p>
        </p:txBody>
      </p:sp>
      <p:pic>
        <p:nvPicPr>
          <p:cNvPr id="6" name="Group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50905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72944" y="914400"/>
            <a:ext cx="11689423" cy="0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Picture 15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52" y="76200"/>
            <a:ext cx="2524654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509058" y="533401"/>
            <a:ext cx="9410700" cy="252413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5" rIns="91413" bIns="45705" anchor="ctr"/>
          <a:lstStyle/>
          <a:p>
            <a:pPr algn="r" defTabSz="912813"/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8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V="1">
            <a:off x="-13513" y="0"/>
            <a:ext cx="529451" cy="6858000"/>
          </a:xfrm>
          <a:prstGeom prst="rect">
            <a:avLst/>
          </a:prstGeom>
          <a:solidFill>
            <a:srgbClr val="FEEAD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786"/>
          </a:p>
        </p:txBody>
      </p:sp>
      <p:pic>
        <p:nvPicPr>
          <p:cNvPr id="18" name="flower_logo GREY.png" descr="D:\LWT\Logo\LWT\flower_logo GRE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7990" y="1968500"/>
            <a:ext cx="3525573" cy="3389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logo.jpeg" descr="log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9998" y="75973"/>
            <a:ext cx="2524409" cy="46491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518394" y="532947"/>
            <a:ext cx="9401119" cy="252866"/>
          </a:xfrm>
          <a:prstGeom prst="rect">
            <a:avLst/>
          </a:prstGeom>
          <a:solidFill>
            <a:srgbClr val="F7964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 defTabSz="870875">
              <a:defRPr>
                <a:solidFill>
                  <a:srgbClr val="FFFFFF"/>
                </a:solidFill>
              </a:defRPr>
            </a:pPr>
            <a:endParaRPr sz="786"/>
          </a:p>
        </p:txBody>
      </p:sp>
      <p:sp>
        <p:nvSpPr>
          <p:cNvPr id="21" name="Shape 21"/>
          <p:cNvSpPr/>
          <p:nvPr/>
        </p:nvSpPr>
        <p:spPr>
          <a:xfrm rot="16200000">
            <a:off x="-1432671" y="4921676"/>
            <a:ext cx="3353027" cy="51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34" y="0"/>
                </a:lnTo>
                <a:lnTo>
                  <a:pt x="21600" y="10800"/>
                </a:lnTo>
                <a:lnTo>
                  <a:pt x="20634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68D36">
              <a:alpha val="8980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786"/>
          </a:p>
        </p:txBody>
      </p:sp>
      <p:sp>
        <p:nvSpPr>
          <p:cNvPr id="22" name="Shape 22"/>
          <p:cNvSpPr/>
          <p:nvPr/>
        </p:nvSpPr>
        <p:spPr>
          <a:xfrm rot="16200000">
            <a:off x="-1054809" y="5318493"/>
            <a:ext cx="2575152" cy="35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3638" tIns="43638" rIns="43638" bIns="43638">
            <a:spAutoFit/>
          </a:bodyPr>
          <a:lstStyle>
            <a:lvl1pPr>
              <a:defRPr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1714" b="1">
                <a:effectLst>
                  <a:outerShdw blurRad="12700" dist="25400" dir="2700000" rotWithShape="0">
                    <a:srgbClr val="DDDDDD"/>
                  </a:outerShdw>
                </a:effectLst>
              </a:rPr>
              <a:t>AMI For Indian Market</a:t>
            </a:r>
          </a:p>
        </p:txBody>
      </p:sp>
      <p:pic>
        <p:nvPicPr>
          <p:cNvPr id="23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123973"/>
            <a:ext cx="508567" cy="45697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4194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C7F41-0545-4FB2-B880-6AF9C1B7CA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413435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42" y="231775"/>
            <a:ext cx="9259358" cy="368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5BECD1-7DC1-4A35-9A97-6996CE10A86F}" type="slidenum">
              <a:rPr lang="x-none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0185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42" y="231775"/>
            <a:ext cx="9259358" cy="368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442" y="1174751"/>
            <a:ext cx="4572927" cy="5173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468" y="1174751"/>
            <a:ext cx="4574646" cy="5173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64B05F-905F-4E9F-B080-8B36C93721E6}" type="slidenum">
              <a:rPr lang="x-none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596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38200" y="1166781"/>
            <a:ext cx="8831225" cy="39654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38200" y="1563329"/>
            <a:ext cx="8831225" cy="48263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00" y="81281"/>
            <a:ext cx="8831225" cy="10029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38163" y="6546850"/>
            <a:ext cx="3136900" cy="157163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597F85-B0A3-4A4C-A19F-EEA38405DE8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399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7339" y="908050"/>
            <a:ext cx="89154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>
              <a:defRPr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2pPr>
            <a:lvl3pPr>
              <a:defRPr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3pPr>
          </a:lstStyle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57700" y="6496050"/>
            <a:ext cx="1909763" cy="361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064D9-3BA6-4D57-8781-80D7D6ACCF6A}" type="slidenum">
              <a:rPr lang="en-US" altLang="ja-JP"/>
              <a:pPr>
                <a:defRPr/>
              </a:pPr>
              <a:t>‹#›</a:t>
            </a:fld>
            <a:r>
              <a:rPr lang="ja-JP" altLang="en-US" dirty="0"/>
              <a:t>　</a:t>
            </a:r>
            <a:r>
              <a:rPr lang="en-US" altLang="ja-JP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2979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49225" y="6583363"/>
            <a:ext cx="3568700" cy="1539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kumimoji="0" lang="en-US" altLang="ja-JP" sz="10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© THE</a:t>
            </a:r>
            <a:r>
              <a:rPr kumimoji="0" lang="ja-JP" altLang="en-US" sz="100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kumimoji="0" lang="en-US" altLang="ja-JP" sz="10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Power</a:t>
            </a:r>
            <a:r>
              <a:rPr kumimoji="0" lang="ja-JP" altLang="en-US" sz="100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kumimoji="0" lang="en-US" altLang="ja-JP" sz="10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Grid Solution Ltd. 2015. All rights reserved.</a:t>
            </a:r>
          </a:p>
        </p:txBody>
      </p:sp>
      <p:cxnSp>
        <p:nvCxnSpPr>
          <p:cNvPr id="5" name="直線コネクタ 16"/>
          <p:cNvCxnSpPr>
            <a:cxnSpLocks noChangeShapeType="1"/>
          </p:cNvCxnSpPr>
          <p:nvPr userDrawn="1"/>
        </p:nvCxnSpPr>
        <p:spPr bwMode="auto">
          <a:xfrm>
            <a:off x="228600" y="6546850"/>
            <a:ext cx="7091363" cy="0"/>
          </a:xfrm>
          <a:prstGeom prst="line">
            <a:avLst/>
          </a:prstGeom>
          <a:noFill/>
          <a:ln w="9525" algn="ctr">
            <a:solidFill>
              <a:srgbClr val="007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C:\Users\d-suzuki\Desktop\TH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408738"/>
            <a:ext cx="2262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コネクタ 25"/>
          <p:cNvCxnSpPr>
            <a:cxnSpLocks noChangeShapeType="1"/>
          </p:cNvCxnSpPr>
          <p:nvPr userDrawn="1"/>
        </p:nvCxnSpPr>
        <p:spPr bwMode="auto">
          <a:xfrm>
            <a:off x="228600" y="571500"/>
            <a:ext cx="9448800" cy="0"/>
          </a:xfrm>
          <a:prstGeom prst="line">
            <a:avLst/>
          </a:prstGeom>
          <a:noFill/>
          <a:ln w="9525" algn="ctr">
            <a:solidFill>
              <a:srgbClr val="007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589" y="123826"/>
            <a:ext cx="8117341" cy="449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507339" y="908050"/>
            <a:ext cx="8502650" cy="504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8" name="Rectangle 12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9418638" y="6580188"/>
            <a:ext cx="373062" cy="276225"/>
          </a:xfrm>
          <a:ln>
            <a:miter lim="800000"/>
            <a:headEnd/>
            <a:tailEnd/>
          </a:ln>
        </p:spPr>
        <p:txBody>
          <a:bodyPr wrap="none">
            <a:spAutoFit/>
          </a:bodyPr>
          <a:lstStyle>
            <a:lvl1pPr algn="l">
              <a:defRPr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FF92CF-4B80-464B-9DF8-31D5A9282FE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327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spect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3576BD-5D08-4AB2-AF5F-DCB8DC077DA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>
          <a:xfrm>
            <a:off x="-38100" y="6556375"/>
            <a:ext cx="23114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2719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74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6846888" y="6569075"/>
            <a:ext cx="2613025" cy="246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000" b="0" dirty="0">
                <a:latin typeface="Tahoma" pitchFamily="34" charset="0"/>
                <a:cs typeface="Tahoma" pitchFamily="34" charset="0"/>
              </a:rPr>
              <a:t>© Fuji Electric Co., Ltd. All rights reserved.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5613" y="6524625"/>
            <a:ext cx="576262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smtClean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496D7FC-067F-40BF-B2CD-E1A3771B09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28" name="Picture 16" descr="PPT-1b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6524625"/>
            <a:ext cx="74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7" descr="PPT-1c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906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 descr="Brand Logo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9850"/>
            <a:ext cx="21383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14" r:id="rId1"/>
    <p:sldLayoutId id="2147486915" r:id="rId2"/>
    <p:sldLayoutId id="2147486917" r:id="rId3"/>
    <p:sldLayoutId id="2147486918" r:id="rId4"/>
    <p:sldLayoutId id="2147486919" r:id="rId5"/>
    <p:sldLayoutId id="2147486920" r:id="rId6"/>
    <p:sldLayoutId id="2147486921" r:id="rId7"/>
    <p:sldLayoutId id="2147486922" r:id="rId8"/>
    <p:sldLayoutId id="2147486923" r:id="rId9"/>
    <p:sldLayoutId id="2147486925" r:id="rId10"/>
    <p:sldLayoutId id="2147486926" r:id="rId11"/>
    <p:sldLayoutId id="2147486927" r:id="rId12"/>
    <p:sldLayoutId id="2147486928" r:id="rId13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テキスト ボックス 3"/>
          <p:cNvSpPr txBox="1">
            <a:spLocks noChangeArrowheads="1"/>
          </p:cNvSpPr>
          <p:nvPr/>
        </p:nvSpPr>
        <p:spPr bwMode="auto">
          <a:xfrm>
            <a:off x="560388" y="1773238"/>
            <a:ext cx="89090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algn="ctr">
              <a:spcBef>
                <a:spcPct val="50000"/>
              </a:spcBef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algn="ctr">
              <a:spcBef>
                <a:spcPct val="50000"/>
              </a:spcBef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algn="ctr">
              <a:spcBef>
                <a:spcPct val="50000"/>
              </a:spcBef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algn="ctr">
              <a:spcBef>
                <a:spcPct val="50000"/>
              </a:spcBef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eaLnBrk="1" hangingPunct="1"/>
            <a:r>
              <a:rPr lang="en-US" altLang="ja-JP" sz="4400" dirty="0">
                <a:latin typeface="Tahoma" panose="020B0604030504040204" pitchFamily="34" charset="0"/>
                <a:cs typeface="Tahoma" panose="020B0604030504040204" pitchFamily="34" charset="0"/>
              </a:rPr>
              <a:t>Smart Grid </a:t>
            </a:r>
            <a:br>
              <a:rPr lang="en-US" altLang="ja-JP" sz="4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4400" dirty="0">
                <a:latin typeface="Tahoma" panose="020B0604030504040204" pitchFamily="34" charset="0"/>
                <a:cs typeface="Tahoma" panose="020B0604030504040204" pitchFamily="34" charset="0"/>
              </a:rPr>
              <a:t>Demonstration</a:t>
            </a:r>
            <a:br>
              <a:rPr lang="en-US" altLang="ja-JP" sz="4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4400" dirty="0">
                <a:latin typeface="Tahoma" panose="020B0604030504040204" pitchFamily="34" charset="0"/>
                <a:cs typeface="Tahoma" panose="020B0604030504040204" pitchFamily="34" charset="0"/>
              </a:rPr>
              <a:t>in City Subdivision of Panipat </a:t>
            </a:r>
          </a:p>
        </p:txBody>
      </p:sp>
      <p:sp>
        <p:nvSpPr>
          <p:cNvPr id="12291" name="テキスト ボックス 4"/>
          <p:cNvSpPr txBox="1">
            <a:spLocks noChangeArrowheads="1"/>
          </p:cNvSpPr>
          <p:nvPr/>
        </p:nvSpPr>
        <p:spPr bwMode="auto">
          <a:xfrm>
            <a:off x="2378075" y="4149725"/>
            <a:ext cx="5070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algn="ctr">
              <a:spcBef>
                <a:spcPct val="50000"/>
              </a:spcBef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algn="ctr">
              <a:spcBef>
                <a:spcPct val="50000"/>
              </a:spcBef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algn="ctr">
              <a:spcBef>
                <a:spcPct val="50000"/>
              </a:spcBef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algn="ctr">
              <a:spcBef>
                <a:spcPct val="50000"/>
              </a:spcBef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eaLnBrk="1" hangingPunct="1"/>
            <a:r>
              <a:rPr lang="en-US" altLang="ja-JP" sz="2800" dirty="0">
                <a:latin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US" altLang="ja-JP" sz="2800" baseline="30000" dirty="0">
                <a:latin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ja-JP" sz="2800" dirty="0">
                <a:latin typeface="Tahoma" panose="020B0604030504040204" pitchFamily="34" charset="0"/>
                <a:cs typeface="Tahoma" panose="020B0604030504040204" pitchFamily="34" charset="0"/>
              </a:rPr>
              <a:t> August, 2016</a:t>
            </a:r>
          </a:p>
          <a:p>
            <a:pPr eaLnBrk="1" hangingPunct="1"/>
            <a:r>
              <a:rPr lang="en-US" altLang="ja-JP" sz="2800" dirty="0">
                <a:latin typeface="Tahoma" panose="020B0604030504040204" pitchFamily="34" charset="0"/>
                <a:cs typeface="Tahoma" panose="020B0604030504040204" pitchFamily="34" charset="0"/>
              </a:rPr>
              <a:t>Fuji Electric Co., Ltd.</a:t>
            </a:r>
          </a:p>
        </p:txBody>
      </p:sp>
    </p:spTree>
    <p:extLst>
      <p:ext uri="{BB962C8B-B14F-4D97-AF65-F5344CB8AC3E}">
        <p14:creationId xmlns:p14="http://schemas.microsoft.com/office/powerpoint/2010/main" val="251538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TEPCO Training Center</a:t>
            </a:r>
            <a:endParaRPr lang="ja-JP" altLang="en-US"/>
          </a:p>
        </p:txBody>
      </p:sp>
      <p:sp>
        <p:nvSpPr>
          <p:cNvPr id="17411" name="タイトル 1"/>
          <p:cNvSpPr txBox="1">
            <a:spLocks/>
          </p:cNvSpPr>
          <p:nvPr/>
        </p:nvSpPr>
        <p:spPr bwMode="auto">
          <a:xfrm>
            <a:off x="992188" y="1052513"/>
            <a:ext cx="741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VCB Panels / LBS  / Smart Meters</a:t>
            </a:r>
            <a:r>
              <a:rPr lang="ja-JP" altLang="en-US" sz="2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 Capacity Building</a:t>
            </a:r>
          </a:p>
        </p:txBody>
      </p:sp>
      <p:pic>
        <p:nvPicPr>
          <p:cNvPr id="17412" name="Picture 2" descr="G:\HPTI\TrainingCent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484313"/>
            <a:ext cx="734536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正方形/長方形 13"/>
          <p:cNvSpPr>
            <a:spLocks noChangeArrowheads="1"/>
          </p:cNvSpPr>
          <p:nvPr/>
        </p:nvSpPr>
        <p:spPr bwMode="auto">
          <a:xfrm>
            <a:off x="7810500" y="4581525"/>
            <a:ext cx="1917700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>
                <a:latin typeface="Tahoma" panose="020B0604030504040204" pitchFamily="34" charset="0"/>
                <a:cs typeface="Tahoma" panose="020B0604030504040204" pitchFamily="34" charset="0"/>
              </a:rPr>
              <a:t>Power Control</a:t>
            </a:r>
            <a:br>
              <a:rPr lang="en-US" altLang="ja-JP" sz="20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000">
                <a:latin typeface="Tahoma" panose="020B0604030504040204" pitchFamily="34" charset="0"/>
                <a:cs typeface="Tahoma" panose="020B0604030504040204" pitchFamily="34" charset="0"/>
              </a:rPr>
              <a:t>Panel</a:t>
            </a:r>
            <a:endParaRPr lang="ja-JP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4" name="正方形/長方形 14"/>
          <p:cNvSpPr>
            <a:spLocks noChangeArrowheads="1"/>
          </p:cNvSpPr>
          <p:nvPr/>
        </p:nvSpPr>
        <p:spPr bwMode="auto">
          <a:xfrm>
            <a:off x="273050" y="4581525"/>
            <a:ext cx="15843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>
                <a:latin typeface="Tahoma" panose="020B0604030504040204" pitchFamily="34" charset="0"/>
                <a:cs typeface="Tahoma" panose="020B0604030504040204" pitchFamily="34" charset="0"/>
              </a:rPr>
              <a:t>Single Line</a:t>
            </a:r>
            <a:br>
              <a:rPr lang="en-US" altLang="ja-JP" sz="20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000">
                <a:latin typeface="Tahoma" panose="020B0604030504040204" pitchFamily="34" charset="0"/>
                <a:cs typeface="Tahoma" panose="020B0604030504040204" pitchFamily="34" charset="0"/>
              </a:rPr>
              <a:t>Diagram</a:t>
            </a:r>
            <a:endParaRPr lang="ja-JP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5" name="Picture 9" descr="C:\Users\790082\Desktop\TEP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789363"/>
            <a:ext cx="2686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C:\Users\790082\Desktop\TEP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89363"/>
            <a:ext cx="2686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C:\Users\790082\Desktop\TEP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143625"/>
            <a:ext cx="2686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9" descr="C:\Users\790082\Desktop\TEP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165850"/>
            <a:ext cx="2686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F09A-1BCE-4DF2-B3D9-120498A49E3C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6427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Indoor Equipment Room Layout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764704"/>
            <a:ext cx="7981950" cy="56261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F09A-1BCE-4DF2-B3D9-120498A49E3C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1605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LBS</a:t>
            </a:r>
            <a:r>
              <a:rPr kumimoji="1" lang="ja-JP" altLang="en-US" dirty="0"/>
              <a:t> </a:t>
            </a:r>
            <a:r>
              <a:rPr kumimoji="1" lang="en-US" altLang="ja-JP" dirty="0"/>
              <a:t>on Double Pole</a:t>
            </a:r>
            <a:r>
              <a:rPr kumimoji="1" lang="ja-JP" altLang="en-US" dirty="0"/>
              <a:t> </a:t>
            </a:r>
            <a:r>
              <a:rPr kumimoji="1" lang="en-US" altLang="ja-JP" dirty="0"/>
              <a:t>for Training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980728"/>
            <a:ext cx="2898291" cy="51525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99" y="980728"/>
            <a:ext cx="2899070" cy="515251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97" y="980728"/>
            <a:ext cx="2899215" cy="515251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F09A-1BCE-4DF2-B3D9-120498A49E3C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114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11,000 Smart Meters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/>
              <a:t>RF Mesh Smart Meters</a:t>
            </a:r>
          </a:p>
          <a:p>
            <a:pPr lvl="1"/>
            <a:r>
              <a:rPr lang="en-US" altLang="ja-JP" sz="2000" dirty="0"/>
              <a:t>4,900 		: Single Phase Smart Meter</a:t>
            </a:r>
          </a:p>
          <a:p>
            <a:pPr lvl="1"/>
            <a:r>
              <a:rPr kumimoji="1" lang="en-US" altLang="ja-JP" sz="2000" dirty="0"/>
              <a:t>600		: Three Phase Smart Meter</a:t>
            </a:r>
          </a:p>
          <a:p>
            <a:pPr lvl="1"/>
            <a:r>
              <a:rPr lang="en-US" altLang="ja-JP" sz="2000" dirty="0"/>
              <a:t>RF Mesh		: Primary Communication Platform</a:t>
            </a:r>
          </a:p>
          <a:p>
            <a:pPr lvl="1"/>
            <a:r>
              <a:rPr kumimoji="1" lang="en-US" altLang="ja-JP" sz="2000" dirty="0"/>
              <a:t>GPRS		: Secondary Communication Platform (for Backup)</a:t>
            </a:r>
          </a:p>
          <a:p>
            <a:r>
              <a:rPr lang="en-US" altLang="ja-JP" sz="2400" dirty="0"/>
              <a:t>TWACS Smart Meters</a:t>
            </a:r>
          </a:p>
          <a:p>
            <a:pPr lvl="1"/>
            <a:r>
              <a:rPr lang="en-US" altLang="ja-JP" sz="2000" dirty="0"/>
              <a:t>4,900 		: Single Phase Smart Meter</a:t>
            </a:r>
          </a:p>
          <a:p>
            <a:pPr lvl="1"/>
            <a:r>
              <a:rPr lang="en-US" altLang="ja-JP" sz="2000" dirty="0"/>
              <a:t>600		: Three Phase Smart Meter</a:t>
            </a:r>
          </a:p>
          <a:p>
            <a:pPr lvl="1"/>
            <a:r>
              <a:rPr lang="en-US" altLang="ja-JP" sz="2000" dirty="0"/>
              <a:t>TWACS		: Supplementary Communication Platform </a:t>
            </a:r>
          </a:p>
          <a:p>
            <a:pPr lvl="1"/>
            <a:r>
              <a:rPr lang="en-US" altLang="ja-JP" sz="2000" dirty="0"/>
              <a:t>RF Mesh		: Primary Communication Platform</a:t>
            </a:r>
          </a:p>
          <a:p>
            <a:pPr lvl="1"/>
            <a:r>
              <a:rPr lang="en-US" altLang="ja-JP" sz="2000" dirty="0"/>
              <a:t>GPRS		: Secondary Communication Platform (for Backup)</a:t>
            </a:r>
          </a:p>
          <a:p>
            <a:pPr lvl="1"/>
            <a:r>
              <a:rPr lang="en-US" altLang="ja-JP" sz="2000" dirty="0"/>
              <a:t>DCU		: Requires additional 5,500 RF Mesh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ECE41-3065-46DF-9CA1-D57458BB8C46}" type="slidenum">
              <a:rPr lang="ja-JP" altLang="en-US" smtClean="0"/>
              <a:pPr>
                <a:defRPr/>
              </a:pPr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484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Smart Meter – RF Mesh &amp; DCU</a:t>
            </a:r>
            <a:endParaRPr lang="ja-JP" altLang="en-US" dirty="0"/>
          </a:p>
        </p:txBody>
      </p:sp>
      <p:pic>
        <p:nvPicPr>
          <p:cNvPr id="21508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341438"/>
            <a:ext cx="51562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1368425"/>
            <a:ext cx="35893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正方形/長方形 4"/>
          <p:cNvSpPr>
            <a:spLocks noChangeArrowheads="1"/>
          </p:cNvSpPr>
          <p:nvPr/>
        </p:nvSpPr>
        <p:spPr bwMode="auto">
          <a:xfrm>
            <a:off x="5719763" y="4941888"/>
            <a:ext cx="37957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b="0">
                <a:latin typeface="Tahoma" panose="020B0604030504040204" pitchFamily="34" charset="0"/>
                <a:cs typeface="Tahoma" panose="020B0604030504040204" pitchFamily="34" charset="0"/>
              </a:rPr>
              <a:t>Data Concentrator Unit (DCU)</a:t>
            </a:r>
            <a:br>
              <a:rPr lang="en-US" altLang="ja-JP" sz="2000" b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000" b="0">
                <a:latin typeface="Tahoma" panose="020B0604030504040204" pitchFamily="34" charset="0"/>
                <a:cs typeface="Tahoma" panose="020B0604030504040204" pitchFamily="34" charset="0"/>
              </a:rPr>
              <a:t>for RF Mesh</a:t>
            </a:r>
            <a:endParaRPr lang="ja-JP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272480" y="5805264"/>
            <a:ext cx="9242995" cy="71936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3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Waiting for BIS</a:t>
            </a:r>
            <a:r>
              <a:rPr kumimoji="1" lang="ja-JP" altLang="en-US" sz="3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altLang="ja-JP" sz="3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</a:t>
            </a:r>
            <a:r>
              <a:rPr kumimoji="1" lang="en-US" altLang="ja-JP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 on </a:t>
            </a:r>
            <a:r>
              <a:rPr kumimoji="1" lang="en-US" altLang="ja-JP" sz="3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2016</a:t>
            </a:r>
            <a:endParaRPr kumimoji="1" lang="ja-JP" altLang="en-US" sz="3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F09A-1BCE-4DF2-B3D9-120498A49E3C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248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464" y="65956"/>
            <a:ext cx="9073008" cy="592832"/>
          </a:xfrm>
        </p:spPr>
        <p:txBody>
          <a:bodyPr/>
          <a:lstStyle/>
          <a:p>
            <a:r>
              <a:rPr kumimoji="1" lang="en-US" altLang="ja-JP" dirty="0"/>
              <a:t>Smart Meter 3 </a:t>
            </a:r>
            <a:r>
              <a:rPr lang="en-US" altLang="ja-JP" dirty="0"/>
              <a:t>C</a:t>
            </a:r>
            <a:r>
              <a:rPr kumimoji="1" lang="en-US" altLang="ja-JP" dirty="0"/>
              <a:t>ommunication </a:t>
            </a:r>
            <a:r>
              <a:rPr lang="en-US" altLang="ja-JP" dirty="0"/>
              <a:t>B</a:t>
            </a:r>
            <a:r>
              <a:rPr kumimoji="1" lang="en-US" altLang="ja-JP" dirty="0"/>
              <a:t>oard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814045"/>
            <a:ext cx="7537450" cy="56896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 bwMode="auto">
          <a:xfrm>
            <a:off x="6609184" y="1196752"/>
            <a:ext cx="172819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GPRS</a:t>
            </a:r>
            <a:endParaRPr kumimoji="1" lang="ja-JP" alt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7689304" y="1772816"/>
            <a:ext cx="172819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 Mesh</a:t>
            </a:r>
            <a:endParaRPr kumimoji="1" lang="ja-JP" alt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501520" y="4293096"/>
            <a:ext cx="172819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TWACS</a:t>
            </a:r>
            <a:endParaRPr kumimoji="1" lang="ja-JP" alt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F09A-1BCE-4DF2-B3D9-120498A49E3C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154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正方形/長方形 61"/>
          <p:cNvSpPr>
            <a:spLocks noChangeArrowheads="1"/>
          </p:cNvSpPr>
          <p:nvPr/>
        </p:nvSpPr>
        <p:spPr bwMode="auto">
          <a:xfrm>
            <a:off x="557212" y="2276698"/>
            <a:ext cx="6695150" cy="1417638"/>
          </a:xfrm>
          <a:prstGeom prst="rect">
            <a:avLst/>
          </a:prstGeom>
          <a:solidFill>
            <a:srgbClr val="FF757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Server Equipment</a:t>
            </a:r>
            <a:endParaRPr lang="ja-JP" altLang="en-US" sz="1400" b="1" dirty="0">
              <a:solidFill>
                <a:schemeClr val="bg1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cxnSp>
        <p:nvCxnSpPr>
          <p:cNvPr id="20483" name="直線コネクタ 23"/>
          <p:cNvCxnSpPr>
            <a:cxnSpLocks noChangeShapeType="1"/>
            <a:stCxn id="20564" idx="1"/>
          </p:cNvCxnSpPr>
          <p:nvPr/>
        </p:nvCxnSpPr>
        <p:spPr bwMode="auto">
          <a:xfrm flipH="1">
            <a:off x="127265" y="4916711"/>
            <a:ext cx="796951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486" name="Picture 10" descr="C:\Users\2107414\AppData\Local\Microsoft\Windows\Temporary Internet Files\Content.IE5\81CA6GZ5\lgi01a20140307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29" y="5699348"/>
            <a:ext cx="254529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グループ化 15"/>
          <p:cNvGrpSpPr>
            <a:grpSpLocks/>
          </p:cNvGrpSpPr>
          <p:nvPr/>
        </p:nvGrpSpPr>
        <p:grpSpPr bwMode="auto">
          <a:xfrm>
            <a:off x="7897284" y="1052736"/>
            <a:ext cx="1580489" cy="1439862"/>
            <a:chOff x="7002456" y="836712"/>
            <a:chExt cx="1457976" cy="1440160"/>
          </a:xfrm>
        </p:grpSpPr>
        <p:pic>
          <p:nvPicPr>
            <p:cNvPr id="20566" name="Picture 9" descr="D:\Downloads\113560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1068417"/>
              <a:ext cx="1152128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フローチャート: 処理 11"/>
            <p:cNvSpPr/>
            <p:nvPr/>
          </p:nvSpPr>
          <p:spPr bwMode="auto">
            <a:xfrm>
              <a:off x="7002456" y="836712"/>
              <a:ext cx="1457976" cy="1440160"/>
            </a:xfrm>
            <a:prstGeom prst="flowChartProcess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ja-JP" dirty="0">
                  <a:latin typeface="+mj-ea"/>
                  <a:ea typeface="+mj-ea"/>
                </a:rPr>
                <a:t>Power plant</a:t>
              </a:r>
              <a:endParaRPr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20488" name="グループ化 18"/>
          <p:cNvGrpSpPr>
            <a:grpSpLocks/>
          </p:cNvGrpSpPr>
          <p:nvPr/>
        </p:nvGrpSpPr>
        <p:grpSpPr bwMode="auto">
          <a:xfrm>
            <a:off x="7897284" y="3503837"/>
            <a:ext cx="1580489" cy="1654175"/>
            <a:chOff x="7002456" y="2996952"/>
            <a:chExt cx="1457976" cy="1652823"/>
          </a:xfrm>
        </p:grpSpPr>
        <p:pic>
          <p:nvPicPr>
            <p:cNvPr id="20563" name="Picture 8" descr="D:\Downloads\05_03_im0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376017"/>
              <a:ext cx="1027789" cy="84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4" name="正方形/長方形 15"/>
            <p:cNvSpPr>
              <a:spLocks noChangeArrowheads="1"/>
            </p:cNvSpPr>
            <p:nvPr/>
          </p:nvSpPr>
          <p:spPr bwMode="auto">
            <a:xfrm>
              <a:off x="7185248" y="4221088"/>
              <a:ext cx="1059160" cy="37492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latin typeface="Tahoma" pitchFamily="34" charset="0"/>
                  <a:ea typeface="HG丸ｺﾞｼｯｸM-PRO" pitchFamily="50" charset="-128"/>
                  <a:cs typeface="Tahoma" pitchFamily="34" charset="0"/>
                </a:rPr>
                <a:t> VCB Panel</a:t>
              </a:r>
              <a:endParaRPr lang="ja-JP" altLang="en-US" sz="1400">
                <a:latin typeface="Tahoma" pitchFamily="34" charset="0"/>
                <a:ea typeface="HG丸ｺﾞｼｯｸM-PRO" pitchFamily="50" charset="-128"/>
                <a:cs typeface="Tahoma" pitchFamily="34" charset="0"/>
              </a:endParaRPr>
            </a:p>
          </p:txBody>
        </p:sp>
        <p:sp>
          <p:nvSpPr>
            <p:cNvPr id="27" name="フローチャート: 処理 26"/>
            <p:cNvSpPr/>
            <p:nvPr/>
          </p:nvSpPr>
          <p:spPr bwMode="auto">
            <a:xfrm>
              <a:off x="7002456" y="2996952"/>
              <a:ext cx="1457976" cy="1652823"/>
            </a:xfrm>
            <a:prstGeom prst="flowChartProcess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ja-JP" dirty="0">
                  <a:latin typeface="+mj-ea"/>
                  <a:ea typeface="+mj-ea"/>
                </a:rPr>
                <a:t>Substation</a:t>
              </a:r>
              <a:endParaRPr lang="ja-JP" altLang="en-US" dirty="0">
                <a:latin typeface="+mj-ea"/>
                <a:ea typeface="+mj-ea"/>
              </a:endParaRPr>
            </a:p>
          </p:txBody>
        </p:sp>
      </p:grpSp>
      <p:pic>
        <p:nvPicPr>
          <p:cNvPr id="20495" name="Picture 12" descr="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52" y="4772248"/>
            <a:ext cx="31300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正方形/長方形 6"/>
          <p:cNvSpPr>
            <a:spLocks noChangeArrowheads="1"/>
          </p:cNvSpPr>
          <p:nvPr/>
        </p:nvSpPr>
        <p:spPr bwMode="auto">
          <a:xfrm>
            <a:off x="4944401" y="4681761"/>
            <a:ext cx="935567" cy="47625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LBS</a:t>
            </a:r>
          </a:p>
          <a:p>
            <a:pPr algn="ctr" eaLnBrk="1" hangingPunct="1"/>
            <a:r>
              <a:rPr lang="en-US" altLang="ja-JP" sz="9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(Load Breaking</a:t>
            </a:r>
            <a:br>
              <a:rPr lang="en-US" altLang="ja-JP" sz="900">
                <a:latin typeface="Tahoma" pitchFamily="34" charset="0"/>
                <a:ea typeface="HG丸ｺﾞｼｯｸM-PRO" pitchFamily="50" charset="-128"/>
                <a:cs typeface="Tahoma" pitchFamily="34" charset="0"/>
              </a:rPr>
            </a:br>
            <a:r>
              <a:rPr lang="en-US" altLang="ja-JP" sz="9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Switch)</a:t>
            </a:r>
          </a:p>
        </p:txBody>
      </p:sp>
      <p:pic>
        <p:nvPicPr>
          <p:cNvPr id="20497" name="Picture 12" descr="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58" y="4772248"/>
            <a:ext cx="31128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正方形/長方形 6"/>
          <p:cNvSpPr>
            <a:spLocks noChangeArrowheads="1"/>
          </p:cNvSpPr>
          <p:nvPr/>
        </p:nvSpPr>
        <p:spPr bwMode="auto">
          <a:xfrm>
            <a:off x="1599406" y="4772248"/>
            <a:ext cx="467783" cy="287338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LBS</a:t>
            </a:r>
          </a:p>
        </p:txBody>
      </p:sp>
      <p:cxnSp>
        <p:nvCxnSpPr>
          <p:cNvPr id="20499" name="直線コネクタ 39"/>
          <p:cNvCxnSpPr>
            <a:cxnSpLocks noChangeShapeType="1"/>
            <a:stCxn id="20495" idx="2"/>
          </p:cNvCxnSpPr>
          <p:nvPr/>
        </p:nvCxnSpPr>
        <p:spPr bwMode="auto">
          <a:xfrm>
            <a:off x="6669352" y="5059586"/>
            <a:ext cx="0" cy="889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0" name="Picture 10" descr="C:\Users\2107414\AppData\Local\Microsoft\Windows\Temporary Internet Files\Content.IE5\81CA6GZ5\lgi01a20140307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29" y="5254848"/>
            <a:ext cx="254529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10" descr="C:\Users\2107414\AppData\Local\Microsoft\Windows\Temporary Internet Files\Content.IE5\81CA6GZ5\lgi01a20140307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65" y="5699348"/>
            <a:ext cx="254529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10" descr="C:\Users\2107414\AppData\Local\Microsoft\Windows\Temporary Internet Files\Content.IE5\81CA6GZ5\lgi01a20140307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65" y="5254848"/>
            <a:ext cx="254529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03" name="直線コネクタ 41"/>
          <p:cNvCxnSpPr>
            <a:cxnSpLocks noChangeShapeType="1"/>
            <a:stCxn id="20502" idx="1"/>
            <a:endCxn id="20500" idx="3"/>
          </p:cNvCxnSpPr>
          <p:nvPr/>
        </p:nvCxnSpPr>
        <p:spPr bwMode="auto">
          <a:xfrm>
            <a:off x="6490495" y="5380261"/>
            <a:ext cx="36803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4" name="直線コネクタ 55"/>
          <p:cNvCxnSpPr>
            <a:cxnSpLocks noChangeShapeType="1"/>
          </p:cNvCxnSpPr>
          <p:nvPr/>
        </p:nvCxnSpPr>
        <p:spPr bwMode="auto">
          <a:xfrm>
            <a:off x="6490495" y="5840636"/>
            <a:ext cx="36803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5" name="直線コネクタ 56"/>
          <p:cNvCxnSpPr>
            <a:cxnSpLocks noChangeShapeType="1"/>
          </p:cNvCxnSpPr>
          <p:nvPr/>
        </p:nvCxnSpPr>
        <p:spPr bwMode="auto">
          <a:xfrm>
            <a:off x="3816218" y="5059586"/>
            <a:ext cx="0" cy="889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6" name="Picture 10" descr="C:\Users\2107414\AppData\Local\Microsoft\Windows\Temporary Internet Files\Content.IE5\81CA6GZ5\lgi01a20140307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77" y="5699348"/>
            <a:ext cx="254529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10" descr="C:\Users\2107414\AppData\Local\Microsoft\Windows\Temporary Internet Files\Content.IE5\81CA6GZ5\lgi01a20140307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77" y="5254848"/>
            <a:ext cx="254529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10" descr="C:\Users\2107414\AppData\Local\Microsoft\Windows\Temporary Internet Files\Content.IE5\81CA6GZ5\lgi01a20140307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2" y="5699348"/>
            <a:ext cx="2562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10" descr="C:\Users\2107414\AppData\Local\Microsoft\Windows\Temporary Internet Files\Content.IE5\81CA6GZ5\lgi01a20140307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2" y="5254848"/>
            <a:ext cx="2562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10" name="直線コネクタ 62"/>
          <p:cNvCxnSpPr>
            <a:cxnSpLocks noChangeShapeType="1"/>
            <a:stCxn id="20509" idx="1"/>
            <a:endCxn id="20507" idx="3"/>
          </p:cNvCxnSpPr>
          <p:nvPr/>
        </p:nvCxnSpPr>
        <p:spPr bwMode="auto">
          <a:xfrm>
            <a:off x="3620163" y="5380261"/>
            <a:ext cx="36631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1" name="直線コネクタ 63"/>
          <p:cNvCxnSpPr>
            <a:cxnSpLocks noChangeShapeType="1"/>
          </p:cNvCxnSpPr>
          <p:nvPr/>
        </p:nvCxnSpPr>
        <p:spPr bwMode="auto">
          <a:xfrm>
            <a:off x="3620163" y="5840636"/>
            <a:ext cx="36631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12" name="正方形/長方形 5"/>
          <p:cNvSpPr>
            <a:spLocks noChangeArrowheads="1"/>
          </p:cNvSpPr>
          <p:nvPr/>
        </p:nvSpPr>
        <p:spPr bwMode="auto">
          <a:xfrm>
            <a:off x="5953919" y="5169124"/>
            <a:ext cx="282046" cy="25241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</a:t>
            </a:r>
          </a:p>
        </p:txBody>
      </p:sp>
      <p:sp>
        <p:nvSpPr>
          <p:cNvPr id="20513" name="正方形/長方形 5"/>
          <p:cNvSpPr>
            <a:spLocks noChangeArrowheads="1"/>
          </p:cNvSpPr>
          <p:nvPr/>
        </p:nvSpPr>
        <p:spPr bwMode="auto">
          <a:xfrm>
            <a:off x="5953919" y="5588224"/>
            <a:ext cx="282046" cy="25241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</a:t>
            </a:r>
          </a:p>
        </p:txBody>
      </p:sp>
      <p:sp>
        <p:nvSpPr>
          <p:cNvPr id="20514" name="正方形/長方形 5"/>
          <p:cNvSpPr>
            <a:spLocks noChangeArrowheads="1"/>
          </p:cNvSpPr>
          <p:nvPr/>
        </p:nvSpPr>
        <p:spPr bwMode="auto">
          <a:xfrm>
            <a:off x="7113058" y="5588224"/>
            <a:ext cx="282046" cy="25241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</a:t>
            </a:r>
          </a:p>
        </p:txBody>
      </p:sp>
      <p:sp>
        <p:nvSpPr>
          <p:cNvPr id="20515" name="正方形/長方形 5"/>
          <p:cNvSpPr>
            <a:spLocks noChangeArrowheads="1"/>
          </p:cNvSpPr>
          <p:nvPr/>
        </p:nvSpPr>
        <p:spPr bwMode="auto">
          <a:xfrm>
            <a:off x="7111339" y="5169124"/>
            <a:ext cx="282046" cy="25241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</a:t>
            </a:r>
          </a:p>
        </p:txBody>
      </p:sp>
      <p:sp>
        <p:nvSpPr>
          <p:cNvPr id="20516" name="正方形/長方形 5"/>
          <p:cNvSpPr>
            <a:spLocks noChangeArrowheads="1"/>
          </p:cNvSpPr>
          <p:nvPr/>
        </p:nvSpPr>
        <p:spPr bwMode="auto">
          <a:xfrm>
            <a:off x="2684595" y="5013548"/>
            <a:ext cx="679317" cy="5032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Smart</a:t>
            </a:r>
          </a:p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Meter</a:t>
            </a:r>
          </a:p>
        </p:txBody>
      </p:sp>
      <p:sp>
        <p:nvSpPr>
          <p:cNvPr id="20517" name="正方形/長方形 5"/>
          <p:cNvSpPr>
            <a:spLocks noChangeArrowheads="1"/>
          </p:cNvSpPr>
          <p:nvPr/>
        </p:nvSpPr>
        <p:spPr bwMode="auto">
          <a:xfrm>
            <a:off x="4241006" y="5169124"/>
            <a:ext cx="283766" cy="25241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</a:t>
            </a:r>
          </a:p>
        </p:txBody>
      </p:sp>
      <p:sp>
        <p:nvSpPr>
          <p:cNvPr id="20518" name="正方形/長方形 5"/>
          <p:cNvSpPr>
            <a:spLocks noChangeArrowheads="1"/>
          </p:cNvSpPr>
          <p:nvPr/>
        </p:nvSpPr>
        <p:spPr bwMode="auto">
          <a:xfrm>
            <a:off x="4241006" y="5588224"/>
            <a:ext cx="283766" cy="25241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</a:t>
            </a:r>
          </a:p>
        </p:txBody>
      </p:sp>
      <p:sp>
        <p:nvSpPr>
          <p:cNvPr id="20519" name="正方形/長方形 5"/>
          <p:cNvSpPr>
            <a:spLocks noChangeArrowheads="1"/>
          </p:cNvSpPr>
          <p:nvPr/>
        </p:nvSpPr>
        <p:spPr bwMode="auto">
          <a:xfrm>
            <a:off x="3095625" y="5588224"/>
            <a:ext cx="282046" cy="25241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</a:t>
            </a:r>
          </a:p>
        </p:txBody>
      </p:sp>
      <p:pic>
        <p:nvPicPr>
          <p:cNvPr id="20520" name="Picture 12" descr="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8" y="4772248"/>
            <a:ext cx="31128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1" name="Picture 10" descr="C:\Users\2107414\AppData\Local\Microsoft\Windows\Temporary Internet Files\Content.IE5\81CA6GZ5\lgi01a20140307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57" y="5699348"/>
            <a:ext cx="25624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22" name="直線コネクタ 74"/>
          <p:cNvCxnSpPr>
            <a:cxnSpLocks noChangeShapeType="1"/>
          </p:cNvCxnSpPr>
          <p:nvPr/>
        </p:nvCxnSpPr>
        <p:spPr bwMode="auto">
          <a:xfrm>
            <a:off x="842698" y="5059586"/>
            <a:ext cx="0" cy="889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23" name="Picture 10" descr="C:\Users\2107414\AppData\Local\Microsoft\Windows\Temporary Internet Files\Content.IE5\81CA6GZ5\lgi01a20140307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57" y="5254848"/>
            <a:ext cx="25624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4" name="Picture 10" descr="C:\Users\2107414\AppData\Local\Microsoft\Windows\Temporary Internet Files\Content.IE5\81CA6GZ5\lgi01a20140307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1" y="5699348"/>
            <a:ext cx="254529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5" name="Picture 10" descr="C:\Users\2107414\AppData\Local\Microsoft\Windows\Temporary Internet Files\Content.IE5\81CA6GZ5\lgi01a20140307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1" y="5254848"/>
            <a:ext cx="254529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26" name="直線コネクタ 78"/>
          <p:cNvCxnSpPr>
            <a:cxnSpLocks noChangeShapeType="1"/>
            <a:stCxn id="20525" idx="1"/>
            <a:endCxn id="20523" idx="3"/>
          </p:cNvCxnSpPr>
          <p:nvPr/>
        </p:nvCxnSpPr>
        <p:spPr bwMode="auto">
          <a:xfrm>
            <a:off x="663840" y="5380261"/>
            <a:ext cx="36631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7" name="直線コネクタ 79"/>
          <p:cNvCxnSpPr>
            <a:cxnSpLocks noChangeShapeType="1"/>
          </p:cNvCxnSpPr>
          <p:nvPr/>
        </p:nvCxnSpPr>
        <p:spPr bwMode="auto">
          <a:xfrm>
            <a:off x="663840" y="5840636"/>
            <a:ext cx="36631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28" name="正方形/長方形 5"/>
          <p:cNvSpPr>
            <a:spLocks noChangeArrowheads="1"/>
          </p:cNvSpPr>
          <p:nvPr/>
        </p:nvSpPr>
        <p:spPr bwMode="auto">
          <a:xfrm>
            <a:off x="127265" y="5169124"/>
            <a:ext cx="282046" cy="25241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</a:t>
            </a:r>
          </a:p>
        </p:txBody>
      </p:sp>
      <p:sp>
        <p:nvSpPr>
          <p:cNvPr id="20529" name="正方形/長方形 5"/>
          <p:cNvSpPr>
            <a:spLocks noChangeArrowheads="1"/>
          </p:cNvSpPr>
          <p:nvPr/>
        </p:nvSpPr>
        <p:spPr bwMode="auto">
          <a:xfrm>
            <a:off x="127265" y="5588224"/>
            <a:ext cx="282046" cy="25241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</a:t>
            </a:r>
          </a:p>
        </p:txBody>
      </p:sp>
      <p:sp>
        <p:nvSpPr>
          <p:cNvPr id="20530" name="正方形/長方形 5"/>
          <p:cNvSpPr>
            <a:spLocks noChangeArrowheads="1"/>
          </p:cNvSpPr>
          <p:nvPr/>
        </p:nvSpPr>
        <p:spPr bwMode="auto">
          <a:xfrm>
            <a:off x="1286404" y="5588224"/>
            <a:ext cx="282046" cy="25241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</a:t>
            </a:r>
          </a:p>
        </p:txBody>
      </p:sp>
      <p:sp>
        <p:nvSpPr>
          <p:cNvPr id="20531" name="正方形/長方形 5"/>
          <p:cNvSpPr>
            <a:spLocks noChangeArrowheads="1"/>
          </p:cNvSpPr>
          <p:nvPr/>
        </p:nvSpPr>
        <p:spPr bwMode="auto">
          <a:xfrm>
            <a:off x="1284685" y="5169124"/>
            <a:ext cx="282046" cy="25241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</a:t>
            </a:r>
          </a:p>
        </p:txBody>
      </p:sp>
      <p:grpSp>
        <p:nvGrpSpPr>
          <p:cNvPr id="20532" name="グループ化 54"/>
          <p:cNvGrpSpPr>
            <a:grpSpLocks/>
          </p:cNvGrpSpPr>
          <p:nvPr/>
        </p:nvGrpSpPr>
        <p:grpSpPr bwMode="auto">
          <a:xfrm>
            <a:off x="2933965" y="4278537"/>
            <a:ext cx="429948" cy="738187"/>
            <a:chOff x="3501497" y="2348880"/>
            <a:chExt cx="544231" cy="720080"/>
          </a:xfrm>
        </p:grpSpPr>
        <p:cxnSp>
          <p:nvCxnSpPr>
            <p:cNvPr id="20560" name="直線コネクタ 44"/>
            <p:cNvCxnSpPr>
              <a:cxnSpLocks noChangeShapeType="1"/>
            </p:cNvCxnSpPr>
            <p:nvPr/>
          </p:nvCxnSpPr>
          <p:spPr bwMode="auto">
            <a:xfrm flipH="1">
              <a:off x="3631710" y="2348880"/>
              <a:ext cx="414018" cy="360040"/>
            </a:xfrm>
            <a:prstGeom prst="line">
              <a:avLst/>
            </a:prstGeom>
            <a:noFill/>
            <a:ln w="19050" algn="ctr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61" name="直線コネクタ 86"/>
            <p:cNvCxnSpPr>
              <a:cxnSpLocks noChangeShapeType="1"/>
            </p:cNvCxnSpPr>
            <p:nvPr/>
          </p:nvCxnSpPr>
          <p:spPr bwMode="auto">
            <a:xfrm flipH="1">
              <a:off x="3501497" y="2708920"/>
              <a:ext cx="414018" cy="360040"/>
            </a:xfrm>
            <a:prstGeom prst="line">
              <a:avLst/>
            </a:prstGeom>
            <a:noFill/>
            <a:ln w="19050" algn="ctr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62" name="直線コネクタ 87"/>
            <p:cNvCxnSpPr>
              <a:cxnSpLocks noChangeShapeType="1"/>
            </p:cNvCxnSpPr>
            <p:nvPr/>
          </p:nvCxnSpPr>
          <p:spPr bwMode="auto">
            <a:xfrm flipH="1">
              <a:off x="3631710" y="2708920"/>
              <a:ext cx="283805" cy="0"/>
            </a:xfrm>
            <a:prstGeom prst="line">
              <a:avLst/>
            </a:prstGeom>
            <a:noFill/>
            <a:ln w="190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533" name="正方形/長方形 61"/>
          <p:cNvSpPr>
            <a:spLocks noChangeArrowheads="1"/>
          </p:cNvSpPr>
          <p:nvPr/>
        </p:nvSpPr>
        <p:spPr bwMode="auto">
          <a:xfrm>
            <a:off x="428228" y="3991198"/>
            <a:ext cx="6966876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Radio Communication/GPRS(2G/3G)/TWACS(PLC)</a:t>
            </a:r>
            <a:endParaRPr lang="ja-JP" altLang="en-US" sz="1400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0534" name="正方形/長方形 29"/>
          <p:cNvSpPr>
            <a:spLocks noChangeArrowheads="1"/>
          </p:cNvSpPr>
          <p:nvPr/>
        </p:nvSpPr>
        <p:spPr bwMode="auto">
          <a:xfrm>
            <a:off x="5186892" y="2689449"/>
            <a:ext cx="1785144" cy="90646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SCADA</a:t>
            </a:r>
          </a:p>
        </p:txBody>
      </p:sp>
      <p:cxnSp>
        <p:nvCxnSpPr>
          <p:cNvPr id="20535" name="直線コネクタ 95"/>
          <p:cNvCxnSpPr>
            <a:cxnSpLocks noChangeShapeType="1"/>
            <a:stCxn id="12" idx="2"/>
            <a:endCxn id="27" idx="0"/>
          </p:cNvCxnSpPr>
          <p:nvPr/>
        </p:nvCxnSpPr>
        <p:spPr bwMode="auto">
          <a:xfrm>
            <a:off x="8688388" y="2492598"/>
            <a:ext cx="0" cy="10112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536" name="グループ化 99"/>
          <p:cNvGrpSpPr>
            <a:grpSpLocks/>
          </p:cNvGrpSpPr>
          <p:nvPr/>
        </p:nvGrpSpPr>
        <p:grpSpPr bwMode="auto">
          <a:xfrm>
            <a:off x="5412185" y="4278537"/>
            <a:ext cx="467783" cy="395287"/>
            <a:chOff x="3501497" y="2348880"/>
            <a:chExt cx="544231" cy="720080"/>
          </a:xfrm>
        </p:grpSpPr>
        <p:cxnSp>
          <p:nvCxnSpPr>
            <p:cNvPr id="20557" name="直線コネクタ 100"/>
            <p:cNvCxnSpPr>
              <a:cxnSpLocks noChangeShapeType="1"/>
            </p:cNvCxnSpPr>
            <p:nvPr/>
          </p:nvCxnSpPr>
          <p:spPr bwMode="auto">
            <a:xfrm flipH="1">
              <a:off x="3631710" y="2348880"/>
              <a:ext cx="414018" cy="36004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58" name="直線コネクタ 101"/>
            <p:cNvCxnSpPr>
              <a:cxnSpLocks noChangeShapeType="1"/>
            </p:cNvCxnSpPr>
            <p:nvPr/>
          </p:nvCxnSpPr>
          <p:spPr bwMode="auto">
            <a:xfrm flipH="1">
              <a:off x="3501497" y="2708920"/>
              <a:ext cx="414018" cy="36004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59" name="直線コネクタ 102"/>
            <p:cNvCxnSpPr>
              <a:cxnSpLocks noChangeShapeType="1"/>
            </p:cNvCxnSpPr>
            <p:nvPr/>
          </p:nvCxnSpPr>
          <p:spPr bwMode="auto">
            <a:xfrm flipH="1">
              <a:off x="3631710" y="2708920"/>
              <a:ext cx="283805" cy="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537" name="グループ化 103"/>
          <p:cNvGrpSpPr>
            <a:grpSpLocks/>
          </p:cNvGrpSpPr>
          <p:nvPr/>
        </p:nvGrpSpPr>
        <p:grpSpPr bwMode="auto">
          <a:xfrm flipH="1">
            <a:off x="7113059" y="4305524"/>
            <a:ext cx="1116145" cy="423863"/>
            <a:chOff x="3501497" y="2348880"/>
            <a:chExt cx="544231" cy="720080"/>
          </a:xfrm>
        </p:grpSpPr>
        <p:cxnSp>
          <p:nvCxnSpPr>
            <p:cNvPr id="20554" name="直線コネクタ 104"/>
            <p:cNvCxnSpPr>
              <a:cxnSpLocks noChangeShapeType="1"/>
            </p:cNvCxnSpPr>
            <p:nvPr/>
          </p:nvCxnSpPr>
          <p:spPr bwMode="auto">
            <a:xfrm flipH="1">
              <a:off x="3631710" y="2348880"/>
              <a:ext cx="414018" cy="36004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55" name="直線コネクタ 105"/>
            <p:cNvCxnSpPr>
              <a:cxnSpLocks noChangeShapeType="1"/>
            </p:cNvCxnSpPr>
            <p:nvPr/>
          </p:nvCxnSpPr>
          <p:spPr bwMode="auto">
            <a:xfrm flipH="1">
              <a:off x="3501497" y="2708920"/>
              <a:ext cx="414018" cy="36004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56" name="直線コネクタ 106"/>
            <p:cNvCxnSpPr>
              <a:cxnSpLocks noChangeShapeType="1"/>
            </p:cNvCxnSpPr>
            <p:nvPr/>
          </p:nvCxnSpPr>
          <p:spPr bwMode="auto">
            <a:xfrm flipH="1">
              <a:off x="3631710" y="2708920"/>
              <a:ext cx="283805" cy="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538" name="グループ化 107"/>
          <p:cNvGrpSpPr>
            <a:grpSpLocks/>
          </p:cNvGrpSpPr>
          <p:nvPr/>
        </p:nvGrpSpPr>
        <p:grpSpPr bwMode="auto">
          <a:xfrm>
            <a:off x="5773341" y="3595911"/>
            <a:ext cx="467783" cy="395287"/>
            <a:chOff x="3501497" y="2348880"/>
            <a:chExt cx="544231" cy="720080"/>
          </a:xfrm>
        </p:grpSpPr>
        <p:cxnSp>
          <p:nvCxnSpPr>
            <p:cNvPr id="20551" name="直線コネクタ 108"/>
            <p:cNvCxnSpPr>
              <a:cxnSpLocks noChangeShapeType="1"/>
            </p:cNvCxnSpPr>
            <p:nvPr/>
          </p:nvCxnSpPr>
          <p:spPr bwMode="auto">
            <a:xfrm flipH="1">
              <a:off x="3631710" y="2348880"/>
              <a:ext cx="414018" cy="36004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52" name="直線コネクタ 109"/>
            <p:cNvCxnSpPr>
              <a:cxnSpLocks noChangeShapeType="1"/>
            </p:cNvCxnSpPr>
            <p:nvPr/>
          </p:nvCxnSpPr>
          <p:spPr bwMode="auto">
            <a:xfrm flipH="1">
              <a:off x="3501497" y="2708920"/>
              <a:ext cx="414018" cy="36004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53" name="直線コネクタ 110"/>
            <p:cNvCxnSpPr>
              <a:cxnSpLocks noChangeShapeType="1"/>
            </p:cNvCxnSpPr>
            <p:nvPr/>
          </p:nvCxnSpPr>
          <p:spPr bwMode="auto">
            <a:xfrm flipH="1">
              <a:off x="3631710" y="2708920"/>
              <a:ext cx="283805" cy="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540" name="正方形/長方形 40"/>
          <p:cNvSpPr>
            <a:spLocks noChangeArrowheads="1"/>
          </p:cNvSpPr>
          <p:nvPr/>
        </p:nvSpPr>
        <p:spPr bwMode="auto">
          <a:xfrm>
            <a:off x="1159140" y="1449612"/>
            <a:ext cx="1774825" cy="619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Tahoma" pitchFamily="34" charset="0"/>
                <a:cs typeface="Tahoma" pitchFamily="34" charset="0"/>
              </a:rPr>
              <a:t>Billing System</a:t>
            </a:r>
          </a:p>
          <a:p>
            <a:pPr algn="ctr" eaLnBrk="1" hangingPunct="1"/>
            <a:r>
              <a:rPr lang="en-US" altLang="ja-JP" sz="1400" dirty="0">
                <a:latin typeface="Tahoma" pitchFamily="34" charset="0"/>
                <a:cs typeface="Tahoma" pitchFamily="34" charset="0"/>
              </a:rPr>
              <a:t>(UHBVN)</a:t>
            </a:r>
          </a:p>
        </p:txBody>
      </p:sp>
      <p:grpSp>
        <p:nvGrpSpPr>
          <p:cNvPr id="20542" name="グループ化 121"/>
          <p:cNvGrpSpPr>
            <a:grpSpLocks/>
          </p:cNvGrpSpPr>
          <p:nvPr/>
        </p:nvGrpSpPr>
        <p:grpSpPr bwMode="auto">
          <a:xfrm flipH="1">
            <a:off x="2027635" y="3592736"/>
            <a:ext cx="429948" cy="398462"/>
            <a:chOff x="3501497" y="2348880"/>
            <a:chExt cx="544231" cy="720080"/>
          </a:xfrm>
        </p:grpSpPr>
        <p:cxnSp>
          <p:nvCxnSpPr>
            <p:cNvPr id="20548" name="直線コネクタ 122"/>
            <p:cNvCxnSpPr>
              <a:cxnSpLocks noChangeShapeType="1"/>
            </p:cNvCxnSpPr>
            <p:nvPr/>
          </p:nvCxnSpPr>
          <p:spPr bwMode="auto">
            <a:xfrm flipH="1">
              <a:off x="3631710" y="2348880"/>
              <a:ext cx="414018" cy="360040"/>
            </a:xfrm>
            <a:prstGeom prst="line">
              <a:avLst/>
            </a:prstGeom>
            <a:noFill/>
            <a:ln w="19050" algn="ctr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49" name="直線コネクタ 123"/>
            <p:cNvCxnSpPr>
              <a:cxnSpLocks noChangeShapeType="1"/>
            </p:cNvCxnSpPr>
            <p:nvPr/>
          </p:nvCxnSpPr>
          <p:spPr bwMode="auto">
            <a:xfrm flipH="1">
              <a:off x="3501497" y="2708920"/>
              <a:ext cx="414018" cy="360040"/>
            </a:xfrm>
            <a:prstGeom prst="line">
              <a:avLst/>
            </a:prstGeom>
            <a:noFill/>
            <a:ln w="19050" algn="ctr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50" name="直線コネクタ 124"/>
            <p:cNvCxnSpPr>
              <a:cxnSpLocks noChangeShapeType="1"/>
            </p:cNvCxnSpPr>
            <p:nvPr/>
          </p:nvCxnSpPr>
          <p:spPr bwMode="auto">
            <a:xfrm flipH="1">
              <a:off x="3631710" y="2708920"/>
              <a:ext cx="283805" cy="0"/>
            </a:xfrm>
            <a:prstGeom prst="line">
              <a:avLst/>
            </a:prstGeom>
            <a:noFill/>
            <a:ln w="190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543" name="直線コネクタ 125"/>
          <p:cNvCxnSpPr>
            <a:cxnSpLocks noChangeShapeType="1"/>
            <a:endCxn id="91" idx="0"/>
          </p:cNvCxnSpPr>
          <p:nvPr/>
        </p:nvCxnSpPr>
        <p:spPr bwMode="auto">
          <a:xfrm flipH="1">
            <a:off x="2040387" y="2118412"/>
            <a:ext cx="5830" cy="111049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44" name="正方形/長方形 40"/>
          <p:cNvSpPr>
            <a:spLocks noChangeArrowheads="1"/>
          </p:cNvSpPr>
          <p:nvPr/>
        </p:nvSpPr>
        <p:spPr bwMode="auto">
          <a:xfrm>
            <a:off x="371475" y="1319436"/>
            <a:ext cx="7023629" cy="2563812"/>
          </a:xfrm>
          <a:prstGeom prst="rect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endParaRPr lang="en-US" altLang="ja-JP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45" name="正方形/長方形 40"/>
          <p:cNvSpPr>
            <a:spLocks noChangeArrowheads="1"/>
          </p:cNvSpPr>
          <p:nvPr/>
        </p:nvSpPr>
        <p:spPr bwMode="auto">
          <a:xfrm>
            <a:off x="3224808" y="2689449"/>
            <a:ext cx="1776545" cy="906463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OMS/</a:t>
            </a:r>
            <a:br>
              <a:rPr lang="en-US" altLang="ja-JP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ja-JP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PLM</a:t>
            </a:r>
          </a:p>
        </p:txBody>
      </p:sp>
      <p:cxnSp>
        <p:nvCxnSpPr>
          <p:cNvPr id="20546" name="直線コネクタ 131"/>
          <p:cNvCxnSpPr>
            <a:cxnSpLocks noChangeShapeType="1"/>
            <a:stCxn id="20534" idx="1"/>
            <a:endCxn id="20545" idx="3"/>
          </p:cNvCxnSpPr>
          <p:nvPr/>
        </p:nvCxnSpPr>
        <p:spPr bwMode="auto">
          <a:xfrm flipH="1">
            <a:off x="5001353" y="3142681"/>
            <a:ext cx="18553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47" name="正方形/長方形 40"/>
          <p:cNvSpPr>
            <a:spLocks noChangeArrowheads="1"/>
          </p:cNvSpPr>
          <p:nvPr/>
        </p:nvSpPr>
        <p:spPr bwMode="auto">
          <a:xfrm>
            <a:off x="4418146" y="1290862"/>
            <a:ext cx="2952882" cy="338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System Integration</a:t>
            </a:r>
          </a:p>
        </p:txBody>
      </p:sp>
      <p:sp>
        <p:nvSpPr>
          <p:cNvPr id="90" name="タイトル 1"/>
          <p:cNvSpPr txBox="1">
            <a:spLocks/>
          </p:cNvSpPr>
          <p:nvPr/>
        </p:nvSpPr>
        <p:spPr>
          <a:xfrm>
            <a:off x="280871" y="102244"/>
            <a:ext cx="7848872" cy="5928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kern="0" dirty="0"/>
              <a:t>System Structure</a:t>
            </a:r>
            <a:endParaRPr lang="ja-JP" altLang="en-US" kern="0" dirty="0"/>
          </a:p>
        </p:txBody>
      </p:sp>
      <p:sp>
        <p:nvSpPr>
          <p:cNvPr id="91" name="正方形/長方形 40"/>
          <p:cNvSpPr>
            <a:spLocks noChangeArrowheads="1"/>
          </p:cNvSpPr>
          <p:nvPr/>
        </p:nvSpPr>
        <p:spPr bwMode="auto">
          <a:xfrm>
            <a:off x="1064233" y="3228902"/>
            <a:ext cx="1952308" cy="36342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ja-JP" sz="1600" dirty="0">
                <a:latin typeface="Tahoma" pitchFamily="34" charset="0"/>
                <a:ea typeface="ＭＳ Ｐゴシック" charset="-128"/>
                <a:cs typeface="Tahoma" pitchFamily="34" charset="0"/>
              </a:rPr>
              <a:t>Head End System</a:t>
            </a:r>
          </a:p>
        </p:txBody>
      </p:sp>
      <p:sp>
        <p:nvSpPr>
          <p:cNvPr id="20539" name="正方形/長方形 40"/>
          <p:cNvSpPr>
            <a:spLocks noChangeArrowheads="1"/>
          </p:cNvSpPr>
          <p:nvPr/>
        </p:nvSpPr>
        <p:spPr bwMode="auto">
          <a:xfrm>
            <a:off x="1070398" y="2705639"/>
            <a:ext cx="1952308" cy="36342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MDMS</a:t>
            </a:r>
          </a:p>
        </p:txBody>
      </p:sp>
      <p:cxnSp>
        <p:nvCxnSpPr>
          <p:cNvPr id="89" name="直線コネクタ 131"/>
          <p:cNvCxnSpPr>
            <a:cxnSpLocks noChangeShapeType="1"/>
          </p:cNvCxnSpPr>
          <p:nvPr/>
        </p:nvCxnSpPr>
        <p:spPr bwMode="auto">
          <a:xfrm flipH="1">
            <a:off x="3039269" y="2925043"/>
            <a:ext cx="18553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C7F41-0545-4FB2-B880-6AF9C1B7CA74}" type="slidenum">
              <a:rPr lang="ja-JP" altLang="en-US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48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ja-JP" sz="2800" dirty="0"/>
              <a:t>Fuji Electric Smart Community Project </a:t>
            </a:r>
            <a:br>
              <a:rPr lang="en-US" altLang="ja-JP" sz="2800" dirty="0"/>
            </a:br>
            <a:r>
              <a:rPr lang="en-US" altLang="ja-JP" sz="2800" dirty="0"/>
              <a:t>in INDIA</a:t>
            </a:r>
            <a:endParaRPr lang="ja-JP" altLang="en-US" sz="2800" dirty="0"/>
          </a:p>
        </p:txBody>
      </p:sp>
      <p:pic>
        <p:nvPicPr>
          <p:cNvPr id="11268" name="Picture 23" descr="C:\Users\G010743\AppData\Local\Temp\B2Temp\Attach\India 151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98550"/>
            <a:ext cx="4378325" cy="553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四角形吹き出し 4"/>
          <p:cNvSpPr>
            <a:spLocks noChangeArrowheads="1"/>
          </p:cNvSpPr>
          <p:nvPr/>
        </p:nvSpPr>
        <p:spPr bwMode="auto">
          <a:xfrm>
            <a:off x="4808538" y="1700213"/>
            <a:ext cx="4911725" cy="865187"/>
          </a:xfrm>
          <a:prstGeom prst="wedgeRectCallout">
            <a:avLst>
              <a:gd name="adj1" fmla="val -115551"/>
              <a:gd name="adj2" fmla="val 613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400">
                <a:latin typeface="Tahoma" panose="020B0604030504040204" pitchFamily="34" charset="0"/>
                <a:cs typeface="Tahoma" panose="020B0604030504040204" pitchFamily="34" charset="0"/>
              </a:rPr>
              <a:t>Smart Grid in Panipat, </a:t>
            </a:r>
            <a:br>
              <a:rPr lang="en-US" altLang="ja-JP" sz="2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400">
                <a:latin typeface="Tahoma" panose="020B0604030504040204" pitchFamily="34" charset="0"/>
                <a:cs typeface="Tahoma" panose="020B0604030504040204" pitchFamily="34" charset="0"/>
              </a:rPr>
              <a:t>Haryana State</a:t>
            </a:r>
            <a:endParaRPr lang="ja-JP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四角形吹き出し 5"/>
          <p:cNvSpPr>
            <a:spLocks noChangeArrowheads="1"/>
          </p:cNvSpPr>
          <p:nvPr/>
        </p:nvSpPr>
        <p:spPr bwMode="auto">
          <a:xfrm>
            <a:off x="4808538" y="3357563"/>
            <a:ext cx="4911725" cy="863600"/>
          </a:xfrm>
          <a:prstGeom prst="wedgeRectCallout">
            <a:avLst>
              <a:gd name="adj1" fmla="val -125393"/>
              <a:gd name="adj2" fmla="val 5201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New Smart City,</a:t>
            </a:r>
          </a:p>
          <a:p>
            <a:pPr algn="l" eaLnBrk="1" hangingPunct="1"/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Maharashtra State</a:t>
            </a:r>
            <a:endParaRPr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四角形吹き出し 7"/>
          <p:cNvSpPr>
            <a:spLocks noChangeArrowheads="1"/>
          </p:cNvSpPr>
          <p:nvPr/>
        </p:nvSpPr>
        <p:spPr bwMode="auto">
          <a:xfrm>
            <a:off x="4884738" y="4941888"/>
            <a:ext cx="4832350" cy="863600"/>
          </a:xfrm>
          <a:prstGeom prst="wedgeRectCallout">
            <a:avLst>
              <a:gd name="adj1" fmla="val -110208"/>
              <a:gd name="adj2" fmla="val -5161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New Smart Capital,</a:t>
            </a:r>
            <a:b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Andhra Pradesh State</a:t>
            </a:r>
            <a:endParaRPr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F09A-1BCE-4DF2-B3D9-120498A49E3C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610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 bwMode="auto">
          <a:xfrm>
            <a:off x="128588" y="44450"/>
            <a:ext cx="7848600" cy="690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2800" dirty="0"/>
              <a:t>Challenge of </a:t>
            </a:r>
            <a:br>
              <a:rPr lang="en-US" altLang="ja-JP" sz="2800" dirty="0"/>
            </a:br>
            <a:r>
              <a:rPr lang="en-US" altLang="ja-JP" sz="2800" dirty="0"/>
              <a:t>India Power Distribution Companies</a:t>
            </a:r>
            <a:endParaRPr lang="ja-JP" altLang="en-US" sz="2800" dirty="0"/>
          </a:p>
        </p:txBody>
      </p:sp>
      <p:pic>
        <p:nvPicPr>
          <p:cNvPr id="10244" name="Picture 2" descr="C:\Users\790082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52513"/>
            <a:ext cx="2160587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790082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052513"/>
            <a:ext cx="218122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790082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52513"/>
            <a:ext cx="401478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Users\790082\Desktop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033838"/>
            <a:ext cx="401478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C:\Users\790082\Desktop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037013"/>
            <a:ext cx="3249612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 descr="C:\Users\790082\Desktop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4043363"/>
            <a:ext cx="21494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正方形/長方形 4"/>
          <p:cNvSpPr>
            <a:spLocks noChangeArrowheads="1"/>
          </p:cNvSpPr>
          <p:nvPr/>
        </p:nvSpPr>
        <p:spPr bwMode="auto">
          <a:xfrm>
            <a:off x="2505075" y="2565400"/>
            <a:ext cx="5040313" cy="22463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[Challenge]</a:t>
            </a:r>
            <a:br>
              <a:rPr lang="en-US" altLang="ja-JP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 Outage Management</a:t>
            </a:r>
            <a:br>
              <a:rPr lang="en-US" altLang="ja-JP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Peak Load Management</a:t>
            </a:r>
            <a:br>
              <a:rPr lang="en-US" altLang="ja-JP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3. Smart Meters</a:t>
            </a:r>
            <a:br>
              <a:rPr lang="en-US" altLang="ja-JP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4. Capacity Building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F09A-1BCE-4DF2-B3D9-120498A49E3C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4386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8464" y="65956"/>
            <a:ext cx="8496944" cy="592832"/>
          </a:xfrm>
        </p:spPr>
        <p:txBody>
          <a:bodyPr/>
          <a:lstStyle/>
          <a:p>
            <a:r>
              <a:rPr lang="en-US" altLang="ja-JP" dirty="0"/>
              <a:t>Improvement of KPIs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ja-JP" altLang="en-US" dirty="0"/>
              <a:t> </a:t>
            </a:r>
            <a:r>
              <a:rPr lang="en-US" altLang="ja-JP" dirty="0"/>
              <a:t>Improvement of reliability SAIFI/SAIDI </a:t>
            </a:r>
            <a:br>
              <a:rPr lang="en-US" altLang="ja-JP" dirty="0"/>
            </a:br>
            <a:r>
              <a:rPr lang="en-US" altLang="ja-JP" dirty="0"/>
              <a:t>by Multi-divided-Multi-connected network – Knowledge from TEPCO</a:t>
            </a:r>
          </a:p>
          <a:p>
            <a:pPr>
              <a:buFont typeface="+mj-lt"/>
              <a:buAutoNum type="arabicPeriod"/>
            </a:pPr>
            <a:r>
              <a:rPr lang="ja-JP" altLang="en-US" dirty="0"/>
              <a:t> </a:t>
            </a:r>
            <a:r>
              <a:rPr lang="en-US" altLang="ja-JP" dirty="0"/>
              <a:t>Reduction in Distribution Transformer Failure Rate through TEPCO Technical Knowhow</a:t>
            </a:r>
          </a:p>
          <a:p>
            <a:pPr>
              <a:buFont typeface="+mj-lt"/>
              <a:buAutoNum type="arabicPeriod"/>
            </a:pPr>
            <a:r>
              <a:rPr lang="ja-JP" altLang="en-US" dirty="0"/>
              <a:t> </a:t>
            </a:r>
            <a:r>
              <a:rPr lang="en-US" altLang="ja-JP" dirty="0"/>
              <a:t>AT&amp;C Loss Reduction using Smart Meters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72480" y="5646786"/>
            <a:ext cx="6624736" cy="662534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SAIFI : System Average Interruption Frequency Index </a:t>
            </a:r>
            <a:br>
              <a:rPr lang="en-US" altLang="ja-JP" sz="180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180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SAIDI : System Average Interruption Duration Index</a:t>
            </a:r>
            <a:endParaRPr lang="ja-JP" altLang="en-US" sz="1800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ECE41-3065-46DF-9CA1-D57458BB8C46}" type="slidenum">
              <a:rPr lang="ja-JP" altLang="en-US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65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Smart Grid Project Overview</a:t>
            </a:r>
            <a:endParaRPr lang="ja-JP" altLang="en-US" dirty="0"/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128464" y="908720"/>
            <a:ext cx="9433048" cy="5544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sz="3200" b="1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sz="2800" b="1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sz="2000" b="1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4pPr>
            <a:lvl5pPr marL="2057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sz="2000" b="1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defRPr>
            </a:lvl5pPr>
            <a:lvl6pPr marL="2514600" indent="-2301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301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301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301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400" kern="0" dirty="0"/>
              <a:t>Target country and areas </a:t>
            </a:r>
            <a:br>
              <a:rPr lang="en-US" altLang="ja-JP" sz="2400" kern="0" dirty="0"/>
            </a:br>
            <a:r>
              <a:rPr lang="en-US" altLang="ja-JP" sz="2400" kern="0" dirty="0"/>
              <a:t>: Republic of India, Haryana State, Panipat City</a:t>
            </a:r>
          </a:p>
          <a:p>
            <a:r>
              <a:rPr lang="en-US" altLang="ja-JP" sz="2400" kern="0" dirty="0"/>
              <a:t>Distribution company </a:t>
            </a:r>
            <a:br>
              <a:rPr lang="en-US" altLang="ja-JP" sz="2400" kern="0" dirty="0"/>
            </a:br>
            <a:r>
              <a:rPr lang="en-US" altLang="ja-JP" sz="2400" kern="0" dirty="0"/>
              <a:t>: UHBVN (Uttar Haryana Bijli Vitran Nigam)</a:t>
            </a:r>
          </a:p>
          <a:p>
            <a:r>
              <a:rPr lang="en-US" altLang="ja-JP" sz="2400" kern="0" dirty="0"/>
              <a:t>Demonstration period </a:t>
            </a:r>
            <a:br>
              <a:rPr lang="en-US" altLang="ja-JP" sz="2400" kern="0" dirty="0"/>
            </a:br>
            <a:r>
              <a:rPr lang="en-US" altLang="ja-JP" sz="2400" kern="0" dirty="0"/>
              <a:t>: September 2015 - March 2019</a:t>
            </a:r>
          </a:p>
          <a:p>
            <a:r>
              <a:rPr lang="en-US" altLang="ja-JP" sz="2400" dirty="0"/>
              <a:t>Demonstration scale (expense) </a:t>
            </a:r>
            <a:br>
              <a:rPr lang="en-US" altLang="ja-JP" sz="2400" dirty="0"/>
            </a:br>
            <a:r>
              <a:rPr lang="en-US" altLang="ja-JP" sz="2400" dirty="0"/>
              <a:t>: JPY 2,196 million (Including TAX)</a:t>
            </a:r>
          </a:p>
          <a:p>
            <a:r>
              <a:rPr lang="en-US" altLang="ja-JP" sz="2400" kern="0" dirty="0"/>
              <a:t>Demonstration scale (target device) </a:t>
            </a:r>
            <a:br>
              <a:rPr lang="en-US" altLang="ja-JP" sz="2400" kern="0" dirty="0"/>
            </a:br>
            <a:r>
              <a:rPr lang="en-US" altLang="ja-JP" sz="2400" kern="0" dirty="0"/>
              <a:t>: 4 feeders, 11,000 smart meters</a:t>
            </a:r>
          </a:p>
          <a:p>
            <a:r>
              <a:rPr lang="en-US" altLang="ja-JP" sz="2400" kern="0" dirty="0"/>
              <a:t>Project scope </a:t>
            </a:r>
            <a:br>
              <a:rPr lang="en-US" altLang="ja-JP" sz="2400" kern="0" dirty="0"/>
            </a:br>
            <a:r>
              <a:rPr lang="en-US" altLang="ja-JP" sz="2400" kern="0" dirty="0"/>
              <a:t>: Peak Load Reduction, Distribution System Monitoring and Control, Power Distribution Loss Reduction</a:t>
            </a:r>
            <a:endParaRPr lang="ja-JP" altLang="en-US" sz="2400" kern="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ECE41-3065-46DF-9CA1-D57458BB8C46}" type="slidenum">
              <a:rPr lang="ja-JP" altLang="en-US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16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C:\Users\G010743\AppData\Local\Temp\B2Temp\Attach\India 151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4" y="1254825"/>
            <a:ext cx="2046287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7" descr="C:\Users\790082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6" y="1268760"/>
            <a:ext cx="3535363" cy="338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タイトル 1"/>
          <p:cNvSpPr>
            <a:spLocks noGrp="1"/>
          </p:cNvSpPr>
          <p:nvPr>
            <p:ph type="title"/>
          </p:nvPr>
        </p:nvSpPr>
        <p:spPr bwMode="auto">
          <a:xfrm>
            <a:off x="128587" y="66675"/>
            <a:ext cx="7848601" cy="59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Panipat City, Haryana State</a:t>
            </a:r>
            <a:endParaRPr lang="ja-JP" altLang="en-US" dirty="0"/>
          </a:p>
        </p:txBody>
      </p:sp>
      <p:cxnSp>
        <p:nvCxnSpPr>
          <p:cNvPr id="10245" name="直線コネクタ 5"/>
          <p:cNvCxnSpPr>
            <a:cxnSpLocks noChangeShapeType="1"/>
          </p:cNvCxnSpPr>
          <p:nvPr/>
        </p:nvCxnSpPr>
        <p:spPr bwMode="auto">
          <a:xfrm flipV="1">
            <a:off x="976316" y="1283078"/>
            <a:ext cx="1493837" cy="5349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6" name="正方形/長方形 7"/>
          <p:cNvSpPr>
            <a:spLocks noChangeArrowheads="1"/>
          </p:cNvSpPr>
          <p:nvPr/>
        </p:nvSpPr>
        <p:spPr bwMode="auto">
          <a:xfrm>
            <a:off x="704866" y="1808510"/>
            <a:ext cx="271463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eaLnBrk="1" hangingPunct="1"/>
            <a:endParaRPr lang="ja-JP" altLang="en-US" sz="2000">
              <a:solidFill>
                <a:srgbClr val="000000"/>
              </a:solidFill>
            </a:endParaRPr>
          </a:p>
        </p:txBody>
      </p:sp>
      <p:cxnSp>
        <p:nvCxnSpPr>
          <p:cNvPr id="10247" name="直線コネクタ 10"/>
          <p:cNvCxnSpPr>
            <a:cxnSpLocks noChangeShapeType="1"/>
          </p:cNvCxnSpPr>
          <p:nvPr/>
        </p:nvCxnSpPr>
        <p:spPr bwMode="auto">
          <a:xfrm>
            <a:off x="992191" y="2151410"/>
            <a:ext cx="1477962" cy="2514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8" name="正方形/長方形 11"/>
          <p:cNvSpPr>
            <a:spLocks noChangeArrowheads="1"/>
          </p:cNvSpPr>
          <p:nvPr/>
        </p:nvSpPr>
        <p:spPr bwMode="auto">
          <a:xfrm>
            <a:off x="3513142" y="2688015"/>
            <a:ext cx="1249362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b"/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</a:rPr>
              <a:t>Panipat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0249" name="フローチャート : 結合子 12"/>
          <p:cNvSpPr>
            <a:spLocks noChangeArrowheads="1"/>
          </p:cNvSpPr>
          <p:nvPr/>
        </p:nvSpPr>
        <p:spPr bwMode="auto">
          <a:xfrm>
            <a:off x="5122863" y="3454748"/>
            <a:ext cx="215900" cy="2159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eaLnBrk="1" hangingPunct="1"/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0250" name="正方形/長方形 11"/>
          <p:cNvSpPr>
            <a:spLocks noChangeArrowheads="1"/>
          </p:cNvSpPr>
          <p:nvPr/>
        </p:nvSpPr>
        <p:spPr bwMode="auto">
          <a:xfrm>
            <a:off x="3081355" y="1392585"/>
            <a:ext cx="1512887" cy="298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b"/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r>
              <a:rPr lang="ja-JP" altLang="ja-JP" sz="1600">
                <a:solidFill>
                  <a:srgbClr val="000000"/>
                </a:solidFill>
                <a:ea typeface="ＭＳ Ｐゴシック" charset="-128"/>
              </a:rPr>
              <a:t>Chandigarh</a:t>
            </a:r>
            <a:endParaRPr lang="ja-JP" altLang="en-US" sz="16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51" name="フローチャート : 結合子 12"/>
          <p:cNvSpPr>
            <a:spLocks noChangeArrowheads="1"/>
          </p:cNvSpPr>
          <p:nvPr/>
        </p:nvSpPr>
        <p:spPr bwMode="auto">
          <a:xfrm>
            <a:off x="4665663" y="1608485"/>
            <a:ext cx="215900" cy="2159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eaLnBrk="1" hangingPunct="1"/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0252" name="正方形/長方形 13"/>
          <p:cNvSpPr>
            <a:spLocks noChangeArrowheads="1"/>
          </p:cNvSpPr>
          <p:nvPr/>
        </p:nvSpPr>
        <p:spPr bwMode="auto">
          <a:xfrm>
            <a:off x="3440120" y="3408710"/>
            <a:ext cx="1554162" cy="323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r>
              <a:rPr lang="en-US" altLang="ja-JP" sz="2000">
                <a:solidFill>
                  <a:srgbClr val="000000"/>
                </a:solidFill>
                <a:ea typeface="ＭＳ Ｐゴシック" charset="-128"/>
              </a:rPr>
              <a:t>New Delhi</a:t>
            </a:r>
            <a:endParaRPr lang="ja-JP" altLang="en-US" sz="20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253" name="Picture 14" descr="C:\Users\790082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83048"/>
            <a:ext cx="3313113" cy="4291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54" name="直線コネクタ 7"/>
          <p:cNvCxnSpPr>
            <a:cxnSpLocks noChangeShapeType="1"/>
          </p:cNvCxnSpPr>
          <p:nvPr/>
        </p:nvCxnSpPr>
        <p:spPr bwMode="auto">
          <a:xfrm flipV="1">
            <a:off x="5122879" y="1283048"/>
            <a:ext cx="1125537" cy="14779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5" name="直線コネクタ 9"/>
          <p:cNvCxnSpPr>
            <a:cxnSpLocks noChangeShapeType="1"/>
          </p:cNvCxnSpPr>
          <p:nvPr/>
        </p:nvCxnSpPr>
        <p:spPr bwMode="auto">
          <a:xfrm>
            <a:off x="5122879" y="2975323"/>
            <a:ext cx="1125537" cy="25987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7" name="正方形/長方形 11"/>
          <p:cNvSpPr>
            <a:spLocks noChangeArrowheads="1"/>
          </p:cNvSpPr>
          <p:nvPr/>
        </p:nvSpPr>
        <p:spPr bwMode="auto">
          <a:xfrm>
            <a:off x="294406" y="5834019"/>
            <a:ext cx="8475018" cy="625026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UHBVN (</a:t>
            </a:r>
            <a:r>
              <a:rPr lang="en-US" altLang="ja-JP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Uttar Haryana Bijli Vitran Nigam)</a:t>
            </a:r>
          </a:p>
        </p:txBody>
      </p:sp>
      <p:cxnSp>
        <p:nvCxnSpPr>
          <p:cNvPr id="10258" name="直線コネクタ 3"/>
          <p:cNvCxnSpPr>
            <a:cxnSpLocks noChangeShapeType="1"/>
          </p:cNvCxnSpPr>
          <p:nvPr/>
        </p:nvCxnSpPr>
        <p:spPr bwMode="auto">
          <a:xfrm>
            <a:off x="5168900" y="2929315"/>
            <a:ext cx="0" cy="525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9" name="正方形/長方形 11"/>
          <p:cNvSpPr>
            <a:spLocks noChangeArrowheads="1"/>
          </p:cNvSpPr>
          <p:nvPr/>
        </p:nvSpPr>
        <p:spPr bwMode="auto">
          <a:xfrm>
            <a:off x="5314950" y="2976940"/>
            <a:ext cx="933450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000000"/>
                </a:solidFill>
              </a:rPr>
              <a:t>100km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F09A-1BCE-4DF2-B3D9-120498A49E3C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7897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 bwMode="auto">
          <a:xfrm>
            <a:off x="128588" y="66675"/>
            <a:ext cx="7848600" cy="59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ja-JP" sz="3600"/>
              <a:t>Smart Grids Feeder Management</a:t>
            </a:r>
            <a:endParaRPr lang="ja-JP" altLang="en-US" sz="3600"/>
          </a:p>
        </p:txBody>
      </p:sp>
      <p:sp>
        <p:nvSpPr>
          <p:cNvPr id="10243" name="Freeform 157"/>
          <p:cNvSpPr>
            <a:spLocks/>
          </p:cNvSpPr>
          <p:nvPr/>
        </p:nvSpPr>
        <p:spPr bwMode="auto">
          <a:xfrm>
            <a:off x="730250" y="3180680"/>
            <a:ext cx="323850" cy="123825"/>
          </a:xfrm>
          <a:custGeom>
            <a:avLst/>
            <a:gdLst>
              <a:gd name="T0" fmla="*/ 0 w 3060"/>
              <a:gd name="T1" fmla="*/ 2147483646 h 900"/>
              <a:gd name="T2" fmla="*/ 2147483646 w 3060"/>
              <a:gd name="T3" fmla="*/ 0 h 900"/>
              <a:gd name="T4" fmla="*/ 2147483646 w 3060"/>
              <a:gd name="T5" fmla="*/ 2147483646 h 900"/>
              <a:gd name="T6" fmla="*/ 2147483646 w 3060"/>
              <a:gd name="T7" fmla="*/ 0 h 900"/>
              <a:gd name="T8" fmla="*/ 2147483646 w 3060"/>
              <a:gd name="T9" fmla="*/ 2147483646 h 900"/>
              <a:gd name="T10" fmla="*/ 2147483646 w 3060"/>
              <a:gd name="T11" fmla="*/ 0 h 900"/>
              <a:gd name="T12" fmla="*/ 2147483646 w 3060"/>
              <a:gd name="T13" fmla="*/ 2147483646 h 900"/>
              <a:gd name="T14" fmla="*/ 2147483646 w 3060"/>
              <a:gd name="T15" fmla="*/ 2147483646 h 9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60"/>
              <a:gd name="T25" fmla="*/ 0 h 900"/>
              <a:gd name="T26" fmla="*/ 3060 w 3060"/>
              <a:gd name="T27" fmla="*/ 900 h 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60" h="900">
                <a:moveTo>
                  <a:pt x="0" y="540"/>
                </a:moveTo>
                <a:lnTo>
                  <a:pt x="360" y="0"/>
                </a:lnTo>
                <a:lnTo>
                  <a:pt x="720" y="900"/>
                </a:lnTo>
                <a:lnTo>
                  <a:pt x="1260" y="0"/>
                </a:lnTo>
                <a:lnTo>
                  <a:pt x="1620" y="900"/>
                </a:lnTo>
                <a:lnTo>
                  <a:pt x="2160" y="0"/>
                </a:lnTo>
                <a:lnTo>
                  <a:pt x="2700" y="900"/>
                </a:lnTo>
                <a:lnTo>
                  <a:pt x="3060" y="3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4" name="Line 158"/>
          <p:cNvSpPr>
            <a:spLocks noChangeShapeType="1"/>
          </p:cNvSpPr>
          <p:nvPr/>
        </p:nvSpPr>
        <p:spPr bwMode="auto">
          <a:xfrm flipV="1">
            <a:off x="1052513" y="3885530"/>
            <a:ext cx="28257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5" name="Freeform 159"/>
          <p:cNvSpPr>
            <a:spLocks/>
          </p:cNvSpPr>
          <p:nvPr/>
        </p:nvSpPr>
        <p:spPr bwMode="auto">
          <a:xfrm>
            <a:off x="730250" y="3844255"/>
            <a:ext cx="322263" cy="123825"/>
          </a:xfrm>
          <a:custGeom>
            <a:avLst/>
            <a:gdLst>
              <a:gd name="T0" fmla="*/ 0 w 3060"/>
              <a:gd name="T1" fmla="*/ 2147483646 h 900"/>
              <a:gd name="T2" fmla="*/ 2147483646 w 3060"/>
              <a:gd name="T3" fmla="*/ 0 h 900"/>
              <a:gd name="T4" fmla="*/ 2147483646 w 3060"/>
              <a:gd name="T5" fmla="*/ 2147483646 h 900"/>
              <a:gd name="T6" fmla="*/ 2147483646 w 3060"/>
              <a:gd name="T7" fmla="*/ 0 h 900"/>
              <a:gd name="T8" fmla="*/ 2147483646 w 3060"/>
              <a:gd name="T9" fmla="*/ 2147483646 h 900"/>
              <a:gd name="T10" fmla="*/ 2147483646 w 3060"/>
              <a:gd name="T11" fmla="*/ 0 h 900"/>
              <a:gd name="T12" fmla="*/ 2147483646 w 3060"/>
              <a:gd name="T13" fmla="*/ 2147483646 h 900"/>
              <a:gd name="T14" fmla="*/ 2147483646 w 3060"/>
              <a:gd name="T15" fmla="*/ 2147483646 h 9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60"/>
              <a:gd name="T25" fmla="*/ 0 h 900"/>
              <a:gd name="T26" fmla="*/ 3060 w 3060"/>
              <a:gd name="T27" fmla="*/ 900 h 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60" h="900">
                <a:moveTo>
                  <a:pt x="0" y="540"/>
                </a:moveTo>
                <a:lnTo>
                  <a:pt x="360" y="0"/>
                </a:lnTo>
                <a:lnTo>
                  <a:pt x="720" y="900"/>
                </a:lnTo>
                <a:lnTo>
                  <a:pt x="1260" y="0"/>
                </a:lnTo>
                <a:lnTo>
                  <a:pt x="1620" y="900"/>
                </a:lnTo>
                <a:lnTo>
                  <a:pt x="2160" y="0"/>
                </a:lnTo>
                <a:lnTo>
                  <a:pt x="2700" y="900"/>
                </a:lnTo>
                <a:lnTo>
                  <a:pt x="3060" y="3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6" name="Line 162"/>
          <p:cNvSpPr>
            <a:spLocks noChangeShapeType="1"/>
          </p:cNvSpPr>
          <p:nvPr/>
        </p:nvSpPr>
        <p:spPr bwMode="auto">
          <a:xfrm>
            <a:off x="1054100" y="4495130"/>
            <a:ext cx="28241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7" name="Freeform 163"/>
          <p:cNvSpPr>
            <a:spLocks/>
          </p:cNvSpPr>
          <p:nvPr/>
        </p:nvSpPr>
        <p:spPr bwMode="auto">
          <a:xfrm>
            <a:off x="730250" y="4445918"/>
            <a:ext cx="323850" cy="123825"/>
          </a:xfrm>
          <a:custGeom>
            <a:avLst/>
            <a:gdLst>
              <a:gd name="T0" fmla="*/ 0 w 3060"/>
              <a:gd name="T1" fmla="*/ 2147483646 h 900"/>
              <a:gd name="T2" fmla="*/ 2147483646 w 3060"/>
              <a:gd name="T3" fmla="*/ 0 h 900"/>
              <a:gd name="T4" fmla="*/ 2147483646 w 3060"/>
              <a:gd name="T5" fmla="*/ 2147483646 h 900"/>
              <a:gd name="T6" fmla="*/ 2147483646 w 3060"/>
              <a:gd name="T7" fmla="*/ 0 h 900"/>
              <a:gd name="T8" fmla="*/ 2147483646 w 3060"/>
              <a:gd name="T9" fmla="*/ 2147483646 h 900"/>
              <a:gd name="T10" fmla="*/ 2147483646 w 3060"/>
              <a:gd name="T11" fmla="*/ 0 h 900"/>
              <a:gd name="T12" fmla="*/ 2147483646 w 3060"/>
              <a:gd name="T13" fmla="*/ 2147483646 h 900"/>
              <a:gd name="T14" fmla="*/ 2147483646 w 3060"/>
              <a:gd name="T15" fmla="*/ 2147483646 h 9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60"/>
              <a:gd name="T25" fmla="*/ 0 h 900"/>
              <a:gd name="T26" fmla="*/ 3060 w 3060"/>
              <a:gd name="T27" fmla="*/ 900 h 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60" h="900">
                <a:moveTo>
                  <a:pt x="0" y="540"/>
                </a:moveTo>
                <a:lnTo>
                  <a:pt x="360" y="0"/>
                </a:lnTo>
                <a:lnTo>
                  <a:pt x="720" y="900"/>
                </a:lnTo>
                <a:lnTo>
                  <a:pt x="1260" y="0"/>
                </a:lnTo>
                <a:lnTo>
                  <a:pt x="1620" y="900"/>
                </a:lnTo>
                <a:lnTo>
                  <a:pt x="2160" y="0"/>
                </a:lnTo>
                <a:lnTo>
                  <a:pt x="2700" y="900"/>
                </a:lnTo>
                <a:lnTo>
                  <a:pt x="3060" y="3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8" name="Line 164"/>
          <p:cNvSpPr>
            <a:spLocks noChangeShapeType="1"/>
          </p:cNvSpPr>
          <p:nvPr/>
        </p:nvSpPr>
        <p:spPr bwMode="auto">
          <a:xfrm flipV="1">
            <a:off x="1058863" y="5158705"/>
            <a:ext cx="282416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9" name="Freeform 165"/>
          <p:cNvSpPr>
            <a:spLocks/>
          </p:cNvSpPr>
          <p:nvPr/>
        </p:nvSpPr>
        <p:spPr bwMode="auto">
          <a:xfrm>
            <a:off x="730250" y="5109493"/>
            <a:ext cx="323850" cy="123825"/>
          </a:xfrm>
          <a:custGeom>
            <a:avLst/>
            <a:gdLst>
              <a:gd name="T0" fmla="*/ 0 w 3060"/>
              <a:gd name="T1" fmla="*/ 2147483646 h 900"/>
              <a:gd name="T2" fmla="*/ 2147483646 w 3060"/>
              <a:gd name="T3" fmla="*/ 0 h 900"/>
              <a:gd name="T4" fmla="*/ 2147483646 w 3060"/>
              <a:gd name="T5" fmla="*/ 2147483646 h 900"/>
              <a:gd name="T6" fmla="*/ 2147483646 w 3060"/>
              <a:gd name="T7" fmla="*/ 0 h 900"/>
              <a:gd name="T8" fmla="*/ 2147483646 w 3060"/>
              <a:gd name="T9" fmla="*/ 2147483646 h 900"/>
              <a:gd name="T10" fmla="*/ 2147483646 w 3060"/>
              <a:gd name="T11" fmla="*/ 0 h 900"/>
              <a:gd name="T12" fmla="*/ 2147483646 w 3060"/>
              <a:gd name="T13" fmla="*/ 2147483646 h 900"/>
              <a:gd name="T14" fmla="*/ 2147483646 w 3060"/>
              <a:gd name="T15" fmla="*/ 2147483646 h 9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60"/>
              <a:gd name="T25" fmla="*/ 0 h 900"/>
              <a:gd name="T26" fmla="*/ 3060 w 3060"/>
              <a:gd name="T27" fmla="*/ 900 h 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60" h="900">
                <a:moveTo>
                  <a:pt x="0" y="540"/>
                </a:moveTo>
                <a:lnTo>
                  <a:pt x="360" y="0"/>
                </a:lnTo>
                <a:lnTo>
                  <a:pt x="720" y="900"/>
                </a:lnTo>
                <a:lnTo>
                  <a:pt x="1260" y="0"/>
                </a:lnTo>
                <a:lnTo>
                  <a:pt x="1620" y="900"/>
                </a:lnTo>
                <a:lnTo>
                  <a:pt x="2160" y="0"/>
                </a:lnTo>
                <a:lnTo>
                  <a:pt x="2700" y="900"/>
                </a:lnTo>
                <a:lnTo>
                  <a:pt x="3060" y="3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0" name="AutoShape 166"/>
          <p:cNvSpPr>
            <a:spLocks noChangeArrowheads="1"/>
          </p:cNvSpPr>
          <p:nvPr/>
        </p:nvSpPr>
        <p:spPr bwMode="auto">
          <a:xfrm rot="5400000" flipH="1">
            <a:off x="1101725" y="3177505"/>
            <a:ext cx="169863" cy="93663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1" name="AutoShape 168"/>
          <p:cNvSpPr>
            <a:spLocks noChangeArrowheads="1"/>
          </p:cNvSpPr>
          <p:nvPr/>
        </p:nvSpPr>
        <p:spPr bwMode="auto">
          <a:xfrm rot="5400000" flipH="1">
            <a:off x="2548731" y="3176712"/>
            <a:ext cx="169863" cy="9525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2" name="AutoShape 174"/>
          <p:cNvSpPr>
            <a:spLocks noChangeArrowheads="1"/>
          </p:cNvSpPr>
          <p:nvPr/>
        </p:nvSpPr>
        <p:spPr bwMode="auto">
          <a:xfrm rot="5400000" flipH="1">
            <a:off x="1088232" y="3832349"/>
            <a:ext cx="169862" cy="9525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3" name="AutoShape 177"/>
          <p:cNvSpPr>
            <a:spLocks noChangeArrowheads="1"/>
          </p:cNvSpPr>
          <p:nvPr/>
        </p:nvSpPr>
        <p:spPr bwMode="auto">
          <a:xfrm rot="5400000" flipH="1">
            <a:off x="1096962" y="4449093"/>
            <a:ext cx="168275" cy="9525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4" name="AutoShape 178"/>
          <p:cNvSpPr>
            <a:spLocks noChangeArrowheads="1"/>
          </p:cNvSpPr>
          <p:nvPr/>
        </p:nvSpPr>
        <p:spPr bwMode="auto">
          <a:xfrm rot="5400000" flipH="1">
            <a:off x="1978025" y="4453855"/>
            <a:ext cx="169863" cy="93663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5" name="AutoShape 180"/>
          <p:cNvSpPr>
            <a:spLocks noChangeArrowheads="1"/>
          </p:cNvSpPr>
          <p:nvPr/>
        </p:nvSpPr>
        <p:spPr bwMode="auto">
          <a:xfrm rot="5400000" flipH="1">
            <a:off x="1096962" y="5104731"/>
            <a:ext cx="168275" cy="9525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6" name="AutoShape 182"/>
          <p:cNvSpPr>
            <a:spLocks noChangeArrowheads="1"/>
          </p:cNvSpPr>
          <p:nvPr/>
        </p:nvSpPr>
        <p:spPr bwMode="auto">
          <a:xfrm rot="5400000" flipH="1">
            <a:off x="3101181" y="5105525"/>
            <a:ext cx="168275" cy="9366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7" name="Text Box 194"/>
          <p:cNvSpPr txBox="1">
            <a:spLocks noChangeArrowheads="1"/>
          </p:cNvSpPr>
          <p:nvPr/>
        </p:nvSpPr>
        <p:spPr bwMode="auto">
          <a:xfrm>
            <a:off x="344488" y="2917155"/>
            <a:ext cx="908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latin typeface="Tahoma" panose="020B0604030504040204" pitchFamily="34" charset="0"/>
                <a:cs typeface="Tahoma" panose="020B0604030504040204" pitchFamily="34" charset="0"/>
              </a:rPr>
              <a:t>Feeder_1</a:t>
            </a:r>
          </a:p>
        </p:txBody>
      </p:sp>
      <p:sp>
        <p:nvSpPr>
          <p:cNvPr id="10258" name="Text Box 195"/>
          <p:cNvSpPr txBox="1">
            <a:spLocks noChangeArrowheads="1"/>
          </p:cNvSpPr>
          <p:nvPr/>
        </p:nvSpPr>
        <p:spPr bwMode="auto">
          <a:xfrm>
            <a:off x="344488" y="3550568"/>
            <a:ext cx="9080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latin typeface="Tahoma" panose="020B0604030504040204" pitchFamily="34" charset="0"/>
                <a:cs typeface="Tahoma" panose="020B0604030504040204" pitchFamily="34" charset="0"/>
              </a:rPr>
              <a:t>Feeder_2</a:t>
            </a:r>
          </a:p>
        </p:txBody>
      </p:sp>
      <p:sp>
        <p:nvSpPr>
          <p:cNvPr id="10259" name="Text Box 196"/>
          <p:cNvSpPr txBox="1">
            <a:spLocks noChangeArrowheads="1"/>
          </p:cNvSpPr>
          <p:nvPr/>
        </p:nvSpPr>
        <p:spPr bwMode="auto">
          <a:xfrm>
            <a:off x="344488" y="4182393"/>
            <a:ext cx="9080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latin typeface="Tahoma" panose="020B0604030504040204" pitchFamily="34" charset="0"/>
                <a:cs typeface="Tahoma" panose="020B0604030504040204" pitchFamily="34" charset="0"/>
              </a:rPr>
              <a:t>Feeder_3</a:t>
            </a:r>
          </a:p>
        </p:txBody>
      </p:sp>
      <p:sp>
        <p:nvSpPr>
          <p:cNvPr id="10260" name="Text Box 197"/>
          <p:cNvSpPr txBox="1">
            <a:spLocks noChangeArrowheads="1"/>
          </p:cNvSpPr>
          <p:nvPr/>
        </p:nvSpPr>
        <p:spPr bwMode="auto">
          <a:xfrm>
            <a:off x="344488" y="4815805"/>
            <a:ext cx="908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latin typeface="Tahoma" panose="020B0604030504040204" pitchFamily="34" charset="0"/>
                <a:cs typeface="Tahoma" panose="020B0604030504040204" pitchFamily="34" charset="0"/>
              </a:rPr>
              <a:t>Feeder_4</a:t>
            </a:r>
          </a:p>
        </p:txBody>
      </p:sp>
      <p:sp>
        <p:nvSpPr>
          <p:cNvPr id="10261" name="Line 158"/>
          <p:cNvSpPr>
            <a:spLocks noChangeShapeType="1"/>
          </p:cNvSpPr>
          <p:nvPr/>
        </p:nvSpPr>
        <p:spPr bwMode="auto">
          <a:xfrm flipV="1">
            <a:off x="1062038" y="3226718"/>
            <a:ext cx="28257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2" name="AutoShape 182"/>
          <p:cNvSpPr>
            <a:spLocks noChangeArrowheads="1"/>
          </p:cNvSpPr>
          <p:nvPr/>
        </p:nvSpPr>
        <p:spPr bwMode="auto">
          <a:xfrm rot="5400000" flipH="1">
            <a:off x="1238250" y="5558755"/>
            <a:ext cx="169863" cy="93663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itle 1"/>
          <p:cNvSpPr>
            <a:spLocks/>
          </p:cNvSpPr>
          <p:nvPr/>
        </p:nvSpPr>
        <p:spPr bwMode="auto">
          <a:xfrm>
            <a:off x="1366838" y="5376193"/>
            <a:ext cx="121443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ja-JP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 switch</a:t>
            </a:r>
            <a:endParaRPr lang="ja-JP" altLang="en-IN" sz="1200" dirty="0">
              <a:solidFill>
                <a:srgbClr val="FF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89" name="Title 1"/>
          <p:cNvSpPr>
            <a:spLocks/>
          </p:cNvSpPr>
          <p:nvPr/>
        </p:nvSpPr>
        <p:spPr bwMode="auto">
          <a:xfrm>
            <a:off x="273050" y="1713830"/>
            <a:ext cx="4630738" cy="5476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kumimoji="1" sz="120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  <a:lvl2pPr marL="742950" indent="-285750">
              <a:defRPr kumimoji="1" sz="120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2pPr>
            <a:lvl3pPr marL="1143000" indent="-228600">
              <a:defRPr kumimoji="1" sz="120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3pPr>
            <a:lvl4pPr marL="1600200" indent="-228600">
              <a:defRPr kumimoji="1" sz="120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4pPr>
            <a:lvl5pPr marL="2057400" indent="-228600">
              <a:defRPr kumimoji="1" sz="120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ja-JP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Feeder Network</a:t>
            </a:r>
            <a:endParaRPr lang="ja-JP" altLang="en-IN" sz="2800" dirty="0">
              <a:solidFill>
                <a:srgbClr val="FF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4305300" y="1340768"/>
            <a:ext cx="5111750" cy="4608512"/>
            <a:chOff x="4305300" y="1341438"/>
            <a:chExt cx="5111750" cy="4608512"/>
          </a:xfrm>
        </p:grpSpPr>
        <p:sp>
          <p:nvSpPr>
            <p:cNvPr id="81" name="Title 1"/>
            <p:cNvSpPr>
              <a:spLocks/>
            </p:cNvSpPr>
            <p:nvPr/>
          </p:nvSpPr>
          <p:spPr bwMode="auto">
            <a:xfrm>
              <a:off x="6111875" y="5402263"/>
              <a:ext cx="1214438" cy="54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altLang="ja-JP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New switch</a:t>
              </a:r>
              <a:endParaRPr lang="ja-JP" altLang="en-IN" sz="1200" dirty="0">
                <a:solidFill>
                  <a:srgbClr val="FF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0269" name="Title 1"/>
            <p:cNvSpPr>
              <a:spLocks/>
            </p:cNvSpPr>
            <p:nvPr/>
          </p:nvSpPr>
          <p:spPr bwMode="auto">
            <a:xfrm>
              <a:off x="7716838" y="5397500"/>
              <a:ext cx="1616075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11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1pPr>
              <a:lvl2pPr marL="742950" indent="-285750">
                <a:defRPr kumimoji="1" sz="11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2pPr>
              <a:lvl3pPr marL="1143000" indent="-228600">
                <a:defRPr kumimoji="1" sz="11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3pPr>
              <a:lvl4pPr marL="1600200" indent="-228600">
                <a:defRPr kumimoji="1" sz="11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4pPr>
              <a:lvl5pPr marL="2057400" indent="-228600">
                <a:defRPr kumimoji="1" sz="11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1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1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1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1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ja-JP" sz="1200">
                  <a:latin typeface="Tahoma" panose="020B0604030504040204" pitchFamily="34" charset="0"/>
                  <a:cs typeface="Tahoma" panose="020B0604030504040204" pitchFamily="34" charset="0"/>
                </a:rPr>
                <a:t>: New HT Feeder</a:t>
              </a:r>
              <a:endParaRPr lang="en-IN" altLang="ja-JP" sz="1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270" name="グループ化 2"/>
            <p:cNvGrpSpPr>
              <a:grpSpLocks/>
            </p:cNvGrpSpPr>
            <p:nvPr/>
          </p:nvGrpSpPr>
          <p:grpSpPr bwMode="auto">
            <a:xfrm>
              <a:off x="4305300" y="1341438"/>
              <a:ext cx="5111750" cy="4389437"/>
              <a:chOff x="4305300" y="1341438"/>
              <a:chExt cx="5111750" cy="4389437"/>
            </a:xfrm>
          </p:grpSpPr>
          <p:sp>
            <p:nvSpPr>
              <p:cNvPr id="10271" name="Line 155"/>
              <p:cNvSpPr>
                <a:spLocks noChangeShapeType="1"/>
              </p:cNvSpPr>
              <p:nvPr/>
            </p:nvSpPr>
            <p:spPr bwMode="auto">
              <a:xfrm>
                <a:off x="7292975" y="3984625"/>
                <a:ext cx="1588" cy="493713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2" name="Line 156"/>
              <p:cNvSpPr>
                <a:spLocks noChangeShapeType="1"/>
              </p:cNvSpPr>
              <p:nvPr/>
            </p:nvSpPr>
            <p:spPr bwMode="auto">
              <a:xfrm>
                <a:off x="5794375" y="3205163"/>
                <a:ext cx="33909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3" name="Freeform 157"/>
              <p:cNvSpPr>
                <a:spLocks/>
              </p:cNvSpPr>
              <p:nvPr/>
            </p:nvSpPr>
            <p:spPr bwMode="auto">
              <a:xfrm>
                <a:off x="5407025" y="3155950"/>
                <a:ext cx="387350" cy="125413"/>
              </a:xfrm>
              <a:custGeom>
                <a:avLst/>
                <a:gdLst>
                  <a:gd name="T0" fmla="*/ 0 w 3060"/>
                  <a:gd name="T1" fmla="*/ 2147483646 h 900"/>
                  <a:gd name="T2" fmla="*/ 2147483646 w 3060"/>
                  <a:gd name="T3" fmla="*/ 0 h 900"/>
                  <a:gd name="T4" fmla="*/ 2147483646 w 3060"/>
                  <a:gd name="T5" fmla="*/ 2147483646 h 900"/>
                  <a:gd name="T6" fmla="*/ 2147483646 w 3060"/>
                  <a:gd name="T7" fmla="*/ 0 h 900"/>
                  <a:gd name="T8" fmla="*/ 2147483646 w 3060"/>
                  <a:gd name="T9" fmla="*/ 2147483646 h 900"/>
                  <a:gd name="T10" fmla="*/ 2147483646 w 3060"/>
                  <a:gd name="T11" fmla="*/ 0 h 900"/>
                  <a:gd name="T12" fmla="*/ 2147483646 w 3060"/>
                  <a:gd name="T13" fmla="*/ 2147483646 h 900"/>
                  <a:gd name="T14" fmla="*/ 2147483646 w 3060"/>
                  <a:gd name="T15" fmla="*/ 2147483646 h 9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60"/>
                  <a:gd name="T25" fmla="*/ 0 h 900"/>
                  <a:gd name="T26" fmla="*/ 3060 w 3060"/>
                  <a:gd name="T27" fmla="*/ 900 h 9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60" h="900">
                    <a:moveTo>
                      <a:pt x="0" y="540"/>
                    </a:moveTo>
                    <a:lnTo>
                      <a:pt x="360" y="0"/>
                    </a:lnTo>
                    <a:lnTo>
                      <a:pt x="720" y="900"/>
                    </a:lnTo>
                    <a:lnTo>
                      <a:pt x="1260" y="0"/>
                    </a:lnTo>
                    <a:lnTo>
                      <a:pt x="1620" y="900"/>
                    </a:lnTo>
                    <a:lnTo>
                      <a:pt x="2160" y="0"/>
                    </a:lnTo>
                    <a:lnTo>
                      <a:pt x="2700" y="900"/>
                    </a:lnTo>
                    <a:lnTo>
                      <a:pt x="3060" y="3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4" name="Line 158"/>
              <p:cNvSpPr>
                <a:spLocks noChangeShapeType="1"/>
              </p:cNvSpPr>
              <p:nvPr/>
            </p:nvSpPr>
            <p:spPr bwMode="auto">
              <a:xfrm flipV="1">
                <a:off x="5794375" y="3863975"/>
                <a:ext cx="3390900" cy="15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5" name="Freeform 159"/>
              <p:cNvSpPr>
                <a:spLocks/>
              </p:cNvSpPr>
              <p:nvPr/>
            </p:nvSpPr>
            <p:spPr bwMode="auto">
              <a:xfrm>
                <a:off x="5405438" y="3822700"/>
                <a:ext cx="388937" cy="125413"/>
              </a:xfrm>
              <a:custGeom>
                <a:avLst/>
                <a:gdLst>
                  <a:gd name="T0" fmla="*/ 0 w 3060"/>
                  <a:gd name="T1" fmla="*/ 2147483646 h 900"/>
                  <a:gd name="T2" fmla="*/ 2147483646 w 3060"/>
                  <a:gd name="T3" fmla="*/ 0 h 900"/>
                  <a:gd name="T4" fmla="*/ 2147483646 w 3060"/>
                  <a:gd name="T5" fmla="*/ 2147483646 h 900"/>
                  <a:gd name="T6" fmla="*/ 2147483646 w 3060"/>
                  <a:gd name="T7" fmla="*/ 0 h 900"/>
                  <a:gd name="T8" fmla="*/ 2147483646 w 3060"/>
                  <a:gd name="T9" fmla="*/ 2147483646 h 900"/>
                  <a:gd name="T10" fmla="*/ 2147483646 w 3060"/>
                  <a:gd name="T11" fmla="*/ 0 h 900"/>
                  <a:gd name="T12" fmla="*/ 2147483646 w 3060"/>
                  <a:gd name="T13" fmla="*/ 2147483646 h 900"/>
                  <a:gd name="T14" fmla="*/ 2147483646 w 3060"/>
                  <a:gd name="T15" fmla="*/ 2147483646 h 9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60"/>
                  <a:gd name="T25" fmla="*/ 0 h 900"/>
                  <a:gd name="T26" fmla="*/ 3060 w 3060"/>
                  <a:gd name="T27" fmla="*/ 900 h 9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60" h="900">
                    <a:moveTo>
                      <a:pt x="0" y="540"/>
                    </a:moveTo>
                    <a:lnTo>
                      <a:pt x="360" y="0"/>
                    </a:lnTo>
                    <a:lnTo>
                      <a:pt x="720" y="900"/>
                    </a:lnTo>
                    <a:lnTo>
                      <a:pt x="1260" y="0"/>
                    </a:lnTo>
                    <a:lnTo>
                      <a:pt x="1620" y="900"/>
                    </a:lnTo>
                    <a:lnTo>
                      <a:pt x="2160" y="0"/>
                    </a:lnTo>
                    <a:lnTo>
                      <a:pt x="2700" y="900"/>
                    </a:lnTo>
                    <a:lnTo>
                      <a:pt x="3060" y="3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6" name="Line 160"/>
              <p:cNvSpPr>
                <a:spLocks noChangeShapeType="1"/>
              </p:cNvSpPr>
              <p:nvPr/>
            </p:nvSpPr>
            <p:spPr bwMode="auto">
              <a:xfrm>
                <a:off x="6375400" y="3205163"/>
                <a:ext cx="0" cy="676275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7" name="Rectangle 161"/>
              <p:cNvSpPr>
                <a:spLocks noChangeArrowheads="1"/>
              </p:cNvSpPr>
              <p:nvPr/>
            </p:nvSpPr>
            <p:spPr bwMode="auto">
              <a:xfrm>
                <a:off x="6326188" y="3448050"/>
                <a:ext cx="96837" cy="1063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78" name="Line 162"/>
              <p:cNvSpPr>
                <a:spLocks noChangeShapeType="1"/>
              </p:cNvSpPr>
              <p:nvPr/>
            </p:nvSpPr>
            <p:spPr bwMode="auto">
              <a:xfrm>
                <a:off x="5794375" y="4478338"/>
                <a:ext cx="33909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9" name="Freeform 163"/>
              <p:cNvSpPr>
                <a:spLocks/>
              </p:cNvSpPr>
              <p:nvPr/>
            </p:nvSpPr>
            <p:spPr bwMode="auto">
              <a:xfrm>
                <a:off x="5407025" y="4429125"/>
                <a:ext cx="387350" cy="123825"/>
              </a:xfrm>
              <a:custGeom>
                <a:avLst/>
                <a:gdLst>
                  <a:gd name="T0" fmla="*/ 0 w 3060"/>
                  <a:gd name="T1" fmla="*/ 2147483646 h 900"/>
                  <a:gd name="T2" fmla="*/ 2147483646 w 3060"/>
                  <a:gd name="T3" fmla="*/ 0 h 900"/>
                  <a:gd name="T4" fmla="*/ 2147483646 w 3060"/>
                  <a:gd name="T5" fmla="*/ 2147483646 h 900"/>
                  <a:gd name="T6" fmla="*/ 2147483646 w 3060"/>
                  <a:gd name="T7" fmla="*/ 0 h 900"/>
                  <a:gd name="T8" fmla="*/ 2147483646 w 3060"/>
                  <a:gd name="T9" fmla="*/ 2147483646 h 900"/>
                  <a:gd name="T10" fmla="*/ 2147483646 w 3060"/>
                  <a:gd name="T11" fmla="*/ 0 h 900"/>
                  <a:gd name="T12" fmla="*/ 2147483646 w 3060"/>
                  <a:gd name="T13" fmla="*/ 2147483646 h 900"/>
                  <a:gd name="T14" fmla="*/ 2147483646 w 3060"/>
                  <a:gd name="T15" fmla="*/ 2147483646 h 9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60"/>
                  <a:gd name="T25" fmla="*/ 0 h 900"/>
                  <a:gd name="T26" fmla="*/ 3060 w 3060"/>
                  <a:gd name="T27" fmla="*/ 900 h 9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60" h="900">
                    <a:moveTo>
                      <a:pt x="0" y="540"/>
                    </a:moveTo>
                    <a:lnTo>
                      <a:pt x="360" y="0"/>
                    </a:lnTo>
                    <a:lnTo>
                      <a:pt x="720" y="900"/>
                    </a:lnTo>
                    <a:lnTo>
                      <a:pt x="1260" y="0"/>
                    </a:lnTo>
                    <a:lnTo>
                      <a:pt x="1620" y="900"/>
                    </a:lnTo>
                    <a:lnTo>
                      <a:pt x="2160" y="0"/>
                    </a:lnTo>
                    <a:lnTo>
                      <a:pt x="2700" y="900"/>
                    </a:lnTo>
                    <a:lnTo>
                      <a:pt x="3060" y="3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0" name="Line 164"/>
              <p:cNvSpPr>
                <a:spLocks noChangeShapeType="1"/>
              </p:cNvSpPr>
              <p:nvPr/>
            </p:nvSpPr>
            <p:spPr bwMode="auto">
              <a:xfrm flipV="1">
                <a:off x="5800725" y="5145088"/>
                <a:ext cx="33909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1" name="Freeform 165"/>
              <p:cNvSpPr>
                <a:spLocks/>
              </p:cNvSpPr>
              <p:nvPr/>
            </p:nvSpPr>
            <p:spPr bwMode="auto">
              <a:xfrm>
                <a:off x="5407025" y="5095875"/>
                <a:ext cx="387350" cy="125413"/>
              </a:xfrm>
              <a:custGeom>
                <a:avLst/>
                <a:gdLst>
                  <a:gd name="T0" fmla="*/ 0 w 3060"/>
                  <a:gd name="T1" fmla="*/ 2147483646 h 900"/>
                  <a:gd name="T2" fmla="*/ 2147483646 w 3060"/>
                  <a:gd name="T3" fmla="*/ 0 h 900"/>
                  <a:gd name="T4" fmla="*/ 2147483646 w 3060"/>
                  <a:gd name="T5" fmla="*/ 2147483646 h 900"/>
                  <a:gd name="T6" fmla="*/ 2147483646 w 3060"/>
                  <a:gd name="T7" fmla="*/ 0 h 900"/>
                  <a:gd name="T8" fmla="*/ 2147483646 w 3060"/>
                  <a:gd name="T9" fmla="*/ 2147483646 h 900"/>
                  <a:gd name="T10" fmla="*/ 2147483646 w 3060"/>
                  <a:gd name="T11" fmla="*/ 0 h 900"/>
                  <a:gd name="T12" fmla="*/ 2147483646 w 3060"/>
                  <a:gd name="T13" fmla="*/ 2147483646 h 900"/>
                  <a:gd name="T14" fmla="*/ 2147483646 w 3060"/>
                  <a:gd name="T15" fmla="*/ 2147483646 h 9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60"/>
                  <a:gd name="T25" fmla="*/ 0 h 900"/>
                  <a:gd name="T26" fmla="*/ 3060 w 3060"/>
                  <a:gd name="T27" fmla="*/ 900 h 9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60" h="900">
                    <a:moveTo>
                      <a:pt x="0" y="540"/>
                    </a:moveTo>
                    <a:lnTo>
                      <a:pt x="360" y="0"/>
                    </a:lnTo>
                    <a:lnTo>
                      <a:pt x="720" y="900"/>
                    </a:lnTo>
                    <a:lnTo>
                      <a:pt x="1260" y="0"/>
                    </a:lnTo>
                    <a:lnTo>
                      <a:pt x="1620" y="900"/>
                    </a:lnTo>
                    <a:lnTo>
                      <a:pt x="2160" y="0"/>
                    </a:lnTo>
                    <a:lnTo>
                      <a:pt x="2700" y="900"/>
                    </a:lnTo>
                    <a:lnTo>
                      <a:pt x="3060" y="3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2" name="AutoShape 166"/>
              <p:cNvSpPr>
                <a:spLocks noChangeArrowheads="1"/>
              </p:cNvSpPr>
              <p:nvPr/>
            </p:nvSpPr>
            <p:spPr bwMode="auto">
              <a:xfrm rot="5400000" flipH="1">
                <a:off x="5869781" y="3142457"/>
                <a:ext cx="169863" cy="1143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83" name="AutoShape 167"/>
              <p:cNvSpPr>
                <a:spLocks noChangeArrowheads="1"/>
              </p:cNvSpPr>
              <p:nvPr/>
            </p:nvSpPr>
            <p:spPr bwMode="auto">
              <a:xfrm rot="5400000" flipH="1">
                <a:off x="6928643" y="3145632"/>
                <a:ext cx="169863" cy="1143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84" name="AutoShape 168"/>
              <p:cNvSpPr>
                <a:spLocks noChangeArrowheads="1"/>
              </p:cNvSpPr>
              <p:nvPr/>
            </p:nvSpPr>
            <p:spPr bwMode="auto">
              <a:xfrm rot="5400000" flipH="1">
                <a:off x="7606506" y="3142457"/>
                <a:ext cx="169863" cy="1143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85" name="Line 169"/>
              <p:cNvSpPr>
                <a:spLocks noChangeShapeType="1"/>
              </p:cNvSpPr>
              <p:nvPr/>
            </p:nvSpPr>
            <p:spPr bwMode="auto">
              <a:xfrm flipH="1">
                <a:off x="7294563" y="3205163"/>
                <a:ext cx="1587" cy="530225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6" name="Rectangle 170"/>
              <p:cNvSpPr>
                <a:spLocks noChangeArrowheads="1"/>
              </p:cNvSpPr>
              <p:nvPr/>
            </p:nvSpPr>
            <p:spPr bwMode="auto">
              <a:xfrm>
                <a:off x="7246938" y="4159250"/>
                <a:ext cx="96837" cy="1063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87" name="Arc 171"/>
              <p:cNvSpPr>
                <a:spLocks/>
              </p:cNvSpPr>
              <p:nvPr/>
            </p:nvSpPr>
            <p:spPr bwMode="auto">
              <a:xfrm>
                <a:off x="7294563" y="3735388"/>
                <a:ext cx="96837" cy="257175"/>
              </a:xfrm>
              <a:custGeom>
                <a:avLst/>
                <a:gdLst>
                  <a:gd name="T0" fmla="*/ 2147483646 w 22912"/>
                  <a:gd name="T1" fmla="*/ 0 h 43200"/>
                  <a:gd name="T2" fmla="*/ 0 w 22912"/>
                  <a:gd name="T3" fmla="*/ 2147483646 h 43200"/>
                  <a:gd name="T4" fmla="*/ 2147483646 w 22912"/>
                  <a:gd name="T5" fmla="*/ 2147483646 h 43200"/>
                  <a:gd name="T6" fmla="*/ 0 60000 65536"/>
                  <a:gd name="T7" fmla="*/ 0 60000 65536"/>
                  <a:gd name="T8" fmla="*/ 0 60000 65536"/>
                  <a:gd name="T9" fmla="*/ 0 w 22912"/>
                  <a:gd name="T10" fmla="*/ 0 h 43200"/>
                  <a:gd name="T11" fmla="*/ 22912 w 2291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12" h="43200" fill="none" extrusionOk="0">
                    <a:moveTo>
                      <a:pt x="1311" y="0"/>
                    </a:moveTo>
                    <a:cubicBezTo>
                      <a:pt x="13241" y="0"/>
                      <a:pt x="22912" y="9670"/>
                      <a:pt x="22912" y="21600"/>
                    </a:cubicBezTo>
                    <a:cubicBezTo>
                      <a:pt x="22912" y="33529"/>
                      <a:pt x="13241" y="43200"/>
                      <a:pt x="1312" y="43200"/>
                    </a:cubicBezTo>
                    <a:cubicBezTo>
                      <a:pt x="874" y="43200"/>
                      <a:pt x="436" y="43186"/>
                      <a:pt x="-1" y="43160"/>
                    </a:cubicBezTo>
                  </a:path>
                  <a:path w="22912" h="43200" stroke="0" extrusionOk="0">
                    <a:moveTo>
                      <a:pt x="1311" y="0"/>
                    </a:moveTo>
                    <a:cubicBezTo>
                      <a:pt x="13241" y="0"/>
                      <a:pt x="22912" y="9670"/>
                      <a:pt x="22912" y="21600"/>
                    </a:cubicBezTo>
                    <a:cubicBezTo>
                      <a:pt x="22912" y="33529"/>
                      <a:pt x="13241" y="43200"/>
                      <a:pt x="1312" y="43200"/>
                    </a:cubicBezTo>
                    <a:cubicBezTo>
                      <a:pt x="874" y="43200"/>
                      <a:pt x="436" y="43186"/>
                      <a:pt x="-1" y="43160"/>
                    </a:cubicBezTo>
                    <a:lnTo>
                      <a:pt x="1312" y="21600"/>
                    </a:lnTo>
                    <a:lnTo>
                      <a:pt x="1311" y="0"/>
                    </a:lnTo>
                    <a:close/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8" name="Line 172"/>
              <p:cNvSpPr>
                <a:spLocks noChangeShapeType="1"/>
              </p:cNvSpPr>
              <p:nvPr/>
            </p:nvSpPr>
            <p:spPr bwMode="auto">
              <a:xfrm>
                <a:off x="6375400" y="4478338"/>
                <a:ext cx="0" cy="676275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9" name="Rectangle 173"/>
              <p:cNvSpPr>
                <a:spLocks noChangeArrowheads="1"/>
              </p:cNvSpPr>
              <p:nvPr/>
            </p:nvSpPr>
            <p:spPr bwMode="auto">
              <a:xfrm>
                <a:off x="6326188" y="4795838"/>
                <a:ext cx="96837" cy="1063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solidFill>
                    <a:srgbClr val="FF0000"/>
                  </a:solidFill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90" name="AutoShape 174"/>
              <p:cNvSpPr>
                <a:spLocks noChangeArrowheads="1"/>
              </p:cNvSpPr>
              <p:nvPr/>
            </p:nvSpPr>
            <p:spPr bwMode="auto">
              <a:xfrm rot="5400000" flipH="1">
                <a:off x="5852319" y="3802857"/>
                <a:ext cx="171450" cy="11271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91" name="AutoShape 175"/>
              <p:cNvSpPr>
                <a:spLocks noChangeArrowheads="1"/>
              </p:cNvSpPr>
              <p:nvPr/>
            </p:nvSpPr>
            <p:spPr bwMode="auto">
              <a:xfrm rot="5400000" flipH="1">
                <a:off x="6717507" y="3806031"/>
                <a:ext cx="171450" cy="11271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92" name="AutoShape 176"/>
              <p:cNvSpPr>
                <a:spLocks noChangeArrowheads="1"/>
              </p:cNvSpPr>
              <p:nvPr/>
            </p:nvSpPr>
            <p:spPr bwMode="auto">
              <a:xfrm rot="5400000" flipH="1">
                <a:off x="8267700" y="3802063"/>
                <a:ext cx="171450" cy="1143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93" name="AutoShape 177"/>
              <p:cNvSpPr>
                <a:spLocks noChangeArrowheads="1"/>
              </p:cNvSpPr>
              <p:nvPr/>
            </p:nvSpPr>
            <p:spPr bwMode="auto">
              <a:xfrm rot="5400000" flipH="1">
                <a:off x="5861844" y="4423569"/>
                <a:ext cx="171450" cy="11271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94" name="AutoShape 178"/>
              <p:cNvSpPr>
                <a:spLocks noChangeArrowheads="1"/>
              </p:cNvSpPr>
              <p:nvPr/>
            </p:nvSpPr>
            <p:spPr bwMode="auto">
              <a:xfrm rot="5400000" flipH="1">
                <a:off x="6921501" y="4427537"/>
                <a:ext cx="169862" cy="11271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95" name="AutoShape 179"/>
              <p:cNvSpPr>
                <a:spLocks noChangeArrowheads="1"/>
              </p:cNvSpPr>
              <p:nvPr/>
            </p:nvSpPr>
            <p:spPr bwMode="auto">
              <a:xfrm rot="5400000" flipH="1">
                <a:off x="7986713" y="4422775"/>
                <a:ext cx="171450" cy="1143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96" name="AutoShape 180"/>
              <p:cNvSpPr>
                <a:spLocks noChangeArrowheads="1"/>
              </p:cNvSpPr>
              <p:nvPr/>
            </p:nvSpPr>
            <p:spPr bwMode="auto">
              <a:xfrm rot="5400000" flipH="1">
                <a:off x="5862637" y="5083176"/>
                <a:ext cx="169863" cy="11271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97" name="AutoShape 181"/>
              <p:cNvSpPr>
                <a:spLocks noChangeArrowheads="1"/>
              </p:cNvSpPr>
              <p:nvPr/>
            </p:nvSpPr>
            <p:spPr bwMode="auto">
              <a:xfrm rot="5400000" flipH="1">
                <a:off x="7202487" y="5086351"/>
                <a:ext cx="169863" cy="11271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98" name="AutoShape 182"/>
              <p:cNvSpPr>
                <a:spLocks noChangeArrowheads="1"/>
              </p:cNvSpPr>
              <p:nvPr/>
            </p:nvSpPr>
            <p:spPr bwMode="auto">
              <a:xfrm rot="5400000" flipH="1">
                <a:off x="8268493" y="5082382"/>
                <a:ext cx="169863" cy="1143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299" name="Line 183"/>
              <p:cNvSpPr>
                <a:spLocks noChangeShapeType="1"/>
              </p:cNvSpPr>
              <p:nvPr/>
            </p:nvSpPr>
            <p:spPr bwMode="auto">
              <a:xfrm>
                <a:off x="7680325" y="4643438"/>
                <a:ext cx="3175" cy="493712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0" name="Line 184"/>
              <p:cNvSpPr>
                <a:spLocks noChangeShapeType="1"/>
              </p:cNvSpPr>
              <p:nvPr/>
            </p:nvSpPr>
            <p:spPr bwMode="auto">
              <a:xfrm flipH="1">
                <a:off x="7683500" y="3863975"/>
                <a:ext cx="0" cy="530225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1" name="Rectangle 185"/>
              <p:cNvSpPr>
                <a:spLocks noChangeArrowheads="1"/>
              </p:cNvSpPr>
              <p:nvPr/>
            </p:nvSpPr>
            <p:spPr bwMode="auto">
              <a:xfrm>
                <a:off x="7634288" y="4819650"/>
                <a:ext cx="96837" cy="1063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solidFill>
                    <a:srgbClr val="FF0000"/>
                  </a:solidFill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02" name="Arc 186"/>
              <p:cNvSpPr>
                <a:spLocks/>
              </p:cNvSpPr>
              <p:nvPr/>
            </p:nvSpPr>
            <p:spPr bwMode="auto">
              <a:xfrm>
                <a:off x="7683500" y="4394200"/>
                <a:ext cx="96838" cy="257175"/>
              </a:xfrm>
              <a:custGeom>
                <a:avLst/>
                <a:gdLst>
                  <a:gd name="T0" fmla="*/ 2147483646 w 22912"/>
                  <a:gd name="T1" fmla="*/ 0 h 43200"/>
                  <a:gd name="T2" fmla="*/ 0 w 22912"/>
                  <a:gd name="T3" fmla="*/ 2147483646 h 43200"/>
                  <a:gd name="T4" fmla="*/ 2147483646 w 22912"/>
                  <a:gd name="T5" fmla="*/ 2147483646 h 43200"/>
                  <a:gd name="T6" fmla="*/ 0 60000 65536"/>
                  <a:gd name="T7" fmla="*/ 0 60000 65536"/>
                  <a:gd name="T8" fmla="*/ 0 60000 65536"/>
                  <a:gd name="T9" fmla="*/ 0 w 22912"/>
                  <a:gd name="T10" fmla="*/ 0 h 43200"/>
                  <a:gd name="T11" fmla="*/ 22912 w 2291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12" h="43200" fill="none" extrusionOk="0">
                    <a:moveTo>
                      <a:pt x="1311" y="0"/>
                    </a:moveTo>
                    <a:cubicBezTo>
                      <a:pt x="13241" y="0"/>
                      <a:pt x="22912" y="9670"/>
                      <a:pt x="22912" y="21600"/>
                    </a:cubicBezTo>
                    <a:cubicBezTo>
                      <a:pt x="22912" y="33529"/>
                      <a:pt x="13241" y="43200"/>
                      <a:pt x="1312" y="43200"/>
                    </a:cubicBezTo>
                    <a:cubicBezTo>
                      <a:pt x="874" y="43200"/>
                      <a:pt x="436" y="43186"/>
                      <a:pt x="-1" y="43160"/>
                    </a:cubicBezTo>
                  </a:path>
                  <a:path w="22912" h="43200" stroke="0" extrusionOk="0">
                    <a:moveTo>
                      <a:pt x="1311" y="0"/>
                    </a:moveTo>
                    <a:cubicBezTo>
                      <a:pt x="13241" y="0"/>
                      <a:pt x="22912" y="9670"/>
                      <a:pt x="22912" y="21600"/>
                    </a:cubicBezTo>
                    <a:cubicBezTo>
                      <a:pt x="22912" y="33529"/>
                      <a:pt x="13241" y="43200"/>
                      <a:pt x="1312" y="43200"/>
                    </a:cubicBezTo>
                    <a:cubicBezTo>
                      <a:pt x="874" y="43200"/>
                      <a:pt x="436" y="43186"/>
                      <a:pt x="-1" y="43160"/>
                    </a:cubicBezTo>
                    <a:lnTo>
                      <a:pt x="1312" y="21600"/>
                    </a:lnTo>
                    <a:lnTo>
                      <a:pt x="1311" y="0"/>
                    </a:lnTo>
                    <a:close/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3" name="Line 187"/>
              <p:cNvSpPr>
                <a:spLocks noChangeShapeType="1"/>
              </p:cNvSpPr>
              <p:nvPr/>
            </p:nvSpPr>
            <p:spPr bwMode="auto">
              <a:xfrm>
                <a:off x="9032875" y="3849688"/>
                <a:ext cx="0" cy="62865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4" name="Rectangle 188"/>
              <p:cNvSpPr>
                <a:spLocks noChangeArrowheads="1"/>
              </p:cNvSpPr>
              <p:nvPr/>
            </p:nvSpPr>
            <p:spPr bwMode="auto">
              <a:xfrm>
                <a:off x="8991600" y="4159250"/>
                <a:ext cx="96838" cy="1063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05" name="Line 189"/>
              <p:cNvSpPr>
                <a:spLocks noChangeShapeType="1"/>
              </p:cNvSpPr>
              <p:nvPr/>
            </p:nvSpPr>
            <p:spPr bwMode="auto">
              <a:xfrm>
                <a:off x="8643938" y="4651375"/>
                <a:ext cx="1587" cy="493713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6" name="Line 190"/>
              <p:cNvSpPr>
                <a:spLocks noChangeShapeType="1"/>
              </p:cNvSpPr>
              <p:nvPr/>
            </p:nvSpPr>
            <p:spPr bwMode="auto">
              <a:xfrm>
                <a:off x="8643938" y="3984625"/>
                <a:ext cx="1587" cy="417513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7" name="Arc 191"/>
              <p:cNvSpPr>
                <a:spLocks/>
              </p:cNvSpPr>
              <p:nvPr/>
            </p:nvSpPr>
            <p:spPr bwMode="auto">
              <a:xfrm>
                <a:off x="8645525" y="4402138"/>
                <a:ext cx="96838" cy="257175"/>
              </a:xfrm>
              <a:custGeom>
                <a:avLst/>
                <a:gdLst>
                  <a:gd name="T0" fmla="*/ 2147483646 w 22912"/>
                  <a:gd name="T1" fmla="*/ 0 h 43200"/>
                  <a:gd name="T2" fmla="*/ 0 w 22912"/>
                  <a:gd name="T3" fmla="*/ 2147483646 h 43200"/>
                  <a:gd name="T4" fmla="*/ 2147483646 w 22912"/>
                  <a:gd name="T5" fmla="*/ 2147483646 h 43200"/>
                  <a:gd name="T6" fmla="*/ 0 60000 65536"/>
                  <a:gd name="T7" fmla="*/ 0 60000 65536"/>
                  <a:gd name="T8" fmla="*/ 0 60000 65536"/>
                  <a:gd name="T9" fmla="*/ 0 w 22912"/>
                  <a:gd name="T10" fmla="*/ 0 h 43200"/>
                  <a:gd name="T11" fmla="*/ 22912 w 2291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12" h="43200" fill="none" extrusionOk="0">
                    <a:moveTo>
                      <a:pt x="1311" y="0"/>
                    </a:moveTo>
                    <a:cubicBezTo>
                      <a:pt x="13241" y="0"/>
                      <a:pt x="22912" y="9670"/>
                      <a:pt x="22912" y="21600"/>
                    </a:cubicBezTo>
                    <a:cubicBezTo>
                      <a:pt x="22912" y="33529"/>
                      <a:pt x="13241" y="43200"/>
                      <a:pt x="1312" y="43200"/>
                    </a:cubicBezTo>
                    <a:cubicBezTo>
                      <a:pt x="874" y="43200"/>
                      <a:pt x="436" y="43186"/>
                      <a:pt x="-1" y="43160"/>
                    </a:cubicBezTo>
                  </a:path>
                  <a:path w="22912" h="43200" stroke="0" extrusionOk="0">
                    <a:moveTo>
                      <a:pt x="1311" y="0"/>
                    </a:moveTo>
                    <a:cubicBezTo>
                      <a:pt x="13241" y="0"/>
                      <a:pt x="22912" y="9670"/>
                      <a:pt x="22912" y="21600"/>
                    </a:cubicBezTo>
                    <a:cubicBezTo>
                      <a:pt x="22912" y="33529"/>
                      <a:pt x="13241" y="43200"/>
                      <a:pt x="1312" y="43200"/>
                    </a:cubicBezTo>
                    <a:cubicBezTo>
                      <a:pt x="874" y="43200"/>
                      <a:pt x="436" y="43186"/>
                      <a:pt x="-1" y="43160"/>
                    </a:cubicBezTo>
                    <a:lnTo>
                      <a:pt x="1312" y="21600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8" name="Arc 192"/>
              <p:cNvSpPr>
                <a:spLocks/>
              </p:cNvSpPr>
              <p:nvPr/>
            </p:nvSpPr>
            <p:spPr bwMode="auto">
              <a:xfrm>
                <a:off x="8645525" y="3735388"/>
                <a:ext cx="96838" cy="257175"/>
              </a:xfrm>
              <a:custGeom>
                <a:avLst/>
                <a:gdLst>
                  <a:gd name="T0" fmla="*/ 2147483646 w 22912"/>
                  <a:gd name="T1" fmla="*/ 0 h 43200"/>
                  <a:gd name="T2" fmla="*/ 0 w 22912"/>
                  <a:gd name="T3" fmla="*/ 2147483646 h 43200"/>
                  <a:gd name="T4" fmla="*/ 2147483646 w 22912"/>
                  <a:gd name="T5" fmla="*/ 2147483646 h 43200"/>
                  <a:gd name="T6" fmla="*/ 0 60000 65536"/>
                  <a:gd name="T7" fmla="*/ 0 60000 65536"/>
                  <a:gd name="T8" fmla="*/ 0 60000 65536"/>
                  <a:gd name="T9" fmla="*/ 0 w 22912"/>
                  <a:gd name="T10" fmla="*/ 0 h 43200"/>
                  <a:gd name="T11" fmla="*/ 22912 w 2291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12" h="43200" fill="none" extrusionOk="0">
                    <a:moveTo>
                      <a:pt x="1311" y="0"/>
                    </a:moveTo>
                    <a:cubicBezTo>
                      <a:pt x="13241" y="0"/>
                      <a:pt x="22912" y="9670"/>
                      <a:pt x="22912" y="21600"/>
                    </a:cubicBezTo>
                    <a:cubicBezTo>
                      <a:pt x="22912" y="33529"/>
                      <a:pt x="13241" y="43200"/>
                      <a:pt x="1312" y="43200"/>
                    </a:cubicBezTo>
                    <a:cubicBezTo>
                      <a:pt x="874" y="43200"/>
                      <a:pt x="436" y="43186"/>
                      <a:pt x="-1" y="43160"/>
                    </a:cubicBezTo>
                  </a:path>
                  <a:path w="22912" h="43200" stroke="0" extrusionOk="0">
                    <a:moveTo>
                      <a:pt x="1311" y="0"/>
                    </a:moveTo>
                    <a:cubicBezTo>
                      <a:pt x="13241" y="0"/>
                      <a:pt x="22912" y="9670"/>
                      <a:pt x="22912" y="21600"/>
                    </a:cubicBezTo>
                    <a:cubicBezTo>
                      <a:pt x="22912" y="33529"/>
                      <a:pt x="13241" y="43200"/>
                      <a:pt x="1312" y="43200"/>
                    </a:cubicBezTo>
                    <a:cubicBezTo>
                      <a:pt x="874" y="43200"/>
                      <a:pt x="436" y="43186"/>
                      <a:pt x="-1" y="43160"/>
                    </a:cubicBezTo>
                    <a:lnTo>
                      <a:pt x="1312" y="21600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9" name="Line 193"/>
              <p:cNvSpPr>
                <a:spLocks noChangeShapeType="1"/>
              </p:cNvSpPr>
              <p:nvPr/>
            </p:nvSpPr>
            <p:spPr bwMode="auto">
              <a:xfrm>
                <a:off x="8645525" y="3205163"/>
                <a:ext cx="1588" cy="523875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0" name="Text Box 194"/>
              <p:cNvSpPr txBox="1">
                <a:spLocks noChangeArrowheads="1"/>
              </p:cNvSpPr>
              <p:nvPr/>
            </p:nvSpPr>
            <p:spPr bwMode="auto">
              <a:xfrm>
                <a:off x="5062538" y="2886075"/>
                <a:ext cx="960437" cy="23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 sz="1200">
                    <a:latin typeface="Tahoma" panose="020B0604030504040204" pitchFamily="34" charset="0"/>
                    <a:cs typeface="Tahoma" panose="020B0604030504040204" pitchFamily="34" charset="0"/>
                  </a:rPr>
                  <a:t>Feeder_1</a:t>
                </a:r>
              </a:p>
            </p:txBody>
          </p:sp>
          <p:sp>
            <p:nvSpPr>
              <p:cNvPr id="10311" name="Text Box 195"/>
              <p:cNvSpPr txBox="1">
                <a:spLocks noChangeArrowheads="1"/>
              </p:cNvSpPr>
              <p:nvPr/>
            </p:nvSpPr>
            <p:spPr bwMode="auto">
              <a:xfrm>
                <a:off x="5062538" y="3522663"/>
                <a:ext cx="960437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 sz="1200">
                    <a:latin typeface="Tahoma" panose="020B0604030504040204" pitchFamily="34" charset="0"/>
                    <a:cs typeface="Tahoma" panose="020B0604030504040204" pitchFamily="34" charset="0"/>
                  </a:rPr>
                  <a:t>Feeder_2</a:t>
                </a:r>
              </a:p>
            </p:txBody>
          </p:sp>
          <p:sp>
            <p:nvSpPr>
              <p:cNvPr id="10312" name="Text Box 196"/>
              <p:cNvSpPr txBox="1">
                <a:spLocks noChangeArrowheads="1"/>
              </p:cNvSpPr>
              <p:nvPr/>
            </p:nvSpPr>
            <p:spPr bwMode="auto">
              <a:xfrm>
                <a:off x="5062538" y="4159250"/>
                <a:ext cx="960437" cy="23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 sz="1200">
                    <a:latin typeface="Tahoma" panose="020B0604030504040204" pitchFamily="34" charset="0"/>
                    <a:cs typeface="Tahoma" panose="020B0604030504040204" pitchFamily="34" charset="0"/>
                  </a:rPr>
                  <a:t>Feeder_3</a:t>
                </a:r>
              </a:p>
            </p:txBody>
          </p:sp>
          <p:sp>
            <p:nvSpPr>
              <p:cNvPr id="10313" name="Text Box 197"/>
              <p:cNvSpPr txBox="1">
                <a:spLocks noChangeArrowheads="1"/>
              </p:cNvSpPr>
              <p:nvPr/>
            </p:nvSpPr>
            <p:spPr bwMode="auto">
              <a:xfrm>
                <a:off x="5062538" y="4795838"/>
                <a:ext cx="960437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 sz="1200">
                    <a:latin typeface="Tahoma" panose="020B0604030504040204" pitchFamily="34" charset="0"/>
                    <a:cs typeface="Tahoma" panose="020B0604030504040204" pitchFamily="34" charset="0"/>
                  </a:rPr>
                  <a:t>Feeder_4</a:t>
                </a:r>
              </a:p>
            </p:txBody>
          </p:sp>
          <p:sp>
            <p:nvSpPr>
              <p:cNvPr id="10314" name="Oval 198"/>
              <p:cNvSpPr>
                <a:spLocks noChangeArrowheads="1"/>
              </p:cNvSpPr>
              <p:nvPr/>
            </p:nvSpPr>
            <p:spPr bwMode="auto">
              <a:xfrm>
                <a:off x="5988050" y="2992438"/>
                <a:ext cx="968375" cy="42545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15" name="Oval 199"/>
              <p:cNvSpPr>
                <a:spLocks noChangeArrowheads="1"/>
              </p:cNvSpPr>
              <p:nvPr/>
            </p:nvSpPr>
            <p:spPr bwMode="auto">
              <a:xfrm>
                <a:off x="7731125" y="2992438"/>
                <a:ext cx="1550988" cy="42545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16" name="Oval 200"/>
              <p:cNvSpPr>
                <a:spLocks noChangeArrowheads="1"/>
              </p:cNvSpPr>
              <p:nvPr/>
            </p:nvSpPr>
            <p:spPr bwMode="auto">
              <a:xfrm>
                <a:off x="7053263" y="2992438"/>
                <a:ext cx="581025" cy="42545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17" name="Rectangle 201"/>
              <p:cNvSpPr>
                <a:spLocks noChangeArrowheads="1"/>
              </p:cNvSpPr>
              <p:nvPr/>
            </p:nvSpPr>
            <p:spPr bwMode="auto">
              <a:xfrm>
                <a:off x="8597900" y="3417888"/>
                <a:ext cx="96838" cy="1047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18" name="Oval 205"/>
              <p:cNvSpPr>
                <a:spLocks noChangeArrowheads="1"/>
              </p:cNvSpPr>
              <p:nvPr/>
            </p:nvSpPr>
            <p:spPr bwMode="auto">
              <a:xfrm>
                <a:off x="5988050" y="4902200"/>
                <a:ext cx="1258888" cy="4238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19" name="Oval 206"/>
              <p:cNvSpPr>
                <a:spLocks noChangeArrowheads="1"/>
              </p:cNvSpPr>
              <p:nvPr/>
            </p:nvSpPr>
            <p:spPr bwMode="auto">
              <a:xfrm>
                <a:off x="7337425" y="4932363"/>
                <a:ext cx="968375" cy="42545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20" name="Oval 207"/>
              <p:cNvSpPr>
                <a:spLocks noChangeArrowheads="1"/>
              </p:cNvSpPr>
              <p:nvPr/>
            </p:nvSpPr>
            <p:spPr bwMode="auto">
              <a:xfrm>
                <a:off x="8410575" y="4902200"/>
                <a:ext cx="871538" cy="4238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21" name="Oval 198"/>
              <p:cNvSpPr>
                <a:spLocks noChangeArrowheads="1"/>
              </p:cNvSpPr>
              <p:nvPr/>
            </p:nvSpPr>
            <p:spPr bwMode="auto">
              <a:xfrm>
                <a:off x="5980113" y="3671888"/>
                <a:ext cx="766762" cy="42545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ja-JP" altLang="ja-JP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22" name="Oval 198"/>
              <p:cNvSpPr>
                <a:spLocks noChangeArrowheads="1"/>
              </p:cNvSpPr>
              <p:nvPr/>
            </p:nvSpPr>
            <p:spPr bwMode="auto">
              <a:xfrm>
                <a:off x="6851650" y="3671888"/>
                <a:ext cx="1444625" cy="42545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 sz="1200">
                    <a:latin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  <p:sp>
            <p:nvSpPr>
              <p:cNvPr id="10323" name="Oval 198"/>
              <p:cNvSpPr>
                <a:spLocks noChangeArrowheads="1"/>
              </p:cNvSpPr>
              <p:nvPr/>
            </p:nvSpPr>
            <p:spPr bwMode="auto">
              <a:xfrm>
                <a:off x="8410575" y="3671888"/>
                <a:ext cx="765175" cy="42545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 sz="1200">
                    <a:latin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  <p:sp>
            <p:nvSpPr>
              <p:cNvPr id="10324" name="Oval 198"/>
              <p:cNvSpPr>
                <a:spLocks noChangeArrowheads="1"/>
              </p:cNvSpPr>
              <p:nvPr/>
            </p:nvSpPr>
            <p:spPr bwMode="auto">
              <a:xfrm>
                <a:off x="5988050" y="4265613"/>
                <a:ext cx="968375" cy="4238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25" name="Oval 199"/>
              <p:cNvSpPr>
                <a:spLocks noChangeArrowheads="1"/>
              </p:cNvSpPr>
              <p:nvPr/>
            </p:nvSpPr>
            <p:spPr bwMode="auto">
              <a:xfrm>
                <a:off x="8105775" y="4265613"/>
                <a:ext cx="1176338" cy="4238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26" name="Oval 200"/>
              <p:cNvSpPr>
                <a:spLocks noChangeArrowheads="1"/>
              </p:cNvSpPr>
              <p:nvPr/>
            </p:nvSpPr>
            <p:spPr bwMode="auto">
              <a:xfrm>
                <a:off x="7053263" y="4265613"/>
                <a:ext cx="962025" cy="4238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27" name="AutoShape 179"/>
              <p:cNvSpPr>
                <a:spLocks noChangeArrowheads="1"/>
              </p:cNvSpPr>
              <p:nvPr/>
            </p:nvSpPr>
            <p:spPr bwMode="auto">
              <a:xfrm rot="5400000" flipH="1">
                <a:off x="5994401" y="5589587"/>
                <a:ext cx="169862" cy="11271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0328" name="Rectangle 173"/>
              <p:cNvSpPr>
                <a:spLocks noChangeArrowheads="1"/>
              </p:cNvSpPr>
              <p:nvPr/>
            </p:nvSpPr>
            <p:spPr bwMode="auto">
              <a:xfrm>
                <a:off x="5722938" y="5581650"/>
                <a:ext cx="96837" cy="1063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100" b="1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endParaRPr lang="ja-JP" altLang="en-US" sz="1200">
                  <a:solidFill>
                    <a:srgbClr val="FF0000"/>
                  </a:solidFill>
                  <a:latin typeface="Tahoma" panose="020B0604030504040204" pitchFamily="34" charset="0"/>
                  <a:ea typeface="メイリオ" panose="020B0604030504040204" pitchFamily="50" charset="-128"/>
                  <a:cs typeface="Tahoma" panose="020B0604030504040204" pitchFamily="34" charset="0"/>
                </a:endParaRPr>
              </a:p>
            </p:txBody>
          </p:sp>
          <p:cxnSp>
            <p:nvCxnSpPr>
              <p:cNvPr id="10329" name="直線コネクタ 86"/>
              <p:cNvCxnSpPr>
                <a:cxnSpLocks noChangeShapeType="1"/>
              </p:cNvCxnSpPr>
              <p:nvPr/>
            </p:nvCxnSpPr>
            <p:spPr bwMode="auto">
              <a:xfrm>
                <a:off x="7432675" y="5624513"/>
                <a:ext cx="261938" cy="0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8" name="Title 1"/>
              <p:cNvSpPr>
                <a:spLocks/>
              </p:cNvSpPr>
              <p:nvPr/>
            </p:nvSpPr>
            <p:spPr bwMode="auto">
              <a:xfrm>
                <a:off x="5518150" y="1341438"/>
                <a:ext cx="3898900" cy="12906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>
                <a:lvl1pPr>
                  <a:defRPr kumimoji="1" sz="1200">
                    <a:solidFill>
                      <a:schemeClr val="tx2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2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2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2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2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2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2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2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2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n-US" altLang="ja-JP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Multi divided and multi connected distribution network</a:t>
                </a:r>
                <a:endParaRPr lang="ja-JP" altLang="en-IN" sz="2800" dirty="0">
                  <a:solidFill>
                    <a:srgbClr val="FF0000"/>
                  </a:soli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90" name="右矢印 89"/>
              <p:cNvSpPr/>
              <p:nvPr/>
            </p:nvSpPr>
            <p:spPr bwMode="auto">
              <a:xfrm>
                <a:off x="4305300" y="3781425"/>
                <a:ext cx="457200" cy="48895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ja-JP" altLang="en-US" sz="1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F09A-1BCE-4DF2-B3D9-120498A49E3C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5040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Feeder Structure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1835696" y="1495066"/>
            <a:ext cx="0" cy="1743181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820840" y="1843703"/>
            <a:ext cx="711696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1460840" y="2401521"/>
            <a:ext cx="360000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972168" y="2262066"/>
            <a:ext cx="497584" cy="279459"/>
            <a:chOff x="3923928" y="1484784"/>
            <a:chExt cx="497584" cy="288600"/>
          </a:xfrm>
        </p:grpSpPr>
        <p:sp>
          <p:nvSpPr>
            <p:cNvPr id="171" name="円/楕円 12"/>
            <p:cNvSpPr/>
            <p:nvPr/>
          </p:nvSpPr>
          <p:spPr>
            <a:xfrm>
              <a:off x="3923928" y="1484784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円/楕円 13"/>
            <p:cNvSpPr/>
            <p:nvPr/>
          </p:nvSpPr>
          <p:spPr>
            <a:xfrm>
              <a:off x="4133480" y="1485352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" name="直線コネクタ 9"/>
          <p:cNvCxnSpPr/>
          <p:nvPr/>
        </p:nvCxnSpPr>
        <p:spPr>
          <a:xfrm flipV="1">
            <a:off x="612128" y="2401521"/>
            <a:ext cx="360000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1835696" y="2959339"/>
            <a:ext cx="711696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835128" y="3664613"/>
            <a:ext cx="0" cy="1045909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1820272" y="4165439"/>
            <a:ext cx="711696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1460272" y="4165439"/>
            <a:ext cx="360000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>
            <a:off x="971600" y="4025985"/>
            <a:ext cx="497584" cy="279459"/>
            <a:chOff x="3923928" y="1484784"/>
            <a:chExt cx="497584" cy="288600"/>
          </a:xfrm>
        </p:grpSpPr>
        <p:sp>
          <p:nvSpPr>
            <p:cNvPr id="169" name="円/楕円 28"/>
            <p:cNvSpPr/>
            <p:nvPr/>
          </p:nvSpPr>
          <p:spPr>
            <a:xfrm>
              <a:off x="3923928" y="1484784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円/楕円 29"/>
            <p:cNvSpPr/>
            <p:nvPr/>
          </p:nvSpPr>
          <p:spPr>
            <a:xfrm>
              <a:off x="4133480" y="1485352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6" name="直線コネクタ 15"/>
          <p:cNvCxnSpPr/>
          <p:nvPr/>
        </p:nvCxnSpPr>
        <p:spPr>
          <a:xfrm flipV="1">
            <a:off x="611560" y="4165439"/>
            <a:ext cx="360000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835128" y="5051156"/>
            <a:ext cx="0" cy="1045909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1820272" y="5551982"/>
            <a:ext cx="711696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460272" y="5551982"/>
            <a:ext cx="360000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/>
        </p:nvGrpSpPr>
        <p:grpSpPr>
          <a:xfrm>
            <a:off x="971600" y="5412527"/>
            <a:ext cx="497584" cy="279459"/>
            <a:chOff x="3923928" y="1484784"/>
            <a:chExt cx="497584" cy="288600"/>
          </a:xfrm>
        </p:grpSpPr>
        <p:sp>
          <p:nvSpPr>
            <p:cNvPr id="167" name="円/楕円 41"/>
            <p:cNvSpPr/>
            <p:nvPr/>
          </p:nvSpPr>
          <p:spPr>
            <a:xfrm>
              <a:off x="3923928" y="1484784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円/楕円 42"/>
            <p:cNvSpPr/>
            <p:nvPr/>
          </p:nvSpPr>
          <p:spPr>
            <a:xfrm>
              <a:off x="4133480" y="1485352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1" name="直線コネクタ 20"/>
          <p:cNvCxnSpPr/>
          <p:nvPr/>
        </p:nvCxnSpPr>
        <p:spPr>
          <a:xfrm flipV="1">
            <a:off x="611560" y="5551982"/>
            <a:ext cx="360000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40935" y="1904432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13-17</a:t>
            </a:r>
            <a:endParaRPr kumimoji="1" lang="ja-JP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9552" y="3517156"/>
            <a:ext cx="1531188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</a:t>
            </a:r>
          </a:p>
          <a:p>
            <a:pPr>
              <a:lnSpc>
                <a:spcPts val="1600"/>
              </a:lnSpc>
            </a:pPr>
            <a:r>
              <a:rPr kumimoji="1"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Secretariat</a:t>
            </a:r>
            <a:endParaRPr kumimoji="1" lang="ja-JP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9552" y="505115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Panipat</a:t>
            </a:r>
            <a:endParaRPr kumimoji="1" lang="ja-JP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2708176" y="1843703"/>
            <a:ext cx="5752256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699792" y="2959339"/>
            <a:ext cx="5760640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699792" y="4152704"/>
            <a:ext cx="5688632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699792" y="5539247"/>
            <a:ext cx="5616624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110823" y="135561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Tehsil</a:t>
            </a:r>
            <a:endParaRPr lang="ja-JP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411760" y="1704248"/>
            <a:ext cx="288032" cy="2789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25679" y="247124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Conduit</a:t>
            </a:r>
            <a:endParaRPr kumimoji="1" lang="ja-JP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426616" y="2819884"/>
            <a:ext cx="288032" cy="2789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10255" y="3677349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Salarganj</a:t>
            </a:r>
            <a:endParaRPr kumimoji="1" lang="ja-JP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411192" y="4025985"/>
            <a:ext cx="288032" cy="2789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10255" y="506389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City-1</a:t>
            </a:r>
            <a:endParaRPr kumimoji="1" lang="ja-JP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411192" y="5412527"/>
            <a:ext cx="288032" cy="2789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131840" y="1714576"/>
            <a:ext cx="4536464" cy="3937651"/>
            <a:chOff x="3131840" y="1714576"/>
            <a:chExt cx="4536464" cy="3937651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4773330" y="1722718"/>
              <a:ext cx="360000" cy="209158"/>
              <a:chOff x="4716016" y="620688"/>
              <a:chExt cx="360000" cy="216000"/>
            </a:xfrm>
          </p:grpSpPr>
          <p:sp>
            <p:nvSpPr>
              <p:cNvPr id="163" name="正方形/長方形 162"/>
              <p:cNvSpPr/>
              <p:nvPr/>
            </p:nvSpPr>
            <p:spPr>
              <a:xfrm>
                <a:off x="4716016" y="620688"/>
                <a:ext cx="360000" cy="21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4" name="円/楕円 67"/>
              <p:cNvSpPr/>
              <p:nvPr/>
            </p:nvSpPr>
            <p:spPr>
              <a:xfrm>
                <a:off x="4774302" y="696890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5" name="円/楕円 68"/>
              <p:cNvSpPr/>
              <p:nvPr/>
            </p:nvSpPr>
            <p:spPr>
              <a:xfrm>
                <a:off x="4945757" y="697458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66" name="直線コネクタ 165"/>
              <p:cNvCxnSpPr/>
              <p:nvPr/>
            </p:nvCxnSpPr>
            <p:spPr>
              <a:xfrm>
                <a:off x="4839469" y="73612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グループ化 37"/>
            <p:cNvGrpSpPr/>
            <p:nvPr/>
          </p:nvGrpSpPr>
          <p:grpSpPr>
            <a:xfrm>
              <a:off x="6014234" y="1714576"/>
              <a:ext cx="360000" cy="209158"/>
              <a:chOff x="4716016" y="620688"/>
              <a:chExt cx="360000" cy="216000"/>
            </a:xfrm>
          </p:grpSpPr>
          <p:sp>
            <p:nvSpPr>
              <p:cNvPr id="159" name="正方形/長方形 158"/>
              <p:cNvSpPr/>
              <p:nvPr/>
            </p:nvSpPr>
            <p:spPr>
              <a:xfrm>
                <a:off x="4716016" y="620688"/>
                <a:ext cx="360000" cy="21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0" name="円/楕円 72"/>
              <p:cNvSpPr/>
              <p:nvPr/>
            </p:nvSpPr>
            <p:spPr>
              <a:xfrm>
                <a:off x="4774302" y="696890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1" name="円/楕円 73"/>
              <p:cNvSpPr/>
              <p:nvPr/>
            </p:nvSpPr>
            <p:spPr>
              <a:xfrm>
                <a:off x="4945757" y="697458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62" name="直線コネクタ 161"/>
              <p:cNvCxnSpPr/>
              <p:nvPr/>
            </p:nvCxnSpPr>
            <p:spPr>
              <a:xfrm>
                <a:off x="4839469" y="73612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グループ化 38"/>
            <p:cNvGrpSpPr/>
            <p:nvPr/>
          </p:nvGrpSpPr>
          <p:grpSpPr>
            <a:xfrm>
              <a:off x="4776381" y="2847600"/>
              <a:ext cx="360000" cy="209158"/>
              <a:chOff x="4716016" y="620688"/>
              <a:chExt cx="360000" cy="216000"/>
            </a:xfrm>
          </p:grpSpPr>
          <p:sp>
            <p:nvSpPr>
              <p:cNvPr id="155" name="正方形/長方形 154"/>
              <p:cNvSpPr/>
              <p:nvPr/>
            </p:nvSpPr>
            <p:spPr>
              <a:xfrm>
                <a:off x="4716016" y="620688"/>
                <a:ext cx="360000" cy="21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6" name="円/楕円 82"/>
              <p:cNvSpPr/>
              <p:nvPr/>
            </p:nvSpPr>
            <p:spPr>
              <a:xfrm>
                <a:off x="4774302" y="696890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7" name="円/楕円 83"/>
              <p:cNvSpPr/>
              <p:nvPr/>
            </p:nvSpPr>
            <p:spPr>
              <a:xfrm>
                <a:off x="4945757" y="697458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58" name="直線コネクタ 157"/>
              <p:cNvCxnSpPr/>
              <p:nvPr/>
            </p:nvCxnSpPr>
            <p:spPr>
              <a:xfrm>
                <a:off x="4839469" y="73612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グループ化 39"/>
            <p:cNvGrpSpPr/>
            <p:nvPr/>
          </p:nvGrpSpPr>
          <p:grpSpPr>
            <a:xfrm>
              <a:off x="7308304" y="2839459"/>
              <a:ext cx="360000" cy="209158"/>
              <a:chOff x="4716016" y="620688"/>
              <a:chExt cx="360000" cy="216000"/>
            </a:xfrm>
          </p:grpSpPr>
          <p:sp>
            <p:nvSpPr>
              <p:cNvPr id="151" name="正方形/長方形 150"/>
              <p:cNvSpPr/>
              <p:nvPr/>
            </p:nvSpPr>
            <p:spPr>
              <a:xfrm>
                <a:off x="4716016" y="620688"/>
                <a:ext cx="360000" cy="21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2" name="円/楕円 87"/>
              <p:cNvSpPr/>
              <p:nvPr/>
            </p:nvSpPr>
            <p:spPr>
              <a:xfrm>
                <a:off x="4774302" y="696890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3" name="円/楕円 88"/>
              <p:cNvSpPr/>
              <p:nvPr/>
            </p:nvSpPr>
            <p:spPr>
              <a:xfrm>
                <a:off x="4945757" y="697458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54" name="直線コネクタ 153"/>
              <p:cNvCxnSpPr/>
              <p:nvPr/>
            </p:nvCxnSpPr>
            <p:spPr>
              <a:xfrm>
                <a:off x="4839469" y="73612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グループ化 40"/>
            <p:cNvGrpSpPr/>
            <p:nvPr/>
          </p:nvGrpSpPr>
          <p:grpSpPr>
            <a:xfrm>
              <a:off x="4772189" y="4043920"/>
              <a:ext cx="360000" cy="209158"/>
              <a:chOff x="4716016" y="620688"/>
              <a:chExt cx="360000" cy="216000"/>
            </a:xfrm>
          </p:grpSpPr>
          <p:sp>
            <p:nvSpPr>
              <p:cNvPr id="147" name="正方形/長方形 146"/>
              <p:cNvSpPr/>
              <p:nvPr/>
            </p:nvSpPr>
            <p:spPr>
              <a:xfrm>
                <a:off x="4716016" y="620688"/>
                <a:ext cx="360000" cy="21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円/楕円 97"/>
              <p:cNvSpPr/>
              <p:nvPr/>
            </p:nvSpPr>
            <p:spPr>
              <a:xfrm>
                <a:off x="4774302" y="696890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9" name="円/楕円 98"/>
              <p:cNvSpPr/>
              <p:nvPr/>
            </p:nvSpPr>
            <p:spPr>
              <a:xfrm>
                <a:off x="4945757" y="697458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50" name="直線コネクタ 149"/>
              <p:cNvCxnSpPr/>
              <p:nvPr/>
            </p:nvCxnSpPr>
            <p:spPr>
              <a:xfrm>
                <a:off x="4839469" y="73612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グループ化 41"/>
            <p:cNvGrpSpPr/>
            <p:nvPr/>
          </p:nvGrpSpPr>
          <p:grpSpPr>
            <a:xfrm>
              <a:off x="6514138" y="4035779"/>
              <a:ext cx="360000" cy="209158"/>
              <a:chOff x="4716016" y="620688"/>
              <a:chExt cx="360000" cy="216000"/>
            </a:xfrm>
          </p:grpSpPr>
          <p:sp>
            <p:nvSpPr>
              <p:cNvPr id="143" name="正方形/長方形 142"/>
              <p:cNvSpPr/>
              <p:nvPr/>
            </p:nvSpPr>
            <p:spPr>
              <a:xfrm>
                <a:off x="4716016" y="620688"/>
                <a:ext cx="360000" cy="21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円/楕円 102"/>
              <p:cNvSpPr/>
              <p:nvPr/>
            </p:nvSpPr>
            <p:spPr>
              <a:xfrm>
                <a:off x="4774302" y="696890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円/楕円 103"/>
              <p:cNvSpPr/>
              <p:nvPr/>
            </p:nvSpPr>
            <p:spPr>
              <a:xfrm>
                <a:off x="4945757" y="697458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46" name="直線コネクタ 145"/>
              <p:cNvCxnSpPr/>
              <p:nvPr/>
            </p:nvCxnSpPr>
            <p:spPr>
              <a:xfrm>
                <a:off x="4839469" y="73612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/>
            <p:cNvGrpSpPr/>
            <p:nvPr/>
          </p:nvGrpSpPr>
          <p:grpSpPr>
            <a:xfrm>
              <a:off x="4772189" y="5431458"/>
              <a:ext cx="360000" cy="209158"/>
              <a:chOff x="4716016" y="620688"/>
              <a:chExt cx="360000" cy="216000"/>
            </a:xfrm>
          </p:grpSpPr>
          <p:sp>
            <p:nvSpPr>
              <p:cNvPr id="139" name="正方形/長方形 138"/>
              <p:cNvSpPr/>
              <p:nvPr/>
            </p:nvSpPr>
            <p:spPr>
              <a:xfrm>
                <a:off x="4716016" y="620688"/>
                <a:ext cx="360000" cy="21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円/楕円 112"/>
              <p:cNvSpPr/>
              <p:nvPr/>
            </p:nvSpPr>
            <p:spPr>
              <a:xfrm>
                <a:off x="4774302" y="696890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円/楕円 113"/>
              <p:cNvSpPr/>
              <p:nvPr/>
            </p:nvSpPr>
            <p:spPr>
              <a:xfrm>
                <a:off x="4945757" y="697458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42" name="直線コネクタ 141"/>
              <p:cNvCxnSpPr/>
              <p:nvPr/>
            </p:nvCxnSpPr>
            <p:spPr>
              <a:xfrm>
                <a:off x="4839469" y="73612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グループ化 43"/>
            <p:cNvGrpSpPr/>
            <p:nvPr/>
          </p:nvGrpSpPr>
          <p:grpSpPr>
            <a:xfrm>
              <a:off x="6514138" y="5423317"/>
              <a:ext cx="360000" cy="209158"/>
              <a:chOff x="4716016" y="620688"/>
              <a:chExt cx="360000" cy="216000"/>
            </a:xfrm>
          </p:grpSpPr>
          <p:sp>
            <p:nvSpPr>
              <p:cNvPr id="135" name="正方形/長方形 134"/>
              <p:cNvSpPr/>
              <p:nvPr/>
            </p:nvSpPr>
            <p:spPr>
              <a:xfrm>
                <a:off x="4716016" y="620688"/>
                <a:ext cx="360000" cy="21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6" name="円/楕円 117"/>
              <p:cNvSpPr/>
              <p:nvPr/>
            </p:nvSpPr>
            <p:spPr>
              <a:xfrm>
                <a:off x="4774302" y="696890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円/楕円 118"/>
              <p:cNvSpPr/>
              <p:nvPr/>
            </p:nvSpPr>
            <p:spPr>
              <a:xfrm>
                <a:off x="4945757" y="697458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38" name="直線コネクタ 137"/>
              <p:cNvCxnSpPr/>
              <p:nvPr/>
            </p:nvCxnSpPr>
            <p:spPr>
              <a:xfrm>
                <a:off x="4839469" y="73612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グループ化 69"/>
            <p:cNvGrpSpPr/>
            <p:nvPr/>
          </p:nvGrpSpPr>
          <p:grpSpPr>
            <a:xfrm>
              <a:off x="3132981" y="1734328"/>
              <a:ext cx="360000" cy="209158"/>
              <a:chOff x="4716016" y="620688"/>
              <a:chExt cx="360000" cy="216000"/>
            </a:xfrm>
          </p:grpSpPr>
          <p:sp>
            <p:nvSpPr>
              <p:cNvPr id="99" name="正方形/長方形 98"/>
              <p:cNvSpPr/>
              <p:nvPr/>
            </p:nvSpPr>
            <p:spPr>
              <a:xfrm>
                <a:off x="4716016" y="620688"/>
                <a:ext cx="360000" cy="21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円/楕円 222"/>
              <p:cNvSpPr/>
              <p:nvPr/>
            </p:nvSpPr>
            <p:spPr>
              <a:xfrm>
                <a:off x="4774302" y="696890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円/楕円 223"/>
              <p:cNvSpPr/>
              <p:nvPr/>
            </p:nvSpPr>
            <p:spPr>
              <a:xfrm>
                <a:off x="4945757" y="697458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02" name="直線コネクタ 101"/>
              <p:cNvCxnSpPr/>
              <p:nvPr/>
            </p:nvCxnSpPr>
            <p:spPr>
              <a:xfrm>
                <a:off x="4839469" y="73612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グループ化 70"/>
            <p:cNvGrpSpPr/>
            <p:nvPr/>
          </p:nvGrpSpPr>
          <p:grpSpPr>
            <a:xfrm>
              <a:off x="3136032" y="2859211"/>
              <a:ext cx="360000" cy="209158"/>
              <a:chOff x="4716016" y="620688"/>
              <a:chExt cx="360000" cy="216000"/>
            </a:xfrm>
          </p:grpSpPr>
          <p:sp>
            <p:nvSpPr>
              <p:cNvPr id="95" name="正方形/長方形 94"/>
              <p:cNvSpPr/>
              <p:nvPr/>
            </p:nvSpPr>
            <p:spPr>
              <a:xfrm>
                <a:off x="4716016" y="620688"/>
                <a:ext cx="360000" cy="21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円/楕円 227"/>
              <p:cNvSpPr/>
              <p:nvPr/>
            </p:nvSpPr>
            <p:spPr>
              <a:xfrm>
                <a:off x="4774302" y="696890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円/楕円 228"/>
              <p:cNvSpPr/>
              <p:nvPr/>
            </p:nvSpPr>
            <p:spPr>
              <a:xfrm>
                <a:off x="4945757" y="697458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98" name="直線コネクタ 97"/>
              <p:cNvCxnSpPr/>
              <p:nvPr/>
            </p:nvCxnSpPr>
            <p:spPr>
              <a:xfrm>
                <a:off x="4839469" y="73612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グループ化 71"/>
            <p:cNvGrpSpPr/>
            <p:nvPr/>
          </p:nvGrpSpPr>
          <p:grpSpPr>
            <a:xfrm>
              <a:off x="3131840" y="4055530"/>
              <a:ext cx="360000" cy="209158"/>
              <a:chOff x="4716016" y="620688"/>
              <a:chExt cx="360000" cy="216000"/>
            </a:xfrm>
          </p:grpSpPr>
          <p:sp>
            <p:nvSpPr>
              <p:cNvPr id="91" name="正方形/長方形 90"/>
              <p:cNvSpPr/>
              <p:nvPr/>
            </p:nvSpPr>
            <p:spPr>
              <a:xfrm>
                <a:off x="4716016" y="620688"/>
                <a:ext cx="360000" cy="21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円/楕円 232"/>
              <p:cNvSpPr/>
              <p:nvPr/>
            </p:nvSpPr>
            <p:spPr>
              <a:xfrm>
                <a:off x="4774302" y="696890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円/楕円 233"/>
              <p:cNvSpPr/>
              <p:nvPr/>
            </p:nvSpPr>
            <p:spPr>
              <a:xfrm>
                <a:off x="4945757" y="697458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94" name="直線コネクタ 93"/>
              <p:cNvCxnSpPr/>
              <p:nvPr/>
            </p:nvCxnSpPr>
            <p:spPr>
              <a:xfrm>
                <a:off x="4839469" y="73612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3131840" y="5443069"/>
              <a:ext cx="360000" cy="209158"/>
              <a:chOff x="4716016" y="620688"/>
              <a:chExt cx="360000" cy="216000"/>
            </a:xfrm>
          </p:grpSpPr>
          <p:sp>
            <p:nvSpPr>
              <p:cNvPr id="87" name="正方形/長方形 86"/>
              <p:cNvSpPr/>
              <p:nvPr/>
            </p:nvSpPr>
            <p:spPr>
              <a:xfrm>
                <a:off x="4716016" y="620688"/>
                <a:ext cx="360000" cy="21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円/楕円 237"/>
              <p:cNvSpPr/>
              <p:nvPr/>
            </p:nvSpPr>
            <p:spPr>
              <a:xfrm>
                <a:off x="4774302" y="696890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円/楕円 238"/>
              <p:cNvSpPr/>
              <p:nvPr/>
            </p:nvSpPr>
            <p:spPr>
              <a:xfrm>
                <a:off x="4945757" y="697458"/>
                <a:ext cx="72000" cy="7200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90" name="直線コネクタ 89"/>
              <p:cNvCxnSpPr/>
              <p:nvPr/>
            </p:nvCxnSpPr>
            <p:spPr>
              <a:xfrm>
                <a:off x="4839469" y="73612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グループ化 174"/>
          <p:cNvGrpSpPr/>
          <p:nvPr/>
        </p:nvGrpSpPr>
        <p:grpSpPr>
          <a:xfrm>
            <a:off x="3475111" y="836712"/>
            <a:ext cx="5601753" cy="5700329"/>
            <a:chOff x="3475111" y="836712"/>
            <a:chExt cx="5601753" cy="5700329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3602707" y="6161363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 T Road</a:t>
              </a:r>
              <a:endParaRPr kumimoji="1" lang="ja-JP" altLang="en-US" sz="18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249442" y="6167709"/>
              <a:ext cx="1446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Shree Ram</a:t>
              </a:r>
              <a:endParaRPr kumimoji="1" lang="ja-JP" altLang="en-US" sz="18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74" name="グループ化 173"/>
            <p:cNvGrpSpPr/>
            <p:nvPr/>
          </p:nvGrpSpPr>
          <p:grpSpPr>
            <a:xfrm>
              <a:off x="3475111" y="836712"/>
              <a:ext cx="5601753" cy="5395779"/>
              <a:chOff x="3475111" y="836712"/>
              <a:chExt cx="5601753" cy="5395779"/>
            </a:xfrm>
          </p:grpSpPr>
          <p:cxnSp>
            <p:nvCxnSpPr>
              <p:cNvPr id="5" name="直線コネクタ 4"/>
              <p:cNvCxnSpPr/>
              <p:nvPr/>
            </p:nvCxnSpPr>
            <p:spPr>
              <a:xfrm>
                <a:off x="6836187" y="1843703"/>
                <a:ext cx="0" cy="1115636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5573492" y="1130458"/>
                <a:ext cx="1898" cy="697195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グループ化 45"/>
              <p:cNvGrpSpPr/>
              <p:nvPr/>
            </p:nvGrpSpPr>
            <p:grpSpPr>
              <a:xfrm>
                <a:off x="5388882" y="1333744"/>
                <a:ext cx="360000" cy="209158"/>
                <a:chOff x="4716016" y="620688"/>
                <a:chExt cx="360000" cy="216000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sp>
              <p:nvSpPr>
                <p:cNvPr id="131" name="正方形/長方形 130"/>
                <p:cNvSpPr/>
                <p:nvPr/>
              </p:nvSpPr>
              <p:spPr>
                <a:xfrm>
                  <a:off x="4716016" y="620688"/>
                  <a:ext cx="360000" cy="21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2" name="円/楕円 131"/>
                <p:cNvSpPr/>
                <p:nvPr/>
              </p:nvSpPr>
              <p:spPr>
                <a:xfrm>
                  <a:off x="4774302" y="696890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3" name="円/楕円 132"/>
                <p:cNvSpPr/>
                <p:nvPr/>
              </p:nvSpPr>
              <p:spPr>
                <a:xfrm>
                  <a:off x="4945757" y="697458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134" name="直線コネクタ 133"/>
                <p:cNvCxnSpPr/>
                <p:nvPr/>
              </p:nvCxnSpPr>
              <p:spPr>
                <a:xfrm>
                  <a:off x="4839469" y="736129"/>
                  <a:ext cx="108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直線コネクタ 46"/>
              <p:cNvCxnSpPr/>
              <p:nvPr/>
            </p:nvCxnSpPr>
            <p:spPr>
              <a:xfrm>
                <a:off x="4112510" y="1125917"/>
                <a:ext cx="0" cy="697195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グループ化 47"/>
              <p:cNvGrpSpPr/>
              <p:nvPr/>
            </p:nvGrpSpPr>
            <p:grpSpPr>
              <a:xfrm>
                <a:off x="3926002" y="1355635"/>
                <a:ext cx="360000" cy="209158"/>
                <a:chOff x="4716016" y="620688"/>
                <a:chExt cx="360000" cy="216000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sp>
              <p:nvSpPr>
                <p:cNvPr id="127" name="正方形/長方形 126"/>
                <p:cNvSpPr/>
                <p:nvPr/>
              </p:nvSpPr>
              <p:spPr>
                <a:xfrm>
                  <a:off x="4716016" y="620688"/>
                  <a:ext cx="360000" cy="21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8" name="円/楕円 143"/>
                <p:cNvSpPr/>
                <p:nvPr/>
              </p:nvSpPr>
              <p:spPr>
                <a:xfrm>
                  <a:off x="4774302" y="696890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9" name="円/楕円 144"/>
                <p:cNvSpPr/>
                <p:nvPr/>
              </p:nvSpPr>
              <p:spPr>
                <a:xfrm>
                  <a:off x="4945757" y="697458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130" name="直線コネクタ 129"/>
                <p:cNvCxnSpPr/>
                <p:nvPr/>
              </p:nvCxnSpPr>
              <p:spPr>
                <a:xfrm>
                  <a:off x="4839469" y="736129"/>
                  <a:ext cx="108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テキスト ボックス 48"/>
              <p:cNvSpPr txBox="1"/>
              <p:nvPr/>
            </p:nvSpPr>
            <p:spPr>
              <a:xfrm>
                <a:off x="3475111" y="836712"/>
                <a:ext cx="154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Sabji Mandi</a:t>
                </a:r>
                <a:endParaRPr kumimoji="1" lang="ja-JP" altLang="en-US" sz="1800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5150138" y="847008"/>
                <a:ext cx="1048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Skylark</a:t>
                </a:r>
                <a:endParaRPr kumimoji="1" lang="ja-JP" altLang="en-US" sz="1800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51" name="直線コネクタ 50"/>
              <p:cNvCxnSpPr/>
              <p:nvPr/>
            </p:nvCxnSpPr>
            <p:spPr>
              <a:xfrm>
                <a:off x="7964578" y="4161566"/>
                <a:ext cx="0" cy="697195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グループ化 51"/>
              <p:cNvGrpSpPr/>
              <p:nvPr/>
            </p:nvGrpSpPr>
            <p:grpSpPr>
              <a:xfrm>
                <a:off x="7793616" y="4466906"/>
                <a:ext cx="360000" cy="209158"/>
                <a:chOff x="4716016" y="620688"/>
                <a:chExt cx="360000" cy="216000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sp>
              <p:nvSpPr>
                <p:cNvPr id="123" name="正方形/長方形 122"/>
                <p:cNvSpPr/>
                <p:nvPr/>
              </p:nvSpPr>
              <p:spPr>
                <a:xfrm>
                  <a:off x="4716016" y="620688"/>
                  <a:ext cx="360000" cy="21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4" name="円/楕円 158"/>
                <p:cNvSpPr/>
                <p:nvPr/>
              </p:nvSpPr>
              <p:spPr>
                <a:xfrm>
                  <a:off x="4774302" y="696890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5" name="円/楕円 159"/>
                <p:cNvSpPr/>
                <p:nvPr/>
              </p:nvSpPr>
              <p:spPr>
                <a:xfrm>
                  <a:off x="4945757" y="697458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126" name="直線コネクタ 125"/>
                <p:cNvCxnSpPr/>
                <p:nvPr/>
              </p:nvCxnSpPr>
              <p:spPr>
                <a:xfrm>
                  <a:off x="4839469" y="736129"/>
                  <a:ext cx="108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テキスト ボックス 52"/>
              <p:cNvSpPr txBox="1"/>
              <p:nvPr/>
            </p:nvSpPr>
            <p:spPr>
              <a:xfrm>
                <a:off x="7236296" y="4772247"/>
                <a:ext cx="1840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Vishwa Karma</a:t>
                </a:r>
                <a:endParaRPr kumimoji="1" lang="ja-JP" altLang="en-US" sz="1800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グループ化 53"/>
              <p:cNvGrpSpPr/>
              <p:nvPr/>
            </p:nvGrpSpPr>
            <p:grpSpPr>
              <a:xfrm>
                <a:off x="6660272" y="2300905"/>
                <a:ext cx="360000" cy="209158"/>
                <a:chOff x="4716016" y="620688"/>
                <a:chExt cx="360000" cy="216000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sp>
              <p:nvSpPr>
                <p:cNvPr id="119" name="正方形/長方形 118"/>
                <p:cNvSpPr/>
                <p:nvPr/>
              </p:nvSpPr>
              <p:spPr>
                <a:xfrm>
                  <a:off x="4716016" y="620688"/>
                  <a:ext cx="360000" cy="21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0" name="円/楕円 165"/>
                <p:cNvSpPr/>
                <p:nvPr/>
              </p:nvSpPr>
              <p:spPr>
                <a:xfrm>
                  <a:off x="4774302" y="696890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1" name="円/楕円 166"/>
                <p:cNvSpPr/>
                <p:nvPr/>
              </p:nvSpPr>
              <p:spPr>
                <a:xfrm>
                  <a:off x="4945757" y="697458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122" name="直線コネクタ 121"/>
                <p:cNvCxnSpPr/>
                <p:nvPr/>
              </p:nvCxnSpPr>
              <p:spPr>
                <a:xfrm>
                  <a:off x="4839469" y="736129"/>
                  <a:ext cx="108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直線コネクタ 54"/>
              <p:cNvCxnSpPr/>
              <p:nvPr/>
            </p:nvCxnSpPr>
            <p:spPr>
              <a:xfrm>
                <a:off x="4110087" y="2239207"/>
                <a:ext cx="0" cy="697195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グループ化 55"/>
              <p:cNvGrpSpPr/>
              <p:nvPr/>
            </p:nvGrpSpPr>
            <p:grpSpPr>
              <a:xfrm>
                <a:off x="3923579" y="2470223"/>
                <a:ext cx="360000" cy="209158"/>
                <a:chOff x="4716016" y="620688"/>
                <a:chExt cx="360000" cy="216000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sp>
              <p:nvSpPr>
                <p:cNvPr id="115" name="正方形/長方形 114"/>
                <p:cNvSpPr/>
                <p:nvPr/>
              </p:nvSpPr>
              <p:spPr>
                <a:xfrm>
                  <a:off x="4716016" y="620688"/>
                  <a:ext cx="360000" cy="21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6" name="円/楕円 180"/>
                <p:cNvSpPr/>
                <p:nvPr/>
              </p:nvSpPr>
              <p:spPr>
                <a:xfrm>
                  <a:off x="4774302" y="696890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7" name="円/楕円 181"/>
                <p:cNvSpPr/>
                <p:nvPr/>
              </p:nvSpPr>
              <p:spPr>
                <a:xfrm>
                  <a:off x="4945757" y="697458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118" name="直線コネクタ 117"/>
                <p:cNvCxnSpPr/>
                <p:nvPr/>
              </p:nvCxnSpPr>
              <p:spPr>
                <a:xfrm>
                  <a:off x="4839469" y="736129"/>
                  <a:ext cx="108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テキスト ボックス 56"/>
              <p:cNvSpPr txBox="1"/>
              <p:nvPr/>
            </p:nvSpPr>
            <p:spPr>
              <a:xfrm>
                <a:off x="3550654" y="1936786"/>
                <a:ext cx="12971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Noorwala</a:t>
                </a:r>
                <a:endParaRPr kumimoji="1" lang="ja-JP" altLang="en-US" sz="1800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58" name="直線コネクタ 57"/>
              <p:cNvCxnSpPr/>
              <p:nvPr/>
            </p:nvCxnSpPr>
            <p:spPr>
              <a:xfrm>
                <a:off x="5850728" y="3517156"/>
                <a:ext cx="0" cy="627545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グループ化 58"/>
              <p:cNvGrpSpPr/>
              <p:nvPr/>
            </p:nvGrpSpPr>
            <p:grpSpPr>
              <a:xfrm>
                <a:off x="5678988" y="3749144"/>
                <a:ext cx="360000" cy="209158"/>
                <a:chOff x="4716016" y="620688"/>
                <a:chExt cx="360000" cy="216000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sp>
              <p:nvSpPr>
                <p:cNvPr id="111" name="正方形/長方形 110"/>
                <p:cNvSpPr/>
                <p:nvPr/>
              </p:nvSpPr>
              <p:spPr>
                <a:xfrm>
                  <a:off x="4716016" y="620688"/>
                  <a:ext cx="360000" cy="21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2" name="円/楕円 192"/>
                <p:cNvSpPr/>
                <p:nvPr/>
              </p:nvSpPr>
              <p:spPr>
                <a:xfrm>
                  <a:off x="4774302" y="696890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3" name="円/楕円 193"/>
                <p:cNvSpPr/>
                <p:nvPr/>
              </p:nvSpPr>
              <p:spPr>
                <a:xfrm>
                  <a:off x="4945757" y="697458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114" name="直線コネクタ 113"/>
                <p:cNvCxnSpPr/>
                <p:nvPr/>
              </p:nvCxnSpPr>
              <p:spPr>
                <a:xfrm>
                  <a:off x="4839469" y="736129"/>
                  <a:ext cx="108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テキスト ボックス 59"/>
              <p:cNvSpPr txBox="1"/>
              <p:nvPr/>
            </p:nvSpPr>
            <p:spPr>
              <a:xfrm>
                <a:off x="6296424" y="3330758"/>
                <a:ext cx="1473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Devi Mandi</a:t>
                </a:r>
                <a:endParaRPr kumimoji="1" lang="ja-JP" altLang="en-US" sz="1800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61" name="直線コネクタ 60"/>
              <p:cNvCxnSpPr/>
              <p:nvPr/>
            </p:nvCxnSpPr>
            <p:spPr>
              <a:xfrm>
                <a:off x="4084664" y="5528950"/>
                <a:ext cx="0" cy="697195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グループ化 61"/>
              <p:cNvGrpSpPr/>
              <p:nvPr/>
            </p:nvGrpSpPr>
            <p:grpSpPr>
              <a:xfrm>
                <a:off x="3900054" y="5818156"/>
                <a:ext cx="360000" cy="209158"/>
                <a:chOff x="4716016" y="620688"/>
                <a:chExt cx="360000" cy="216000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sp>
              <p:nvSpPr>
                <p:cNvPr id="107" name="正方形/長方形 106"/>
                <p:cNvSpPr/>
                <p:nvPr/>
              </p:nvSpPr>
              <p:spPr>
                <a:xfrm>
                  <a:off x="4716016" y="620688"/>
                  <a:ext cx="360000" cy="21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円/楕円 199"/>
                <p:cNvSpPr/>
                <p:nvPr/>
              </p:nvSpPr>
              <p:spPr>
                <a:xfrm>
                  <a:off x="4774302" y="696890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円/楕円 200"/>
                <p:cNvSpPr/>
                <p:nvPr/>
              </p:nvSpPr>
              <p:spPr>
                <a:xfrm>
                  <a:off x="4945757" y="697458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110" name="直線コネクタ 109"/>
                <p:cNvCxnSpPr/>
                <p:nvPr/>
              </p:nvCxnSpPr>
              <p:spPr>
                <a:xfrm>
                  <a:off x="4839469" y="736129"/>
                  <a:ext cx="108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直線コネクタ 63"/>
              <p:cNvCxnSpPr/>
              <p:nvPr/>
            </p:nvCxnSpPr>
            <p:spPr>
              <a:xfrm>
                <a:off x="5828493" y="5535296"/>
                <a:ext cx="0" cy="697195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グループ化 64"/>
              <p:cNvGrpSpPr/>
              <p:nvPr/>
            </p:nvGrpSpPr>
            <p:grpSpPr>
              <a:xfrm>
                <a:off x="5643883" y="5824501"/>
                <a:ext cx="360000" cy="209158"/>
                <a:chOff x="4716016" y="620688"/>
                <a:chExt cx="360000" cy="216000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sp>
              <p:nvSpPr>
                <p:cNvPr id="103" name="正方形/長方形 102"/>
                <p:cNvSpPr/>
                <p:nvPr/>
              </p:nvSpPr>
              <p:spPr>
                <a:xfrm>
                  <a:off x="4716016" y="620688"/>
                  <a:ext cx="360000" cy="21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円/楕円 206"/>
                <p:cNvSpPr/>
                <p:nvPr/>
              </p:nvSpPr>
              <p:spPr>
                <a:xfrm>
                  <a:off x="4774302" y="696890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円/楕円 207"/>
                <p:cNvSpPr/>
                <p:nvPr/>
              </p:nvSpPr>
              <p:spPr>
                <a:xfrm>
                  <a:off x="4945757" y="697458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106" name="直線コネクタ 105"/>
                <p:cNvCxnSpPr/>
                <p:nvPr/>
              </p:nvCxnSpPr>
              <p:spPr>
                <a:xfrm>
                  <a:off x="4839469" y="736129"/>
                  <a:ext cx="108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直線コネクタ 66"/>
              <p:cNvCxnSpPr/>
              <p:nvPr/>
            </p:nvCxnSpPr>
            <p:spPr>
              <a:xfrm>
                <a:off x="4070018" y="4141782"/>
                <a:ext cx="0" cy="686976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4070018" y="4825110"/>
                <a:ext cx="3094270" cy="0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7164288" y="4841974"/>
                <a:ext cx="0" cy="697272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グループ化 73"/>
              <p:cNvGrpSpPr/>
              <p:nvPr/>
            </p:nvGrpSpPr>
            <p:grpSpPr>
              <a:xfrm>
                <a:off x="5652120" y="4715735"/>
                <a:ext cx="360000" cy="209158"/>
                <a:chOff x="4716016" y="620688"/>
                <a:chExt cx="360000" cy="216000"/>
              </a:xfrm>
            </p:grpSpPr>
            <p:sp>
              <p:nvSpPr>
                <p:cNvPr id="83" name="正方形/長方形 82"/>
                <p:cNvSpPr/>
                <p:nvPr/>
              </p:nvSpPr>
              <p:spPr>
                <a:xfrm>
                  <a:off x="4716016" y="620688"/>
                  <a:ext cx="360000" cy="21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円/楕円 242"/>
                <p:cNvSpPr/>
                <p:nvPr/>
              </p:nvSpPr>
              <p:spPr>
                <a:xfrm>
                  <a:off x="4774302" y="696890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円/楕円 243"/>
                <p:cNvSpPr/>
                <p:nvPr/>
              </p:nvSpPr>
              <p:spPr>
                <a:xfrm>
                  <a:off x="4945757" y="697458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86" name="直線コネクタ 85"/>
                <p:cNvCxnSpPr/>
                <p:nvPr/>
              </p:nvCxnSpPr>
              <p:spPr>
                <a:xfrm>
                  <a:off x="4839469" y="736129"/>
                  <a:ext cx="108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直線コネクタ 74"/>
              <p:cNvCxnSpPr/>
              <p:nvPr/>
            </p:nvCxnSpPr>
            <p:spPr>
              <a:xfrm>
                <a:off x="8073136" y="2942552"/>
                <a:ext cx="0" cy="644332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グループ化 75"/>
              <p:cNvGrpSpPr/>
              <p:nvPr/>
            </p:nvGrpSpPr>
            <p:grpSpPr>
              <a:xfrm>
                <a:off x="7884408" y="3136170"/>
                <a:ext cx="360000" cy="209158"/>
                <a:chOff x="4716016" y="620688"/>
                <a:chExt cx="360000" cy="216000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sp>
              <p:nvSpPr>
                <p:cNvPr id="79" name="正方形/長方形 78"/>
                <p:cNvSpPr/>
                <p:nvPr/>
              </p:nvSpPr>
              <p:spPr>
                <a:xfrm>
                  <a:off x="4716016" y="620688"/>
                  <a:ext cx="360000" cy="21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円/楕円 172"/>
                <p:cNvSpPr/>
                <p:nvPr/>
              </p:nvSpPr>
              <p:spPr>
                <a:xfrm>
                  <a:off x="4774302" y="696890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円/楕円 173"/>
                <p:cNvSpPr/>
                <p:nvPr/>
              </p:nvSpPr>
              <p:spPr>
                <a:xfrm>
                  <a:off x="4945757" y="697458"/>
                  <a:ext cx="72000" cy="72000"/>
                </a:xfrm>
                <a:prstGeom prst="ellipse">
                  <a:avLst/>
                </a:pr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82" name="直線コネクタ 81"/>
                <p:cNvCxnSpPr/>
                <p:nvPr/>
              </p:nvCxnSpPr>
              <p:spPr>
                <a:xfrm>
                  <a:off x="4839469" y="736129"/>
                  <a:ext cx="108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線コネクタ 76"/>
              <p:cNvCxnSpPr/>
              <p:nvPr/>
            </p:nvCxnSpPr>
            <p:spPr>
              <a:xfrm>
                <a:off x="7729048" y="3573668"/>
                <a:ext cx="357696" cy="0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>
                <a:off x="5868144" y="3517156"/>
                <a:ext cx="288032" cy="0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F09A-1BCE-4DF2-B3D9-120498A49E3C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436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Smart Grid System Facilities</a:t>
            </a:r>
            <a:endParaRPr kumimoji="1" lang="ja-JP" alt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908720"/>
            <a:ext cx="4078188" cy="435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4759872" y="3793173"/>
            <a:ext cx="12426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Delhi</a:t>
            </a:r>
            <a:endParaRPr kumimoji="1" lang="ja-JP" altLang="en-US" sz="16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6177136" y="3899741"/>
            <a:ext cx="125419" cy="125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4661" y="786190"/>
            <a:ext cx="4449702" cy="3146866"/>
            <a:chOff x="124661" y="786190"/>
            <a:chExt cx="4449702" cy="3146866"/>
          </a:xfrm>
        </p:grpSpPr>
        <p:pic>
          <p:nvPicPr>
            <p:cNvPr id="5" name="図 4" descr="DSC_155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65" y="1176656"/>
              <a:ext cx="2232248" cy="16724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10" name="図 9" descr="DSC_156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87" y="2881642"/>
              <a:ext cx="1400745" cy="105141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124661" y="786190"/>
              <a:ext cx="2018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Hisar Data Center</a:t>
              </a:r>
              <a:endParaRPr kumimoji="1" lang="ja-JP" altLang="en-US" sz="16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円/楕円 21"/>
            <p:cNvSpPr/>
            <p:nvPr/>
          </p:nvSpPr>
          <p:spPr bwMode="auto">
            <a:xfrm>
              <a:off x="4448944" y="3159565"/>
              <a:ext cx="125419" cy="1254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 bwMode="auto">
            <a:xfrm flipH="1" flipV="1">
              <a:off x="2370762" y="1166608"/>
              <a:ext cx="2150940" cy="1982909"/>
            </a:xfrm>
            <a:prstGeom prst="line">
              <a:avLst/>
            </a:prstGeom>
            <a:noFill/>
            <a:ln w="38100">
              <a:solidFill>
                <a:schemeClr val="tx1"/>
              </a:solidFill>
            </a:ln>
            <a:extLst/>
          </p:spPr>
        </p:cxnSp>
        <p:cxnSp>
          <p:nvCxnSpPr>
            <p:cNvPr id="29" name="直線コネクタ 28"/>
            <p:cNvCxnSpPr/>
            <p:nvPr/>
          </p:nvCxnSpPr>
          <p:spPr bwMode="auto">
            <a:xfrm flipH="1">
              <a:off x="1529209" y="3291870"/>
              <a:ext cx="2981695" cy="641186"/>
            </a:xfrm>
            <a:prstGeom prst="line">
              <a:avLst/>
            </a:prstGeom>
            <a:noFill/>
            <a:ln w="38100">
              <a:solidFill>
                <a:schemeClr val="tx1"/>
              </a:solidFill>
            </a:ln>
            <a:extLst/>
          </p:spPr>
        </p:cxnSp>
      </p:grpSp>
      <p:grpSp>
        <p:nvGrpSpPr>
          <p:cNvPr id="15" name="グループ化 14"/>
          <p:cNvGrpSpPr/>
          <p:nvPr/>
        </p:nvGrpSpPr>
        <p:grpSpPr>
          <a:xfrm>
            <a:off x="4274412" y="1124744"/>
            <a:ext cx="1686699" cy="338554"/>
            <a:chOff x="4274412" y="1722294"/>
            <a:chExt cx="1686699" cy="338554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4274412" y="1722294"/>
              <a:ext cx="168669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Chandigarh</a:t>
              </a:r>
              <a:endParaRPr kumimoji="1" lang="ja-JP" altLang="en-US" sz="16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円/楕円 30"/>
            <p:cNvSpPr/>
            <p:nvPr/>
          </p:nvSpPr>
          <p:spPr bwMode="auto">
            <a:xfrm>
              <a:off x="5691677" y="1828862"/>
              <a:ext cx="125419" cy="1254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824914" y="980728"/>
            <a:ext cx="3952622" cy="3754408"/>
            <a:chOff x="5824914" y="980728"/>
            <a:chExt cx="3952622" cy="3754408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5824914" y="980728"/>
              <a:ext cx="3952622" cy="3754408"/>
              <a:chOff x="5824914" y="980728"/>
              <a:chExt cx="3952622" cy="3754408"/>
            </a:xfrm>
          </p:grpSpPr>
          <p:sp>
            <p:nvSpPr>
              <p:cNvPr id="23" name="円/楕円 22"/>
              <p:cNvSpPr/>
              <p:nvPr/>
            </p:nvSpPr>
            <p:spPr bwMode="auto">
              <a:xfrm>
                <a:off x="5835693" y="1196752"/>
                <a:ext cx="125419" cy="1254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7401272" y="1700808"/>
                <a:ext cx="2264064" cy="30343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r>
                  <a:rPr lang="en-US" altLang="ja-JP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Haryana Power </a:t>
                </a:r>
                <a:br>
                  <a:rPr lang="en-US" altLang="ja-JP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altLang="ja-JP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Training Institute</a:t>
                </a:r>
                <a:br>
                  <a:rPr lang="en-US" altLang="ja-JP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altLang="ja-JP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(HPTI: Panchkula)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altLang="ja-JP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Demonstration Room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altLang="ja-JP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Training Room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altLang="ja-JP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Switchgear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altLang="ja-JP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Substation Panel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altLang="ja-JP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Smart Meter</a:t>
                </a:r>
              </a:p>
            </p:txBody>
          </p:sp>
          <p:cxnSp>
            <p:nvCxnSpPr>
              <p:cNvPr id="33" name="直線コネクタ 32"/>
              <p:cNvCxnSpPr/>
              <p:nvPr/>
            </p:nvCxnSpPr>
            <p:spPr bwMode="auto">
              <a:xfrm flipH="1" flipV="1">
                <a:off x="5889105" y="1196754"/>
                <a:ext cx="1525419" cy="5040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</a:ln>
              <a:extLst/>
            </p:spPr>
          </p:cxnSp>
          <p:cxnSp>
            <p:nvCxnSpPr>
              <p:cNvPr id="35" name="直線コネクタ 34"/>
              <p:cNvCxnSpPr/>
              <p:nvPr/>
            </p:nvCxnSpPr>
            <p:spPr bwMode="auto">
              <a:xfrm flipH="1" flipV="1">
                <a:off x="5889105" y="1329050"/>
                <a:ext cx="1512167" cy="34060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</a:ln>
              <a:extLst/>
            </p:spPr>
          </p:cxnSp>
          <p:sp>
            <p:nvSpPr>
              <p:cNvPr id="37" name="テキスト ボックス 36"/>
              <p:cNvSpPr txBox="1"/>
              <p:nvPr/>
            </p:nvSpPr>
            <p:spPr>
              <a:xfrm>
                <a:off x="5824914" y="980728"/>
                <a:ext cx="39526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Haryana Power Training Institute</a:t>
                </a:r>
                <a:br>
                  <a:rPr lang="en-US" altLang="ja-JP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altLang="ja-JP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(HPTI)</a:t>
                </a:r>
                <a:endParaRPr kumimoji="1" lang="ja-JP" altLang="en-US" sz="16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34" name="Picture 2" descr="C:\Users\G010743\Desktop\HPTI\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4524" y="3356992"/>
              <a:ext cx="2244316" cy="136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グループ化 37"/>
          <p:cNvGrpSpPr/>
          <p:nvPr/>
        </p:nvGrpSpPr>
        <p:grpSpPr>
          <a:xfrm>
            <a:off x="98320" y="2931136"/>
            <a:ext cx="5936299" cy="3686066"/>
            <a:chOff x="98320" y="2924944"/>
            <a:chExt cx="5936299" cy="3686066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98320" y="2924944"/>
              <a:ext cx="5936299" cy="3686066"/>
              <a:chOff x="98320" y="2924944"/>
              <a:chExt cx="5936299" cy="3686066"/>
            </a:xfrm>
          </p:grpSpPr>
          <p:pic>
            <p:nvPicPr>
              <p:cNvPr id="9" name="図 8" descr="DSC_1571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0135" y="5217868"/>
                <a:ext cx="1949577" cy="139314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</p:pic>
          <p:cxnSp>
            <p:nvCxnSpPr>
              <p:cNvPr id="12" name="直線コネクタ 11"/>
              <p:cNvCxnSpPr/>
              <p:nvPr/>
            </p:nvCxnSpPr>
            <p:spPr bwMode="auto">
              <a:xfrm flipH="1">
                <a:off x="98320" y="2979484"/>
                <a:ext cx="5832648" cy="21978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</a:ln>
              <a:extLst/>
            </p:spPr>
          </p:cxnSp>
          <p:cxnSp>
            <p:nvCxnSpPr>
              <p:cNvPr id="14" name="直線コネクタ 13"/>
              <p:cNvCxnSpPr/>
              <p:nvPr/>
            </p:nvCxnSpPr>
            <p:spPr bwMode="auto">
              <a:xfrm flipH="1">
                <a:off x="5179712" y="2979484"/>
                <a:ext cx="853408" cy="21943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</a:ln>
              <a:extLst/>
            </p:spPr>
          </p:cxnSp>
          <p:sp>
            <p:nvSpPr>
              <p:cNvPr id="17" name="円/楕円 16"/>
              <p:cNvSpPr/>
              <p:nvPr/>
            </p:nvSpPr>
            <p:spPr bwMode="auto">
              <a:xfrm>
                <a:off x="5909200" y="2924944"/>
                <a:ext cx="125419" cy="1254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1278920" y="4835294"/>
                <a:ext cx="28841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Panipat Operation Center</a:t>
                </a:r>
                <a:endParaRPr kumimoji="1" lang="ja-JP" altLang="en-US" sz="16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2290" name="Picture 2" descr="C:\Users\790082\Desktop\India\MiniSECT(15-08-17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849" y="5217868"/>
              <a:ext cx="1658375" cy="13931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" name="Picture 3" descr="C:\Users\790082\Desktop\India\MiniSECT(15-08-17)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88" y="5217869"/>
              <a:ext cx="1460072" cy="139314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F09A-1BCE-4DF2-B3D9-120498A49E3C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428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HPTI Demonstration Room</a:t>
            </a:r>
            <a:endParaRPr kumimoji="1" lang="ja-JP" altLang="en-US" dirty="0"/>
          </a:p>
        </p:txBody>
      </p:sp>
      <p:pic>
        <p:nvPicPr>
          <p:cNvPr id="15362" name="Picture 2" descr="C:\Users\790082\Desktop\HPTI 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782538"/>
            <a:ext cx="91249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 bwMode="auto">
          <a:xfrm>
            <a:off x="920552" y="5949280"/>
            <a:ext cx="1584176" cy="3778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24.75ft = 7.54m</a:t>
            </a:r>
            <a:endParaRPr kumimoji="1" lang="ja-JP" altLang="en-US" sz="1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792760" y="5949280"/>
            <a:ext cx="1584176" cy="3778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11.6</a:t>
            </a:r>
            <a:r>
              <a:rPr kumimoji="1" lang="en-US" altLang="ja-JP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 = 3.54m</a:t>
            </a:r>
            <a:endParaRPr kumimoji="1" lang="ja-JP" altLang="en-US" sz="1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5025008" y="5949280"/>
            <a:ext cx="1584176" cy="3778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39.9ft = 12.16m</a:t>
            </a:r>
            <a:endParaRPr kumimoji="1" lang="ja-JP" altLang="en-US" sz="1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000672" y="6381328"/>
            <a:ext cx="3384376" cy="3778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76.25ft = 23.24m</a:t>
            </a:r>
            <a:endParaRPr kumimoji="1" lang="ja-JP" altLang="en-US" sz="1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 rot="5400000" flipH="1">
            <a:off x="7374185" y="4149080"/>
            <a:ext cx="1584176" cy="3778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24.3</a:t>
            </a:r>
            <a:r>
              <a:rPr kumimoji="1" lang="en-US" altLang="ja-JP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 = 7.40m</a:t>
            </a:r>
            <a:endParaRPr kumimoji="1" lang="ja-JP" altLang="en-US" sz="1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704528" y="4049840"/>
            <a:ext cx="1944216" cy="12037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br>
              <a:rPr kumimoji="1"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</a:t>
            </a:r>
            <a:b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</a:t>
            </a:r>
            <a:endParaRPr kumimoji="1" lang="ja-JP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4304928" y="4337599"/>
            <a:ext cx="2988324" cy="7925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Indoor 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</a:t>
            </a:r>
            <a:b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</a:t>
            </a:r>
            <a:endParaRPr kumimoji="1" lang="ja-JP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 rot="5400000">
            <a:off x="2813606" y="4313595"/>
            <a:ext cx="1207205" cy="6728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  <a:br>
              <a:rPr kumimoji="1"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1"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</a:t>
            </a:r>
            <a:endParaRPr kumimoji="1" lang="ja-JP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8" y="903969"/>
            <a:ext cx="3185108" cy="21544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82" y="882170"/>
            <a:ext cx="3063041" cy="21604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12" name="直線コネクタ 11"/>
          <p:cNvCxnSpPr/>
          <p:nvPr/>
        </p:nvCxnSpPr>
        <p:spPr bwMode="auto">
          <a:xfrm>
            <a:off x="461916" y="3042592"/>
            <a:ext cx="0" cy="24239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コネクタ 16"/>
          <p:cNvCxnSpPr/>
          <p:nvPr/>
        </p:nvCxnSpPr>
        <p:spPr bwMode="auto">
          <a:xfrm flipH="1">
            <a:off x="2864768" y="3068960"/>
            <a:ext cx="792088" cy="21602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コネクタ 18"/>
          <p:cNvCxnSpPr/>
          <p:nvPr/>
        </p:nvCxnSpPr>
        <p:spPr bwMode="auto">
          <a:xfrm flipH="1">
            <a:off x="3944888" y="3068960"/>
            <a:ext cx="1008112" cy="21602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 flipH="1">
            <a:off x="7689304" y="3055776"/>
            <a:ext cx="364219" cy="64750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スライド番号プレースホルダー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F09A-1BCE-4DF2-B3D9-120498A49E3C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6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600" b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36032</TotalTime>
  <Words>304</Words>
  <Application>Microsoft Office PowerPoint</Application>
  <PresentationFormat>A4 Paper (210x297 mm)</PresentationFormat>
  <Paragraphs>153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メイリオ</vt:lpstr>
      <vt:lpstr>ＭＳ Ｐゴシック</vt:lpstr>
      <vt:lpstr>ＭＳ Ｐ明朝</vt:lpstr>
      <vt:lpstr>Arial</vt:lpstr>
      <vt:lpstr>Calibri</vt:lpstr>
      <vt:lpstr>HG丸ｺﾞｼｯｸM-PRO</vt:lpstr>
      <vt:lpstr>Tahoma</vt:lpstr>
      <vt:lpstr>Times New Roman</vt:lpstr>
      <vt:lpstr>Wingdings</vt:lpstr>
      <vt:lpstr>標準デザイン</vt:lpstr>
      <vt:lpstr>PowerPoint Presentation</vt:lpstr>
      <vt:lpstr>Challenge of  India Power Distribution Companies</vt:lpstr>
      <vt:lpstr>Improvement of KPIs</vt:lpstr>
      <vt:lpstr>Smart Grid Project Overview</vt:lpstr>
      <vt:lpstr>Panipat City, Haryana State</vt:lpstr>
      <vt:lpstr>Smart Grids Feeder Management</vt:lpstr>
      <vt:lpstr>Feeder Structure</vt:lpstr>
      <vt:lpstr>Smart Grid System Facilities</vt:lpstr>
      <vt:lpstr>HPTI Demonstration Room</vt:lpstr>
      <vt:lpstr>TEPCO Training Center</vt:lpstr>
      <vt:lpstr>Indoor Equipment Room Layout</vt:lpstr>
      <vt:lpstr>LBS on Double Pole for Training</vt:lpstr>
      <vt:lpstr>11,000 Smart Meters</vt:lpstr>
      <vt:lpstr>Smart Meter – RF Mesh &amp; DCU</vt:lpstr>
      <vt:lpstr>Smart Meter 3 Communication Board</vt:lpstr>
      <vt:lpstr>PowerPoint Presentation</vt:lpstr>
      <vt:lpstr>Fuji Electric Smart Community Project  in INDIA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G010743 花岡　和彦</dc:creator>
  <cp:lastModifiedBy>Sundeep Kumar Reddy V {संदीप कुमार रेड्डी वी}</cp:lastModifiedBy>
  <cp:revision>1879</cp:revision>
  <cp:lastPrinted>2016-08-01T07:08:49Z</cp:lastPrinted>
  <dcterms:created xsi:type="dcterms:W3CDTF">1601-01-01T00:00:00Z</dcterms:created>
  <dcterms:modified xsi:type="dcterms:W3CDTF">2016-08-18T06:57:04Z</dcterms:modified>
</cp:coreProperties>
</file>