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9" r:id="rId1"/>
  </p:sldMasterIdLst>
  <p:notesMasterIdLst>
    <p:notesMasterId r:id="rId16"/>
  </p:notesMasterIdLst>
  <p:handoutMasterIdLst>
    <p:handoutMasterId r:id="rId17"/>
  </p:handoutMasterIdLst>
  <p:sldIdLst>
    <p:sldId id="339" r:id="rId2"/>
    <p:sldId id="344" r:id="rId3"/>
    <p:sldId id="357" r:id="rId4"/>
    <p:sldId id="358" r:id="rId5"/>
    <p:sldId id="345" r:id="rId6"/>
    <p:sldId id="362" r:id="rId7"/>
    <p:sldId id="346" r:id="rId8"/>
    <p:sldId id="347" r:id="rId9"/>
    <p:sldId id="361" r:id="rId10"/>
    <p:sldId id="349" r:id="rId11"/>
    <p:sldId id="359" r:id="rId12"/>
    <p:sldId id="360" r:id="rId13"/>
    <p:sldId id="340" r:id="rId14"/>
    <p:sldId id="348" r:id="rId15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945"/>
    <a:srgbClr val="D1F3D7"/>
    <a:srgbClr val="DDDBA9"/>
    <a:srgbClr val="996633"/>
    <a:srgbClr val="94DB5F"/>
    <a:srgbClr val="B9EDC2"/>
    <a:srgbClr val="409335"/>
    <a:srgbClr val="409040"/>
    <a:srgbClr val="105813"/>
    <a:srgbClr val="D5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9822" autoAdjust="0"/>
  </p:normalViewPr>
  <p:slideViewPr>
    <p:cSldViewPr snapToGrid="0" snapToObjects="1">
      <p:cViewPr>
        <p:scale>
          <a:sx n="90" d="100"/>
          <a:sy n="90" d="100"/>
        </p:scale>
        <p:origin x="-906" y="-138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5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65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>
            <a:off x="-2505220" y="2508106"/>
            <a:ext cx="5184775" cy="168562"/>
          </a:xfrm>
          <a:prstGeom prst="rect">
            <a:avLst/>
          </a:prstGeom>
          <a:solidFill>
            <a:srgbClr val="395A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6517084" y="2557859"/>
            <a:ext cx="5184775" cy="69057"/>
          </a:xfrm>
          <a:prstGeom prst="rect">
            <a:avLst/>
          </a:prstGeom>
          <a:solidFill>
            <a:srgbClr val="395A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2390203" y="2545491"/>
            <a:ext cx="5184779" cy="93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768439"/>
            <a:ext cx="2133600" cy="338554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439"/>
            <a:ext cx="2895600" cy="338554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5150" y="4865891"/>
            <a:ext cx="2133600" cy="276999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4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8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0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762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8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Inf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2" y="3384864"/>
            <a:ext cx="8839218" cy="16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8715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70" r:id="rId2"/>
    <p:sldLayoutId id="2147483771" r:id="rId3"/>
    <p:sldLayoutId id="2147483772" r:id="rId4"/>
    <p:sldLayoutId id="2147483785" r:id="rId5"/>
    <p:sldLayoutId id="2147483786" r:id="rId6"/>
    <p:sldLayoutId id="2147483787" r:id="rId7"/>
    <p:sldLayoutId id="2147483791" r:id="rId8"/>
    <p:sldLayoutId id="2147483738" r:id="rId9"/>
    <p:sldLayoutId id="2147483739" r:id="rId10"/>
    <p:sldLayoutId id="2147483740" r:id="rId11"/>
    <p:sldLayoutId id="2147483753" r:id="rId12"/>
    <p:sldLayoutId id="214748375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2" y="125387"/>
            <a:ext cx="8833104" cy="489508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362325" y="2295524"/>
            <a:ext cx="5513051" cy="4303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Indian Smart Grid Journey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5006697" y="3253729"/>
            <a:ext cx="3429000" cy="473756"/>
          </a:xfrm>
          <a:prstGeom prst="rect">
            <a:avLst/>
          </a:prstGeo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5267325" y="4316009"/>
            <a:ext cx="3429000" cy="352420"/>
          </a:xfrm>
          <a:prstGeom prst="rect">
            <a:avLst/>
          </a:prstGeo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30" y="282385"/>
            <a:ext cx="2549672" cy="6034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85736" y="3253729"/>
            <a:ext cx="12105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17, 2016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4325" y="37370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Smart Grid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Power,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5596" y="643407"/>
            <a:ext cx="8385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Deployment of Smart Meters and 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Substation Renovation and Modernization with deployment of Gas Insulated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Sub-stations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GIS).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of Distributed Generation in form of Roof Top PVs.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Real-time monitoring and control of DTs.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Provision of Harmonic Filters and other power quality improvement measures.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Creation of EV Charging Infrastructure for supporting proliferation of EVs.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medium-sized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Micro-grids.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portstoronto.com/TorontoPortAuthority/media/TPASiteAssets/about-tpa/electric-ca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49" y="3927048"/>
            <a:ext cx="110177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goultralow.com/wp-content/uploads/2014/01/4_4_2_smartme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46" y="3909015"/>
            <a:ext cx="1149845" cy="114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olarcalculator.com.au/wp-content/uploads/solar-power/solar-pow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9" y="4060720"/>
            <a:ext cx="870189" cy="8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rtds.com/wp-content/uploads/2013/03/icon_tline_gr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04" y="3955472"/>
            <a:ext cx="931636" cy="9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0765" y="291011"/>
            <a:ext cx="7620000" cy="459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da-DK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Smart Grid Mission – Scope</a:t>
            </a:r>
            <a:endParaRPr lang="en-US" sz="2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2222" y="1456658"/>
            <a:ext cx="2897877" cy="34368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138261" tIns="138261" rIns="138261" bIns="138261" rtlCol="0" anchor="ctr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skill and readiness in utilities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of Industry indicated lack of </a:t>
            </a: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preparedness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 standards delayed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out with different set of specs </a:t>
            </a: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smart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meters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existing IT systems – Lack of support from ITIA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costs </a:t>
            </a: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w.r.t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sanctioned costs in some </a:t>
            </a: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en-US" sz="1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919" y="954594"/>
            <a:ext cx="2897877" cy="451262"/>
          </a:xfrm>
          <a:prstGeom prst="rect">
            <a:avLst/>
          </a:prstGeom>
          <a:solidFill>
            <a:srgbClr val="94DB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Pilot Stage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10668" y="954594"/>
            <a:ext cx="3041183" cy="45126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Stage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3072" y="1456657"/>
            <a:ext cx="4211803" cy="339123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138261" tIns="138261" rIns="138261" bIns="138261" rtlCol="0" anchor="ctr"/>
          <a:lstStyle/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for Smart </a:t>
            </a: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Meters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Issues and Integration with existing system </a:t>
            </a:r>
            <a:endParaRPr lang="en-US" sz="1200" dirty="0" smtClean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Smart Grid Regulations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 on Smart Grid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</a:t>
            </a:r>
            <a:r>
              <a:rPr lang="en-US" sz="12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utility staff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Engagement</a:t>
            </a:r>
            <a:endParaRPr lang="en-US" sz="1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http://az616578.vo.msecnd.net/files/2016/06/18/636018878787534907-1770786242_challenge_iStock_000034270466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62" y="3290240"/>
            <a:ext cx="2563194" cy="18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90765" y="291011"/>
            <a:ext cx="7620000" cy="459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da-DK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Grid – Key Challenges</a:t>
            </a:r>
            <a:endParaRPr lang="en-US" sz="2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ublicdomainpictures.net/pictures/90000/nahled/the-road-ahea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9" y="-1"/>
            <a:ext cx="8795850" cy="51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5" name="Rectangle 4"/>
          <p:cNvSpPr/>
          <p:nvPr/>
        </p:nvSpPr>
        <p:spPr>
          <a:xfrm>
            <a:off x="1555653" y="4520563"/>
            <a:ext cx="2484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4"/>
              </a:spcAft>
            </a:pP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Deployment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of Smart Grid </a:t>
            </a: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Smart cities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7305" y="2346166"/>
            <a:ext cx="2921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4"/>
              </a:spcAft>
            </a:pP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Three full scale projects SG </a:t>
            </a: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worth </a:t>
            </a:r>
            <a:r>
              <a:rPr lang="en-IN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258 Crores sanctioned  under NSGM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2027" y="964992"/>
            <a:ext cx="2917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4"/>
              </a:spcAft>
            </a:pP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million Smart Meters </a:t>
            </a: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envisaged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2019 - UDAY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3595" y="2201433"/>
            <a:ext cx="351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40000 MW of roof top PV by </a:t>
            </a: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– </a:t>
            </a:r>
          </a:p>
          <a:p>
            <a:pPr algn="ctr"/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Grid the key to efficient </a:t>
            </a:r>
            <a:endParaRPr lang="en-IN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&amp; facilitating ‘</a:t>
            </a:r>
            <a:r>
              <a:rPr lang="en-IN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prosumers</a:t>
            </a: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935678" y="3434524"/>
            <a:ext cx="3271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Efficient use of existing sources </a:t>
            </a:r>
            <a:endParaRPr lang="en-IN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 Smart Grid – DSM/DR/PLM/PQM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653250" y="3854464"/>
            <a:ext cx="2958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4"/>
              </a:spcAft>
            </a:pPr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Impending 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proliferation of Electric Vehicles- creation of charging infra.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2332" y="1154552"/>
            <a:ext cx="2131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4"/>
              </a:spcAft>
            </a:pP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Industry can join hands under ESCO model : High T&amp;D Loss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0765" y="291011"/>
            <a:ext cx="7620000" cy="459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da-DK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Grid – Opportunities</a:t>
            </a:r>
            <a:endParaRPr lang="en-US" sz="2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925" y="12041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I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NsgmIndia</a:t>
            </a:r>
            <a:endParaRPr lang="en-IN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I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 our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www.nsgm.gov.in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9575" y="203203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Prabhu 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Singh,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IAS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Director, National Smart Grid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Mission-PMU  </a:t>
            </a:r>
          </a:p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prabhu.ns@nic.in</a:t>
            </a:r>
          </a:p>
        </p:txBody>
      </p:sp>
      <p:pic>
        <p:nvPicPr>
          <p:cNvPr id="4098" name="Picture 2" descr="http://haircutmenrockfordil.com/Image%20Library/Local%20Promotions/Connect-With-Us-Header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3" y="1204173"/>
            <a:ext cx="445554" cy="445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0" t="18116" r="32660" b="17761"/>
          <a:stretch/>
        </p:blipFill>
        <p:spPr>
          <a:xfrm>
            <a:off x="236891" y="1742367"/>
            <a:ext cx="306034" cy="3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9499" y="76199"/>
            <a:ext cx="7543800" cy="7524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b="1" dirty="0" smtClean="0">
                <a:solidFill>
                  <a:srgbClr val="94D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Smart Grid Mission</a:t>
            </a:r>
            <a:r>
              <a:rPr lang="en-US" sz="2800" b="1" dirty="0" smtClean="0">
                <a:solidFill>
                  <a:srgbClr val="94D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smtClean="0">
                <a:solidFill>
                  <a:srgbClr val="94D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Tier Structure </a:t>
            </a:r>
            <a:endParaRPr lang="en-US" b="1" dirty="0">
              <a:solidFill>
                <a:srgbClr val="94D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75076"/>
              </p:ext>
            </p:extLst>
          </p:nvPr>
        </p:nvGraphicFramePr>
        <p:xfrm>
          <a:off x="1070378" y="579360"/>
          <a:ext cx="6721446" cy="453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Slide" r:id="rId3" imgW="3095262" imgH="2321099" progId="PowerPoint.Slide.12">
                  <p:embed/>
                </p:oleObj>
              </mc:Choice>
              <mc:Fallback>
                <p:oleObj name="Slide" r:id="rId3" imgW="3095262" imgH="2321099" progId="PowerPoint.Slide.12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378" y="579360"/>
                        <a:ext cx="6721446" cy="4538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61377" y="719846"/>
            <a:ext cx="5807414" cy="3550596"/>
          </a:xfrm>
          <a:prstGeom prst="rect">
            <a:avLst/>
          </a:prstGeom>
        </p:spPr>
        <p:txBody>
          <a:bodyPr anchor="ctr"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Grid Vision for India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 till date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Grid Projects in India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Pilots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NSGM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Grid Challenges &amp; Opportunities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 rot="16200000">
            <a:off x="140761" y="2164769"/>
            <a:ext cx="3538539" cy="657223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IN" sz="4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765" y="291011"/>
            <a:ext cx="7620000" cy="459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da-DK" sz="2800" b="1" dirty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Grid Vision for India</a:t>
            </a:r>
            <a:endParaRPr lang="en-US" sz="2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82217" y="1571941"/>
            <a:ext cx="6061752" cy="215757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400" b="1" i="1" dirty="0" smtClean="0">
                <a:solidFill>
                  <a:srgbClr val="9966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“Transform the Indian power sector into a secure, adaptive, sustainable and digitally enabled ecosystem that provides reliable and quality energy for all with active participation of stakeholders”</a:t>
            </a:r>
            <a:endParaRPr lang="en-US" sz="1400" b="1" i="1" dirty="0">
              <a:solidFill>
                <a:srgbClr val="99663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69202" y="1243173"/>
            <a:ext cx="4705564" cy="0"/>
          </a:xfrm>
          <a:prstGeom prst="line">
            <a:avLst/>
          </a:prstGeom>
          <a:ln>
            <a:solidFill>
              <a:srgbClr val="94DB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7764" y="1243173"/>
            <a:ext cx="0" cy="1830512"/>
          </a:xfrm>
          <a:prstGeom prst="line">
            <a:avLst/>
          </a:prstGeom>
          <a:ln>
            <a:solidFill>
              <a:srgbClr val="94DB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98337" y="4107946"/>
            <a:ext cx="4705564" cy="0"/>
          </a:xfrm>
          <a:prstGeom prst="line">
            <a:avLst/>
          </a:prstGeom>
          <a:ln>
            <a:solidFill>
              <a:srgbClr val="94DB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10751" y="2287708"/>
            <a:ext cx="0" cy="1830512"/>
          </a:xfrm>
          <a:prstGeom prst="line">
            <a:avLst/>
          </a:prstGeom>
          <a:ln>
            <a:solidFill>
              <a:srgbClr val="94DB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kkaur\Pictures\green 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50" y="3202964"/>
            <a:ext cx="1280062" cy="102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47274" y="776134"/>
            <a:ext cx="8137129" cy="960199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Realizing the growing importance of </a:t>
            </a:r>
            <a:r>
              <a:rPr lang="en-US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Grid </a:t>
            </a:r>
            <a:r>
              <a:rPr lang="en-US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technologies in the Indian power sector, the Ministry of Power (</a:t>
            </a:r>
            <a:r>
              <a:rPr lang="en-US" dirty="0" err="1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MoP</a:t>
            </a:r>
            <a:r>
              <a:rPr lang="en-US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had taken early steps in 2010 by constituting the </a:t>
            </a:r>
            <a:r>
              <a:rPr lang="en-US" b="1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India Smart Grid Task Force (ISGTF)</a:t>
            </a:r>
            <a:r>
              <a:rPr lang="en-US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the </a:t>
            </a:r>
            <a:r>
              <a:rPr lang="en-US" b="1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India Smart Grid Forum (ISGF)</a:t>
            </a:r>
            <a:r>
              <a:rPr lang="en-US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981" y="1958693"/>
            <a:ext cx="2073910" cy="521133"/>
          </a:xfrm>
          <a:prstGeom prst="rect">
            <a:avLst/>
          </a:prstGeom>
          <a:solidFill>
            <a:srgbClr val="10581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1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India Smart Grid Task </a:t>
            </a:r>
            <a:r>
              <a:rPr lang="en-US" sz="14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Force</a:t>
            </a:r>
            <a:endParaRPr lang="en-US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3981" y="2515442"/>
            <a:ext cx="2073910" cy="1454085"/>
          </a:xfrm>
          <a:prstGeom prst="rect">
            <a:avLst/>
          </a:prstGeom>
          <a:solidFill>
            <a:srgbClr val="D1F3D7"/>
          </a:solidFill>
          <a:ln w="25400" cap="flat" cmpd="sng" algn="ctr">
            <a:noFill/>
            <a:prstDash val="solid"/>
          </a:ln>
          <a:effectLst/>
        </p:spPr>
        <p:txBody>
          <a:bodyPr lIns="138261" tIns="138261" rIns="138261" bIns="138261" rtlCol="0" anchor="ctr"/>
          <a:lstStyle/>
          <a:p>
            <a:pPr defTabSz="691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Inter-ministerial group created under </a:t>
            </a:r>
            <a:r>
              <a:rPr lang="en-US" sz="1200" kern="0" dirty="0" err="1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MoP</a:t>
            </a:r>
            <a:r>
              <a:rPr lang="en-US" sz="120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to provide policy direction to the Smart Grid initiatives in the </a:t>
            </a:r>
            <a:r>
              <a:rPr lang="en-US" sz="1200" kern="0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country.</a:t>
            </a:r>
          </a:p>
          <a:p>
            <a:pPr defTabSz="6912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99663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691286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kern="0" dirty="0">
              <a:solidFill>
                <a:srgbClr val="99663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3108" y="1958693"/>
            <a:ext cx="2055847" cy="521133"/>
          </a:xfrm>
          <a:prstGeom prst="rect">
            <a:avLst/>
          </a:prstGeom>
          <a:solidFill>
            <a:srgbClr val="40933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1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India Smart Grid </a:t>
            </a:r>
            <a:r>
              <a:rPr lang="en-US" sz="14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Forum</a:t>
            </a:r>
            <a:endParaRPr lang="en-US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107" y="2516784"/>
            <a:ext cx="2055847" cy="1454085"/>
          </a:xfrm>
          <a:prstGeom prst="rect">
            <a:avLst/>
          </a:prstGeom>
          <a:solidFill>
            <a:srgbClr val="D1F3D7"/>
          </a:solidFill>
          <a:ln w="25400" cap="flat" cmpd="sng" algn="ctr">
            <a:noFill/>
            <a:prstDash val="solid"/>
          </a:ln>
          <a:effectLst/>
        </p:spPr>
        <p:txBody>
          <a:bodyPr lIns="138261" tIns="138261" rIns="138261" bIns="138261"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Non-profit voluntary consortium of public and private stakeholders with prime objective of accelerating development of Smart Grid technologies in Indian Power </a:t>
            </a:r>
            <a:r>
              <a:rPr lang="en-US" sz="1150" kern="0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Sector.</a:t>
            </a:r>
            <a:endParaRPr lang="en-US" sz="1150" kern="0" dirty="0">
              <a:solidFill>
                <a:srgbClr val="99663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2235" y="1958693"/>
            <a:ext cx="2073910" cy="521133"/>
          </a:xfrm>
          <a:prstGeom prst="rect">
            <a:avLst/>
          </a:prstGeom>
          <a:solidFill>
            <a:srgbClr val="94DB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1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Pilot Projects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2235" y="2515442"/>
            <a:ext cx="2073910" cy="1454085"/>
          </a:xfrm>
          <a:prstGeom prst="rect">
            <a:avLst/>
          </a:prstGeom>
          <a:solidFill>
            <a:srgbClr val="D1F3D7"/>
          </a:solidFill>
          <a:ln w="25400" cap="flat" cmpd="sng" algn="ctr">
            <a:noFill/>
            <a:prstDash val="solid"/>
          </a:ln>
          <a:effectLst/>
        </p:spPr>
        <p:txBody>
          <a:bodyPr lIns="138261" tIns="138261" rIns="138261" bIns="138261" rtlCol="0" anchor="ctr"/>
          <a:lstStyle/>
          <a:p>
            <a:pPr defTabSz="691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 </a:t>
            </a:r>
            <a:r>
              <a:rPr lang="en-US" sz="1200" kern="0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Grid </a:t>
            </a:r>
            <a:r>
              <a:rPr lang="en-US" sz="120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1 </a:t>
            </a:r>
            <a:r>
              <a:rPr lang="en-US" sz="1200" kern="0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City </a:t>
            </a:r>
            <a:r>
              <a:rPr lang="en-US" sz="120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pilots sanctioned with 50% funding support from </a:t>
            </a:r>
            <a:r>
              <a:rPr lang="en-US" sz="1200" kern="0" dirty="0" err="1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MoP</a:t>
            </a:r>
            <a:r>
              <a:rPr lang="en-US" sz="120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GoI</a:t>
            </a:r>
            <a:r>
              <a:rPr lang="en-US" sz="120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test various </a:t>
            </a:r>
            <a:r>
              <a:rPr lang="en-US" sz="1200" b="1" i="1" kern="0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Grid </a:t>
            </a:r>
            <a:r>
              <a:rPr lang="en-US" sz="1200" b="1" i="1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technologies</a:t>
            </a:r>
            <a:r>
              <a:rPr lang="en-US" sz="1200" kern="0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defTabSz="6912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99663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6144" y="4124792"/>
            <a:ext cx="6509773" cy="722906"/>
          </a:xfrm>
          <a:prstGeom prst="rect">
            <a:avLst/>
          </a:prstGeom>
          <a:solidFill>
            <a:srgbClr val="DDDBA9"/>
          </a:solidFill>
          <a:ln>
            <a:solidFill>
              <a:schemeClr val="tx1"/>
            </a:solidFill>
            <a:prstDash val="dashDot"/>
          </a:ln>
        </p:spPr>
        <p:txBody>
          <a:bodyPr wrap="square" lIns="138261" tIns="138261" rIns="138261" bIns="138261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34" b="1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There are also several additional initiatives that various entities have been undertaking working in their domain for </a:t>
            </a:r>
            <a:r>
              <a:rPr lang="en-US" sz="1134" b="1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Grid </a:t>
            </a:r>
            <a:r>
              <a:rPr lang="en-US" sz="1134" b="1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support and implementation in </a:t>
            </a:r>
            <a:r>
              <a:rPr lang="en-US" sz="1134" b="1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India such as CEA</a:t>
            </a:r>
            <a:r>
              <a:rPr lang="en-US" sz="1134" b="1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BIS, CPRI, </a:t>
            </a:r>
            <a:r>
              <a:rPr lang="en-US" sz="1134" b="1" dirty="0" smtClean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BEE, </a:t>
            </a:r>
            <a:r>
              <a:rPr lang="en-US" sz="1134" b="1" dirty="0">
                <a:solidFill>
                  <a:srgbClr val="9966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etc.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0765" y="291011"/>
            <a:ext cx="7620000" cy="459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da-DK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 till date – 1</a:t>
            </a:r>
            <a:endParaRPr lang="en-US" sz="2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658" y="4153692"/>
            <a:ext cx="8570267" cy="233464"/>
          </a:xfrm>
          <a:prstGeom prst="rect">
            <a:avLst/>
          </a:prstGeom>
          <a:solidFill>
            <a:srgbClr val="94DB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765" y="291011"/>
            <a:ext cx="7620000" cy="459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da-DK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 till date – 2</a:t>
            </a:r>
            <a:endParaRPr lang="en-US" sz="2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0586" y="1293705"/>
            <a:ext cx="8684339" cy="2976719"/>
            <a:chOff x="240586" y="1293705"/>
            <a:chExt cx="8684339" cy="2976719"/>
          </a:xfrm>
        </p:grpSpPr>
        <p:pic>
          <p:nvPicPr>
            <p:cNvPr id="3" name="Picture 2" descr="C:\Users\kkaur\AppData\Local\Microsoft\Windows\Temporary Internet Files\Content.Outlook\B5Z93Q2X\Journe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86" y="1293705"/>
              <a:ext cx="8684339" cy="297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50923" y="2540712"/>
              <a:ext cx="1662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</a:rPr>
                <a:t>l</a:t>
              </a:r>
              <a:endParaRPr lang="en-US" dirty="0">
                <a:solidFill>
                  <a:schemeClr val="accent4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0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Table 139"/>
          <p:cNvGraphicFramePr/>
          <p:nvPr>
            <p:extLst>
              <p:ext uri="{D42A27DB-BD31-4B8C-83A1-F6EECF244321}">
                <p14:modId xmlns:p14="http://schemas.microsoft.com/office/powerpoint/2010/main" val="3278798914"/>
              </p:ext>
            </p:extLst>
          </p:nvPr>
        </p:nvGraphicFramePr>
        <p:xfrm>
          <a:off x="301558" y="523343"/>
          <a:ext cx="8735439" cy="4297684"/>
        </p:xfrm>
        <a:graphic>
          <a:graphicData uri="http://schemas.openxmlformats.org/drawingml/2006/table">
            <a:tbl>
              <a:tblPr bandRow="1"/>
              <a:tblGrid>
                <a:gridCol w="456405"/>
                <a:gridCol w="3284472"/>
                <a:gridCol w="2194669"/>
                <a:gridCol w="1026925"/>
                <a:gridCol w="1772968"/>
              </a:tblGrid>
              <a:tr h="2755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400" b="1" dirty="0">
                          <a:latin typeface="Calibri" panose="020F0502020204030204" pitchFamily="34" charset="0"/>
                        </a:rPr>
                        <a:t>S.N. </a:t>
                      </a:r>
                    </a:p>
                  </a:txBody>
                  <a:tcPr marL="6036" marR="6036" marT="6036" marB="6036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C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400" b="1" dirty="0">
                          <a:latin typeface="Calibri" panose="020F0502020204030204" pitchFamily="34" charset="0"/>
                        </a:rPr>
                        <a:t>Project Description  </a:t>
                      </a:r>
                    </a:p>
                  </a:txBody>
                  <a:tcPr marL="6036" marR="6036" marT="6036" marB="6036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C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400" b="1" dirty="0">
                          <a:latin typeface="Calibri" panose="020F0502020204030204" pitchFamily="34" charset="0"/>
                        </a:rPr>
                        <a:t>Project Area </a:t>
                      </a:r>
                    </a:p>
                  </a:txBody>
                  <a:tcPr marL="6036" marR="6036" marT="6036" marB="6036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C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400" b="1" dirty="0">
                          <a:latin typeface="Calibri" panose="020F0502020204030204" pitchFamily="34" charset="0"/>
                        </a:rPr>
                        <a:t>Cost ₹Cr   </a:t>
                      </a:r>
                    </a:p>
                  </a:txBody>
                  <a:tcPr marL="6036" marR="6036" marT="6036" marB="6036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C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400" b="1" dirty="0">
                          <a:latin typeface="Calibri" panose="020F0502020204030204" pitchFamily="34" charset="0"/>
                        </a:rPr>
                        <a:t>Consumers </a:t>
                      </a:r>
                    </a:p>
                  </a:txBody>
                  <a:tcPr marL="6036" marR="6036" marT="6036" marB="6036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>
                      <a:noFill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C2"/>
                    </a:solidFill>
                  </a:tcPr>
                </a:tc>
              </a:tr>
              <a:tr h="2383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11 Smart Grid Pilots (WIP)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Across India 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 smtClean="0">
                          <a:latin typeface="Calibri" panose="020F0502020204030204" pitchFamily="34" charset="0"/>
                        </a:rPr>
                        <a:t>333.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1,84,801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IIT Kanpur Smart City Pilot (WIP) 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IIT Kanpur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IIT Campus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18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Smart Grid Projects under NSGM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(WIP)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Amravati, Congress Nagar (Nagpur) &amp; Chandigarh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smtClean="0">
                          <a:latin typeface="Calibri" panose="020F0502020204030204" pitchFamily="34" charset="0"/>
                        </a:rPr>
                        <a:t>257.</a:t>
                      </a:r>
                      <a:r>
                        <a:rPr lang="en-US" sz="1200" smtClean="0">
                          <a:latin typeface="Calibri" panose="020F0502020204030204" pitchFamily="34" charset="0"/>
                        </a:rPr>
                        <a:t>8</a:t>
                      </a:r>
                      <a:endParaRPr sz="120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3,03,341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Smart Grid Project by BESCOM (WIP) 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Indira Nagar (Bangalore)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N.A.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26,911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3833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SG project at TPDDL (WIP)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Delhi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5,000 endpoints in phase 1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160 buildings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8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Smart Grid Project by CESC (WIP)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Kolkata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1st ph- 1,87,000 Total- 7,50,000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3833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Smart Prepaid Metering on BOOT Model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Across Odisha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1stPhase-4,237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Total- 18,046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 smtClean="0">
                          <a:latin typeface="Calibri" panose="020F0502020204030204" pitchFamily="34" charset="0"/>
                        </a:rPr>
                        <a:t>8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Smart Grid Demonstration Project by POWERGRID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 err="1">
                          <a:latin typeface="Calibri" panose="020F0502020204030204" pitchFamily="34" charset="0"/>
                        </a:rPr>
                        <a:t>Puducherry</a:t>
                      </a:r>
                      <a:r>
                        <a:rPr sz="1200" dirty="0"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1,658 Meters  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Smart Grid Pilot - </a:t>
                      </a:r>
                      <a:r>
                        <a:rPr sz="1200" dirty="0" err="1">
                          <a:latin typeface="Calibri" panose="020F0502020204030204" pitchFamily="34" charset="0"/>
                        </a:rPr>
                        <a:t>PoC</a:t>
                      </a:r>
                      <a:r>
                        <a:rPr sz="1200" dirty="0">
                          <a:latin typeface="Calibri" panose="020F0502020204030204" pitchFamily="34" charset="0"/>
                        </a:rPr>
                        <a:t> by UGVCL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Naroda (Ahmedabad)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1,500 Meters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Meerut AMI project (WIP)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 smtClean="0">
                          <a:latin typeface="Calibri" panose="020F0502020204030204" pitchFamily="34" charset="0"/>
                        </a:rPr>
                        <a:t>Meerut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(UP)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13,751 Meters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12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Gaya (Bihar)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WIP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Gaya (Bihar)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N.A.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10000 Meters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 smtClean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Muzaffarpur AMI project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 err="1" smtClean="0">
                          <a:latin typeface="Calibri" panose="020F0502020204030204" pitchFamily="34" charset="0"/>
                        </a:rPr>
                        <a:t>Muzaffarpur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(Bihar)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Calibri" panose="020F0502020204030204" pitchFamily="34" charset="0"/>
                        </a:rPr>
                        <a:t>5,000 Meters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3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 smtClean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sz="1200" dirty="0">
                        <a:latin typeface="Calibri" panose="020F0502020204030204" pitchFamily="34" charset="0"/>
                      </a:endParaRPr>
                    </a:p>
                  </a:txBody>
                  <a:tcPr marL="6036" marR="6036" marT="6036" marB="6036" anchor="ctr" horzOverflow="overflow">
                    <a:lnL w="12700">
                      <a:noFill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Tata Power AMI project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Mumbai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Calibri" panose="020F0502020204030204" pitchFamily="34" charset="0"/>
                        </a:rPr>
                        <a:t>10,170 Meters</a:t>
                      </a:r>
                    </a:p>
                  </a:txBody>
                  <a:tcPr marL="6036" marR="6036" marT="6036" marB="6036" anchor="ctr" horzOverflow="overflow">
                    <a:lnL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rgbClr val="D5F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79572" y="22684"/>
            <a:ext cx="8657425" cy="4332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sz="2800" b="1" dirty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Smart Grid Pilots/Projects </a:t>
            </a:r>
            <a:r>
              <a:rPr lang="en-US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sz="2800" b="1" dirty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ountry</a:t>
            </a:r>
            <a:endParaRPr lang="en-US" sz="2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15876"/>
              </p:ext>
            </p:extLst>
          </p:nvPr>
        </p:nvGraphicFramePr>
        <p:xfrm>
          <a:off x="359922" y="521801"/>
          <a:ext cx="8579798" cy="43253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1857"/>
                <a:gridCol w="2141412"/>
                <a:gridCol w="1393298"/>
                <a:gridCol w="1319970"/>
                <a:gridCol w="1171007"/>
                <a:gridCol w="942506"/>
                <a:gridCol w="1039748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Sl.</a:t>
                      </a:r>
                      <a:r>
                        <a:rPr lang="en-US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Grid  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Award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F6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Sanctioned </a:t>
                      </a:r>
                      <a:endParaRPr lang="en-US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</a:p>
                    <a:p>
                      <a:pPr algn="ctr" fontAlgn="ctr"/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₹</a:t>
                      </a:r>
                      <a:r>
                        <a:rPr lang="en-IN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Crores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F6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₹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Crores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F6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Covered </a:t>
                      </a:r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b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F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Qty</a:t>
                      </a: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Upto</a:t>
                      </a: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r>
                        <a:rPr lang="en-US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CESC, Mysore</a:t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- Enzen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Mar'14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21824</a:t>
                      </a: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HPSEB,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Himachal</a:t>
                      </a:r>
                      <a:r>
                        <a:rPr lang="en-US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Pradesh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Alstom</a:t>
                      </a: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Feb'15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UHBVN, Haryana</a:t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- NEDO Japan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Apr'14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APDCL, Assam</a:t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- Phoenix 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Mar'15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PSPCL, Punjab</a:t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- Kalkitech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Mar'15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WBSEDCL,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</a:t>
                      </a:r>
                      <a:r>
                        <a:rPr lang="en-US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Bengal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- Chemtrols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Jun'15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TSECL, Tripura</a:t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- Wipro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Sep'15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F3D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TSSPDCL, Telangana</a:t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- ECIL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Oct'15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PED,</a:t>
                      </a:r>
                      <a:r>
                        <a:rPr lang="en-US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Puducherry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SGIA - Dongfang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May'16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AVVNL, Ajmer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Sep'15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UGVCL, Gujarat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Yet to be awarded </a:t>
                      </a:r>
                    </a:p>
                  </a:txBody>
                  <a:tcPr marL="6118" marR="6118" marT="6118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79572" y="22684"/>
            <a:ext cx="7629525" cy="6731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sz="2800" b="1" dirty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Pilots </a:t>
            </a:r>
            <a:r>
              <a:rPr lang="en-US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Snapshot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572" y="4847177"/>
            <a:ext cx="4320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SGIA – Smart Grid Implementing Agency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sgm.gov.in/upload/banner/pic-smart-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13" y="1725475"/>
            <a:ext cx="4512038" cy="15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6834" y="950774"/>
            <a:ext cx="820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Government of India approved the establishment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National Smart Grid Mission (NSGM) in Power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Sector. (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issued on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27, 2015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710" y="1725475"/>
            <a:ext cx="341077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NSGM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plan and monitor implementation of policies and programmes related to Smart Grid activities in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710" y="2814165"/>
            <a:ext cx="3410770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NSGM -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Unit (NPMU) housed in POWERGRID -Single point contact for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GoI’s views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Smart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Grid.</a:t>
            </a:r>
          </a:p>
          <a:p>
            <a:pPr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1113" y="3249133"/>
            <a:ext cx="451203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NSGM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its own resources, authority, functional &amp; financial autonomy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113" y="3854269"/>
            <a:ext cx="4512038" cy="10310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outlay for NSGM activities for 12</a:t>
            </a:r>
            <a:r>
              <a:rPr lang="en-US" sz="15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Plan: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Rs.980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crore with a budgetary support of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Rs.338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crore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0765" y="291011"/>
            <a:ext cx="7620000" cy="459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da-DK" sz="2800" b="1" dirty="0" smtClean="0">
                <a:solidFill>
                  <a:srgbClr val="45B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Smart Grid Mission</a:t>
            </a:r>
            <a:endParaRPr lang="en-US" sz="2800" b="1" dirty="0">
              <a:solidFill>
                <a:srgbClr val="45B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4613677" y="1142826"/>
            <a:ext cx="674500" cy="3001864"/>
            <a:chOff x="4613677" y="1142826"/>
            <a:chExt cx="674500" cy="3001864"/>
          </a:xfrm>
        </p:grpSpPr>
        <p:cxnSp>
          <p:nvCxnSpPr>
            <p:cNvPr id="103" name="Elbow Connector 102"/>
            <p:cNvCxnSpPr>
              <a:stCxn id="182" idx="3"/>
              <a:endCxn id="178" idx="1"/>
            </p:cNvCxnSpPr>
            <p:nvPr/>
          </p:nvCxnSpPr>
          <p:spPr>
            <a:xfrm>
              <a:off x="4613677" y="1419622"/>
              <a:ext cx="674500" cy="708844"/>
            </a:xfrm>
            <a:prstGeom prst="bentConnector3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4" name="Elbow Connector 103"/>
            <p:cNvCxnSpPr>
              <a:stCxn id="182" idx="3"/>
              <a:endCxn id="176" idx="1"/>
            </p:cNvCxnSpPr>
            <p:nvPr/>
          </p:nvCxnSpPr>
          <p:spPr>
            <a:xfrm>
              <a:off x="4613677" y="1419622"/>
              <a:ext cx="674500" cy="1788964"/>
            </a:xfrm>
            <a:prstGeom prst="bentConnector3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5" name="Elbow Connector 104"/>
            <p:cNvCxnSpPr>
              <a:stCxn id="182" idx="3"/>
              <a:endCxn id="180" idx="1"/>
            </p:cNvCxnSpPr>
            <p:nvPr/>
          </p:nvCxnSpPr>
          <p:spPr>
            <a:xfrm flipV="1">
              <a:off x="4613677" y="1142826"/>
              <a:ext cx="674500" cy="276796"/>
            </a:xfrm>
            <a:prstGeom prst="bentConnector3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6" name="Elbow Connector 105"/>
            <p:cNvCxnSpPr>
              <a:stCxn id="182" idx="3"/>
              <a:endCxn id="174" idx="1"/>
            </p:cNvCxnSpPr>
            <p:nvPr/>
          </p:nvCxnSpPr>
          <p:spPr>
            <a:xfrm>
              <a:off x="4613677" y="1419622"/>
              <a:ext cx="674500" cy="2725068"/>
            </a:xfrm>
            <a:prstGeom prst="bentConnector3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7" name="Group 106"/>
          <p:cNvGrpSpPr/>
          <p:nvPr/>
        </p:nvGrpSpPr>
        <p:grpSpPr>
          <a:xfrm>
            <a:off x="1522951" y="267494"/>
            <a:ext cx="502243" cy="4273358"/>
            <a:chOff x="1522951" y="267494"/>
            <a:chExt cx="502243" cy="4273358"/>
          </a:xfrm>
        </p:grpSpPr>
        <p:grpSp>
          <p:nvGrpSpPr>
            <p:cNvPr id="108" name="Group 107"/>
            <p:cNvGrpSpPr/>
            <p:nvPr/>
          </p:nvGrpSpPr>
          <p:grpSpPr>
            <a:xfrm>
              <a:off x="1522951" y="1406759"/>
              <a:ext cx="502243" cy="25726"/>
              <a:chOff x="1122423" y="2183380"/>
              <a:chExt cx="502243" cy="25726"/>
            </a:xfrm>
          </p:grpSpPr>
          <p:sp>
            <p:nvSpPr>
              <p:cNvPr id="110" name="Straight Connector 5"/>
              <p:cNvSpPr/>
              <p:nvPr/>
            </p:nvSpPr>
            <p:spPr>
              <a:xfrm>
                <a:off x="1122423" y="2183380"/>
                <a:ext cx="502243" cy="2572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2863"/>
                    </a:moveTo>
                    <a:lnTo>
                      <a:pt x="502243" y="12863"/>
                    </a:ln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lg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111" name="Straight Connector 6"/>
              <p:cNvSpPr/>
              <p:nvPr/>
            </p:nvSpPr>
            <p:spPr>
              <a:xfrm>
                <a:off x="1360989" y="2183687"/>
                <a:ext cx="25112" cy="25112"/>
              </a:xfrm>
              <a:prstGeom prst="rect">
                <a:avLst/>
              </a:prstGeom>
              <a:noFill/>
              <a:ln>
                <a:noFill/>
                <a:tailEnd w="lg" len="med"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>
              <a:off x="1811163" y="267494"/>
              <a:ext cx="0" cy="427335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lgDash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2" name="Group 111"/>
          <p:cNvGrpSpPr/>
          <p:nvPr/>
        </p:nvGrpSpPr>
        <p:grpSpPr>
          <a:xfrm>
            <a:off x="2965104" y="292144"/>
            <a:ext cx="502243" cy="4273358"/>
            <a:chOff x="2965104" y="292144"/>
            <a:chExt cx="502243" cy="4273358"/>
          </a:xfrm>
        </p:grpSpPr>
        <p:grpSp>
          <p:nvGrpSpPr>
            <p:cNvPr id="113" name="Group 112"/>
            <p:cNvGrpSpPr/>
            <p:nvPr/>
          </p:nvGrpSpPr>
          <p:grpSpPr>
            <a:xfrm>
              <a:off x="2965104" y="1406759"/>
              <a:ext cx="502243" cy="25726"/>
              <a:chOff x="2740701" y="2183380"/>
              <a:chExt cx="502243" cy="25726"/>
            </a:xfrm>
          </p:grpSpPr>
          <p:sp>
            <p:nvSpPr>
              <p:cNvPr id="115" name="Straight Connector 9"/>
              <p:cNvSpPr/>
              <p:nvPr/>
            </p:nvSpPr>
            <p:spPr>
              <a:xfrm>
                <a:off x="2740701" y="2183380"/>
                <a:ext cx="502243" cy="2572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2863"/>
                    </a:moveTo>
                    <a:lnTo>
                      <a:pt x="502243" y="12863"/>
                    </a:ln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lg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116" name="Straight Connector 10"/>
              <p:cNvSpPr/>
              <p:nvPr/>
            </p:nvSpPr>
            <p:spPr>
              <a:xfrm>
                <a:off x="2979266" y="2183687"/>
                <a:ext cx="25112" cy="25112"/>
              </a:xfrm>
              <a:prstGeom prst="rect">
                <a:avLst/>
              </a:prstGeom>
              <a:noFill/>
              <a:ln>
                <a:noFill/>
                <a:tailEnd w="lg" len="med"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>
              <a:off x="3323331" y="292144"/>
              <a:ext cx="0" cy="427335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lgDash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7" name="Group 116"/>
          <p:cNvGrpSpPr/>
          <p:nvPr/>
        </p:nvGrpSpPr>
        <p:grpSpPr>
          <a:xfrm>
            <a:off x="4600225" y="1164468"/>
            <a:ext cx="3673853" cy="1484570"/>
            <a:chOff x="4619475" y="1164468"/>
            <a:chExt cx="3673853" cy="1484570"/>
          </a:xfrm>
        </p:grpSpPr>
        <p:cxnSp>
          <p:nvCxnSpPr>
            <p:cNvPr id="118" name="Straight Arrow Connector 117"/>
            <p:cNvCxnSpPr/>
            <p:nvPr/>
          </p:nvCxnSpPr>
          <p:spPr>
            <a:xfrm flipH="1">
              <a:off x="8289838" y="1371311"/>
              <a:ext cx="3490" cy="51656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9" name="Elbow Connector 118"/>
            <p:cNvCxnSpPr>
              <a:stCxn id="197" idx="3"/>
              <a:endCxn id="195" idx="1"/>
            </p:cNvCxnSpPr>
            <p:nvPr/>
          </p:nvCxnSpPr>
          <p:spPr>
            <a:xfrm flipV="1">
              <a:off x="7344470" y="1164468"/>
              <a:ext cx="398149" cy="1484570"/>
            </a:xfrm>
            <a:prstGeom prst="bentConnector3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0" name="Elbow Connector 119"/>
            <p:cNvCxnSpPr>
              <a:endCxn id="197" idx="1"/>
            </p:cNvCxnSpPr>
            <p:nvPr/>
          </p:nvCxnSpPr>
          <p:spPr>
            <a:xfrm>
              <a:off x="4619475" y="1538988"/>
              <a:ext cx="2008551" cy="1110050"/>
            </a:xfrm>
            <a:prstGeom prst="bentConnector3">
              <a:avLst>
                <a:gd name="adj1" fmla="val 12062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1" name="Group 120"/>
          <p:cNvGrpSpPr/>
          <p:nvPr/>
        </p:nvGrpSpPr>
        <p:grpSpPr>
          <a:xfrm>
            <a:off x="4061458" y="2931790"/>
            <a:ext cx="1226718" cy="1008112"/>
            <a:chOff x="4061458" y="2931790"/>
            <a:chExt cx="1226718" cy="1008112"/>
          </a:xfrm>
        </p:grpSpPr>
        <p:cxnSp>
          <p:nvCxnSpPr>
            <p:cNvPr id="122" name="Elbow Connector 121"/>
            <p:cNvCxnSpPr>
              <a:stCxn id="172" idx="2"/>
            </p:cNvCxnSpPr>
            <p:nvPr/>
          </p:nvCxnSpPr>
          <p:spPr>
            <a:xfrm rot="16200000" flipH="1">
              <a:off x="4602807" y="2390441"/>
              <a:ext cx="144020" cy="1226718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3" name="Elbow Connector 122"/>
            <p:cNvCxnSpPr/>
            <p:nvPr/>
          </p:nvCxnSpPr>
          <p:spPr>
            <a:xfrm rot="16200000" flipH="1">
              <a:off x="4652374" y="3304100"/>
              <a:ext cx="864092" cy="407512"/>
            </a:xfrm>
            <a:prstGeom prst="bentConnector3">
              <a:avLst>
                <a:gd name="adj1" fmla="val 100158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4" name="Group 123"/>
          <p:cNvGrpSpPr/>
          <p:nvPr/>
        </p:nvGrpSpPr>
        <p:grpSpPr>
          <a:xfrm>
            <a:off x="2025196" y="1652066"/>
            <a:ext cx="5114559" cy="3250124"/>
            <a:chOff x="2025196" y="1652066"/>
            <a:chExt cx="5114559" cy="3250124"/>
          </a:xfrm>
        </p:grpSpPr>
        <p:cxnSp>
          <p:nvCxnSpPr>
            <p:cNvPr id="125" name="Elbow Connector 124"/>
            <p:cNvCxnSpPr>
              <a:stCxn id="170" idx="2"/>
            </p:cNvCxnSpPr>
            <p:nvPr/>
          </p:nvCxnSpPr>
          <p:spPr>
            <a:xfrm rot="16200000" flipH="1">
              <a:off x="4493848" y="3553335"/>
              <a:ext cx="916465" cy="1781245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3203669" y="2572733"/>
              <a:ext cx="44109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Elbow Connector 126"/>
            <p:cNvCxnSpPr/>
            <p:nvPr/>
          </p:nvCxnSpPr>
          <p:spPr>
            <a:xfrm rot="5400000" flipH="1">
              <a:off x="2955445" y="721817"/>
              <a:ext cx="2935908" cy="4796406"/>
            </a:xfrm>
            <a:prstGeom prst="bentConnector4">
              <a:avLst>
                <a:gd name="adj1" fmla="val -7087"/>
                <a:gd name="adj2" fmla="val 102503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8" name="Elbow Connector 127"/>
            <p:cNvCxnSpPr>
              <a:stCxn id="170" idx="1"/>
              <a:endCxn id="153" idx="3"/>
            </p:cNvCxnSpPr>
            <p:nvPr/>
          </p:nvCxnSpPr>
          <p:spPr>
            <a:xfrm rot="10800000">
              <a:off x="3179315" y="2754896"/>
              <a:ext cx="324126" cy="788962"/>
            </a:xfrm>
            <a:prstGeom prst="bentConnector3">
              <a:avLst>
                <a:gd name="adj1" fmla="val 30432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9" name="Elbow Connector 128"/>
            <p:cNvCxnSpPr/>
            <p:nvPr/>
          </p:nvCxnSpPr>
          <p:spPr>
            <a:xfrm rot="16200000" flipH="1">
              <a:off x="2753673" y="2129630"/>
              <a:ext cx="1074501" cy="230556"/>
            </a:xfrm>
            <a:prstGeom prst="bentConnector3">
              <a:avLst>
                <a:gd name="adj1" fmla="val -233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med"/>
              <a:tailEnd type="non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0" name="Elbow Connector 129"/>
            <p:cNvCxnSpPr/>
            <p:nvPr/>
          </p:nvCxnSpPr>
          <p:spPr>
            <a:xfrm flipV="1">
              <a:off x="3406202" y="1911634"/>
              <a:ext cx="649458" cy="156060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1" name="Elbow Connector 130"/>
            <p:cNvCxnSpPr/>
            <p:nvPr/>
          </p:nvCxnSpPr>
          <p:spPr>
            <a:xfrm flipV="1">
              <a:off x="5771603" y="4573098"/>
              <a:ext cx="1368152" cy="327308"/>
            </a:xfrm>
            <a:prstGeom prst="bentConnector3">
              <a:avLst>
                <a:gd name="adj1" fmla="val 100047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2" name="Group 131"/>
          <p:cNvGrpSpPr/>
          <p:nvPr/>
        </p:nvGrpSpPr>
        <p:grpSpPr>
          <a:xfrm>
            <a:off x="4378918" y="1164468"/>
            <a:ext cx="4489029" cy="3207482"/>
            <a:chOff x="4378918" y="1164468"/>
            <a:chExt cx="4489029" cy="3207482"/>
          </a:xfrm>
        </p:grpSpPr>
        <p:cxnSp>
          <p:nvCxnSpPr>
            <p:cNvPr id="133" name="Elbow Connector 132"/>
            <p:cNvCxnSpPr>
              <a:stCxn id="191" idx="2"/>
            </p:cNvCxnSpPr>
            <p:nvPr/>
          </p:nvCxnSpPr>
          <p:spPr>
            <a:xfrm rot="5400000" flipH="1">
              <a:off x="5243257" y="1102726"/>
              <a:ext cx="2440586" cy="3699742"/>
            </a:xfrm>
            <a:prstGeom prst="bentConnector4">
              <a:avLst>
                <a:gd name="adj1" fmla="val -21462"/>
                <a:gd name="adj2" fmla="val 9545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4" name="Elbow Connector 133"/>
            <p:cNvCxnSpPr/>
            <p:nvPr/>
          </p:nvCxnSpPr>
          <p:spPr>
            <a:xfrm rot="10800000">
              <a:off x="4378918" y="3975906"/>
              <a:ext cx="384575" cy="396044"/>
            </a:xfrm>
            <a:prstGeom prst="bentConnector3">
              <a:avLst>
                <a:gd name="adj1" fmla="val 100951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5" name="Straight Connector 134"/>
            <p:cNvCxnSpPr>
              <a:stCxn id="191" idx="1"/>
            </p:cNvCxnSpPr>
            <p:nvPr/>
          </p:nvCxnSpPr>
          <p:spPr>
            <a:xfrm flipH="1">
              <a:off x="7355779" y="3696356"/>
              <a:ext cx="40311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6" name="Elbow Connector 135"/>
            <p:cNvCxnSpPr>
              <a:stCxn id="191" idx="3"/>
              <a:endCxn id="195" idx="3"/>
            </p:cNvCxnSpPr>
            <p:nvPr/>
          </p:nvCxnSpPr>
          <p:spPr>
            <a:xfrm flipH="1" flipV="1">
              <a:off x="8858653" y="1164468"/>
              <a:ext cx="9294" cy="2531888"/>
            </a:xfrm>
            <a:prstGeom prst="bentConnector3">
              <a:avLst>
                <a:gd name="adj1" fmla="val -1565225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7" name="Group 136"/>
          <p:cNvGrpSpPr/>
          <p:nvPr/>
        </p:nvGrpSpPr>
        <p:grpSpPr>
          <a:xfrm>
            <a:off x="467544" y="195486"/>
            <a:ext cx="1343619" cy="1689062"/>
            <a:chOff x="467544" y="195486"/>
            <a:chExt cx="1343619" cy="1689062"/>
          </a:xfrm>
        </p:grpSpPr>
        <p:grpSp>
          <p:nvGrpSpPr>
            <p:cNvPr id="138" name="Group 137"/>
            <p:cNvGrpSpPr/>
            <p:nvPr/>
          </p:nvGrpSpPr>
          <p:grpSpPr>
            <a:xfrm>
              <a:off x="587027" y="954696"/>
              <a:ext cx="1116034" cy="929852"/>
              <a:chOff x="6389" y="1731317"/>
              <a:chExt cx="1116034" cy="929852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6389" y="1731317"/>
                <a:ext cx="1116034" cy="929852"/>
              </a:xfrm>
              <a:prstGeom prst="roundRect">
                <a:avLst>
                  <a:gd name="adj" fmla="val 10000"/>
                </a:avLst>
              </a:prstGeom>
              <a:solidFill>
                <a:srgbClr val="8064A2"/>
              </a:solidFill>
              <a:ln w="381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143" name="Rounded Rectangle 4"/>
              <p:cNvSpPr/>
              <p:nvPr/>
            </p:nvSpPr>
            <p:spPr>
              <a:xfrm>
                <a:off x="33623" y="1758551"/>
                <a:ext cx="1061566" cy="8753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Governing Council</a:t>
                </a: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467544" y="555526"/>
              <a:ext cx="134361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Chair:</a:t>
              </a:r>
            </a:p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Minister (</a:t>
              </a:r>
              <a:r>
                <a:rPr kumimoji="0" lang="en-I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MoP</a:t>
              </a:r>
              <a:r>
                <a:rPr kumimoji="0" lang="en-I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)</a:t>
              </a:r>
            </a:p>
          </p:txBody>
        </p:sp>
        <p:sp>
          <p:nvSpPr>
            <p:cNvPr id="140" name="Left-Right Arrow 139"/>
            <p:cNvSpPr/>
            <p:nvPr/>
          </p:nvSpPr>
          <p:spPr>
            <a:xfrm>
              <a:off x="587027" y="411510"/>
              <a:ext cx="1116034" cy="191374"/>
            </a:xfrm>
            <a:prstGeom prst="leftRightArrow">
              <a:avLst>
                <a:gd name="adj1" fmla="val 26548"/>
                <a:gd name="adj2" fmla="val 52932"/>
              </a:avLst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03215" y="195486"/>
              <a:ext cx="719916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Tier – I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883171" y="195486"/>
            <a:ext cx="1481837" cy="3600400"/>
            <a:chOff x="1883171" y="195486"/>
            <a:chExt cx="1481837" cy="3600400"/>
          </a:xfrm>
        </p:grpSpPr>
        <p:cxnSp>
          <p:nvCxnSpPr>
            <p:cNvPr id="145" name="Straight Arrow Connector 144"/>
            <p:cNvCxnSpPr/>
            <p:nvPr/>
          </p:nvCxnSpPr>
          <p:spPr>
            <a:xfrm flipH="1" flipV="1">
              <a:off x="2627206" y="1914933"/>
              <a:ext cx="1994" cy="39917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46" name="Group 145"/>
            <p:cNvGrpSpPr/>
            <p:nvPr/>
          </p:nvGrpSpPr>
          <p:grpSpPr>
            <a:xfrm>
              <a:off x="1883171" y="195486"/>
              <a:ext cx="1481837" cy="3600400"/>
              <a:chOff x="1883171" y="195486"/>
              <a:chExt cx="1481837" cy="3600400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2061288" y="954696"/>
                <a:ext cx="1116034" cy="929852"/>
                <a:chOff x="1624666" y="1731317"/>
                <a:chExt cx="1116034" cy="929852"/>
              </a:xfrm>
            </p:grpSpPr>
            <p:sp>
              <p:nvSpPr>
                <p:cNvPr id="155" name="Rounded Rectangle 154"/>
                <p:cNvSpPr/>
                <p:nvPr/>
              </p:nvSpPr>
              <p:spPr>
                <a:xfrm>
                  <a:off x="1624666" y="1731317"/>
                  <a:ext cx="1116034" cy="929852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C0504D"/>
                </a:solidFill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56" name="Rounded Rectangle 8"/>
                <p:cNvSpPr/>
                <p:nvPr/>
              </p:nvSpPr>
              <p:spPr>
                <a:xfrm>
                  <a:off x="1651900" y="1758551"/>
                  <a:ext cx="1061566" cy="875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Empowered Committee</a:t>
                  </a: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2063281" y="2289970"/>
                <a:ext cx="1116034" cy="929852"/>
                <a:chOff x="1645949" y="2986379"/>
                <a:chExt cx="1116034" cy="929852"/>
              </a:xfrm>
            </p:grpSpPr>
            <p:sp>
              <p:nvSpPr>
                <p:cNvPr id="153" name="Rounded Rectangle 152"/>
                <p:cNvSpPr/>
                <p:nvPr/>
              </p:nvSpPr>
              <p:spPr>
                <a:xfrm>
                  <a:off x="1645949" y="2986379"/>
                  <a:ext cx="1116034" cy="929852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2060"/>
                </a:solidFill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54" name="Rounded Rectangle 4"/>
                <p:cNvSpPr/>
                <p:nvPr/>
              </p:nvSpPr>
              <p:spPr>
                <a:xfrm>
                  <a:off x="1673183" y="3013613"/>
                  <a:ext cx="1061566" cy="875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Technical Committee</a:t>
                  </a:r>
                </a:p>
              </p:txBody>
            </p:sp>
          </p:grpSp>
          <p:sp>
            <p:nvSpPr>
              <p:cNvPr id="149" name="TextBox 148"/>
              <p:cNvSpPr txBox="1"/>
              <p:nvPr/>
            </p:nvSpPr>
            <p:spPr>
              <a:xfrm>
                <a:off x="1883171" y="555526"/>
                <a:ext cx="1481837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Chair: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Secretary (</a:t>
                </a:r>
                <a:r>
                  <a:rPr kumimoji="0" lang="en-IN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MoP</a:t>
                </a:r>
                <a:r>
                  <a:rPr kumimoji="0" lang="en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)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027187" y="3241888"/>
                <a:ext cx="119960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Chair: Chairperson, CEA</a:t>
                </a:r>
              </a:p>
            </p:txBody>
          </p:sp>
          <p:sp>
            <p:nvSpPr>
              <p:cNvPr id="151" name="Left-Right Arrow 150"/>
              <p:cNvSpPr/>
              <p:nvPr/>
            </p:nvSpPr>
            <p:spPr>
              <a:xfrm>
                <a:off x="1905713" y="411510"/>
                <a:ext cx="1345610" cy="191374"/>
              </a:xfrm>
              <a:prstGeom prst="leftRightArrow">
                <a:avLst>
                  <a:gd name="adj1" fmla="val 26548"/>
                  <a:gd name="adj2" fmla="val 52932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243375" y="195486"/>
                <a:ext cx="7199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Tier – II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3395339" y="195486"/>
            <a:ext cx="3088099" cy="4370017"/>
            <a:chOff x="3395339" y="195486"/>
            <a:chExt cx="3088099" cy="4370017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6483438" y="267494"/>
              <a:ext cx="0" cy="429800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lgDash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59" name="Group 158"/>
            <p:cNvGrpSpPr/>
            <p:nvPr/>
          </p:nvGrpSpPr>
          <p:grpSpPr>
            <a:xfrm>
              <a:off x="3395339" y="195486"/>
              <a:ext cx="3001891" cy="4370016"/>
              <a:chOff x="3395339" y="195486"/>
              <a:chExt cx="3001891" cy="4370016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3497643" y="954696"/>
                <a:ext cx="1116034" cy="929852"/>
                <a:chOff x="3242944" y="1731317"/>
                <a:chExt cx="1116034" cy="929852"/>
              </a:xfrm>
            </p:grpSpPr>
            <p:sp>
              <p:nvSpPr>
                <p:cNvPr id="182" name="Rounded Rectangle 181"/>
                <p:cNvSpPr/>
                <p:nvPr/>
              </p:nvSpPr>
              <p:spPr>
                <a:xfrm>
                  <a:off x="3242944" y="1731317"/>
                  <a:ext cx="1116034" cy="929852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79646">
                    <a:lumMod val="50000"/>
                  </a:srgbClr>
                </a:solidFill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83" name="Rounded Rectangle 12"/>
                <p:cNvSpPr/>
                <p:nvPr/>
              </p:nvSpPr>
              <p:spPr>
                <a:xfrm>
                  <a:off x="3270178" y="1758551"/>
                  <a:ext cx="1061566" cy="875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NSGM</a:t>
                  </a:r>
                </a:p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Project Management Unit</a:t>
                  </a: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5288177" y="722014"/>
                <a:ext cx="1109053" cy="841624"/>
                <a:chOff x="4861221" y="0"/>
                <a:chExt cx="1109053" cy="953068"/>
              </a:xfrm>
            </p:grpSpPr>
            <p:sp>
              <p:nvSpPr>
                <p:cNvPr id="180" name="Rounded Rectangle 179"/>
                <p:cNvSpPr/>
                <p:nvPr/>
              </p:nvSpPr>
              <p:spPr>
                <a:xfrm>
                  <a:off x="4861221" y="0"/>
                  <a:ext cx="1109053" cy="95306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9BBB59">
                    <a:lumMod val="50000"/>
                  </a:srgbClr>
                </a:solidFill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81" name="Rounded Rectangle 16"/>
                <p:cNvSpPr/>
                <p:nvPr/>
              </p:nvSpPr>
              <p:spPr>
                <a:xfrm>
                  <a:off x="4889135" y="27914"/>
                  <a:ext cx="1053225" cy="897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Policy, Planning &amp; Monitoring Unit</a:t>
                  </a: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5288177" y="1707654"/>
                <a:ext cx="1109053" cy="841624"/>
                <a:chOff x="4861221" y="1045642"/>
                <a:chExt cx="1109053" cy="953068"/>
              </a:xfrm>
            </p:grpSpPr>
            <p:sp>
              <p:nvSpPr>
                <p:cNvPr id="178" name="Rounded Rectangle 177"/>
                <p:cNvSpPr/>
                <p:nvPr/>
              </p:nvSpPr>
              <p:spPr>
                <a:xfrm>
                  <a:off x="4861221" y="1045642"/>
                  <a:ext cx="1109053" cy="95306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9BBB59">
                    <a:lumMod val="50000"/>
                  </a:srgbClr>
                </a:solidFill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79" name="Rounded Rectangle 20"/>
                <p:cNvSpPr/>
                <p:nvPr/>
              </p:nvSpPr>
              <p:spPr>
                <a:xfrm>
                  <a:off x="4889135" y="1073556"/>
                  <a:ext cx="1053225" cy="897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Data Management &amp; Cyber Security Unit</a:t>
                  </a: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5288177" y="2787774"/>
                <a:ext cx="1109053" cy="841624"/>
                <a:chOff x="4861221" y="2393776"/>
                <a:chExt cx="1109053" cy="953068"/>
              </a:xfrm>
            </p:grpSpPr>
            <p:sp>
              <p:nvSpPr>
                <p:cNvPr id="176" name="Rounded Rectangle 175"/>
                <p:cNvSpPr/>
                <p:nvPr/>
              </p:nvSpPr>
              <p:spPr>
                <a:xfrm>
                  <a:off x="4861221" y="2393776"/>
                  <a:ext cx="1109053" cy="95306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9BBB59">
                    <a:lumMod val="50000"/>
                  </a:srgbClr>
                </a:solidFill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77" name="Rounded Rectangle 24"/>
                <p:cNvSpPr/>
                <p:nvPr/>
              </p:nvSpPr>
              <p:spPr>
                <a:xfrm>
                  <a:off x="4889135" y="2421690"/>
                  <a:ext cx="1053225" cy="897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R&amp;D, Technology &amp; Standards Unit</a:t>
                  </a: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5288177" y="3723878"/>
                <a:ext cx="1109053" cy="841624"/>
                <a:chOff x="4861221" y="3439419"/>
                <a:chExt cx="1109053" cy="953068"/>
              </a:xfrm>
            </p:grpSpPr>
            <p:sp>
              <p:nvSpPr>
                <p:cNvPr id="174" name="Rounded Rectangle 173"/>
                <p:cNvSpPr/>
                <p:nvPr/>
              </p:nvSpPr>
              <p:spPr>
                <a:xfrm>
                  <a:off x="4861221" y="3439419"/>
                  <a:ext cx="1109053" cy="95306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9BBB59">
                    <a:lumMod val="50000"/>
                  </a:srgbClr>
                </a:solidFill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75" name="Rounded Rectangle 28"/>
                <p:cNvSpPr/>
                <p:nvPr/>
              </p:nvSpPr>
              <p:spPr>
                <a:xfrm>
                  <a:off x="4889135" y="3467333"/>
                  <a:ext cx="1053225" cy="897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Projects, Training &amp; Capacity Building Unit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503441" y="2190440"/>
                <a:ext cx="1116034" cy="741350"/>
                <a:chOff x="3242944" y="1731317"/>
                <a:chExt cx="1116034" cy="929852"/>
              </a:xfrm>
              <a:solidFill>
                <a:srgbClr val="C00000"/>
              </a:solidFill>
            </p:grpSpPr>
            <p:sp>
              <p:nvSpPr>
                <p:cNvPr id="172" name="Rounded Rectangle 171"/>
                <p:cNvSpPr/>
                <p:nvPr/>
              </p:nvSpPr>
              <p:spPr>
                <a:xfrm>
                  <a:off x="3242944" y="1731317"/>
                  <a:ext cx="1116034" cy="929852"/>
                </a:xfrm>
                <a:prstGeom prst="roundRect">
                  <a:avLst>
                    <a:gd name="adj" fmla="val 10000"/>
                  </a:avLst>
                </a:prstGeom>
                <a:grpFill/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73" name="Rounded Rectangle 12"/>
                <p:cNvSpPr/>
                <p:nvPr/>
              </p:nvSpPr>
              <p:spPr>
                <a:xfrm>
                  <a:off x="3270178" y="1773560"/>
                  <a:ext cx="1061566" cy="860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Smart Grid Knowledge Centre</a:t>
                  </a: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3503441" y="3147814"/>
                <a:ext cx="1116034" cy="792088"/>
                <a:chOff x="3242944" y="1731317"/>
                <a:chExt cx="1116034" cy="929852"/>
              </a:xfrm>
              <a:solidFill>
                <a:srgbClr val="EEECE1">
                  <a:lumMod val="25000"/>
                </a:srgbClr>
              </a:solidFill>
            </p:grpSpPr>
            <p:sp>
              <p:nvSpPr>
                <p:cNvPr id="170" name="Rounded Rectangle 169"/>
                <p:cNvSpPr/>
                <p:nvPr/>
              </p:nvSpPr>
              <p:spPr>
                <a:xfrm>
                  <a:off x="3242944" y="1731317"/>
                  <a:ext cx="1116034" cy="929852"/>
                </a:xfrm>
                <a:prstGeom prst="roundRect">
                  <a:avLst>
                    <a:gd name="adj" fmla="val 10000"/>
                  </a:avLst>
                </a:prstGeom>
                <a:grpFill/>
                <a:ln w="381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sp>
            <p:sp>
              <p:nvSpPr>
                <p:cNvPr id="171" name="Rounded Rectangle 12"/>
                <p:cNvSpPr/>
                <p:nvPr/>
              </p:nvSpPr>
              <p:spPr>
                <a:xfrm>
                  <a:off x="3270178" y="1850600"/>
                  <a:ext cx="1061566" cy="70916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spcFirstLastPara="0" vert="horz" wrap="square" lIns="8890" tIns="8890" rIns="8890" bIns="889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Consultants &amp; Advisory Bodies</a:t>
                  </a:r>
                </a:p>
              </p:txBody>
            </p:sp>
          </p:grpSp>
          <p:sp>
            <p:nvSpPr>
              <p:cNvPr id="167" name="TextBox 166"/>
              <p:cNvSpPr txBox="1"/>
              <p:nvPr/>
            </p:nvSpPr>
            <p:spPr>
              <a:xfrm>
                <a:off x="3395339" y="741353"/>
                <a:ext cx="13926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Director, NSGM</a:t>
                </a:r>
              </a:p>
            </p:txBody>
          </p:sp>
          <p:sp>
            <p:nvSpPr>
              <p:cNvPr id="168" name="Left-Right Arrow 167"/>
              <p:cNvSpPr/>
              <p:nvPr/>
            </p:nvSpPr>
            <p:spPr>
              <a:xfrm>
                <a:off x="3408163" y="411510"/>
                <a:ext cx="2973012" cy="191374"/>
              </a:xfrm>
              <a:prstGeom prst="leftRightArrow">
                <a:avLst>
                  <a:gd name="adj1" fmla="val 26548"/>
                  <a:gd name="adj2" fmla="val 52932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4367455" y="195486"/>
                <a:ext cx="791908" cy="29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Tier – III</a:t>
                </a:r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6586140" y="195486"/>
            <a:ext cx="2396948" cy="4370016"/>
            <a:chOff x="6586140" y="195486"/>
            <a:chExt cx="2396948" cy="4370016"/>
          </a:xfrm>
        </p:grpSpPr>
        <p:grpSp>
          <p:nvGrpSpPr>
            <p:cNvPr id="185" name="Group 184"/>
            <p:cNvGrpSpPr/>
            <p:nvPr/>
          </p:nvGrpSpPr>
          <p:grpSpPr>
            <a:xfrm>
              <a:off x="6628026" y="732573"/>
              <a:ext cx="727753" cy="3832929"/>
              <a:chOff x="3497630" y="1579786"/>
              <a:chExt cx="1239766" cy="1016891"/>
            </a:xfrm>
          </p:grpSpPr>
          <p:sp>
            <p:nvSpPr>
              <p:cNvPr id="197" name="Rounded Rectangle 196"/>
              <p:cNvSpPr/>
              <p:nvPr/>
            </p:nvSpPr>
            <p:spPr>
              <a:xfrm>
                <a:off x="3497630" y="1579786"/>
                <a:ext cx="1220500" cy="1016891"/>
              </a:xfrm>
              <a:prstGeom prst="roundRect">
                <a:avLst>
                  <a:gd name="adj" fmla="val 10000"/>
                </a:avLst>
              </a:prstGeom>
              <a:solidFill>
                <a:srgbClr val="F79646">
                  <a:lumMod val="50000"/>
                </a:srgbClr>
              </a:solidFill>
              <a:ln w="381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198" name="Rounded Rectangle 4"/>
              <p:cNvSpPr/>
              <p:nvPr/>
            </p:nvSpPr>
            <p:spPr>
              <a:xfrm>
                <a:off x="3576464" y="1609570"/>
                <a:ext cx="1160932" cy="9573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vert270" wrap="squar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State Level Project Management Unit</a:t>
                </a:r>
              </a:p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Chair: State Secretary (Power)</a:t>
                </a: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7742619" y="699542"/>
              <a:ext cx="1116034" cy="929852"/>
              <a:chOff x="3242944" y="1731317"/>
              <a:chExt cx="1116034" cy="929852"/>
            </a:xfrm>
          </p:grpSpPr>
          <p:sp>
            <p:nvSpPr>
              <p:cNvPr id="195" name="Rounded Rectangle 194"/>
              <p:cNvSpPr/>
              <p:nvPr/>
            </p:nvSpPr>
            <p:spPr>
              <a:xfrm>
                <a:off x="3242944" y="1731317"/>
                <a:ext cx="1116034" cy="929852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ln w="381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196" name="Rounded Rectangle 4"/>
              <p:cNvSpPr/>
              <p:nvPr/>
            </p:nvSpPr>
            <p:spPr>
              <a:xfrm>
                <a:off x="3270178" y="1758551"/>
                <a:ext cx="1061566" cy="8753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Distribution Utilities</a:t>
                </a: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7742619" y="1923678"/>
              <a:ext cx="1109053" cy="953068"/>
              <a:chOff x="4861221" y="1045642"/>
              <a:chExt cx="1109053" cy="953068"/>
            </a:xfrm>
          </p:grpSpPr>
          <p:sp>
            <p:nvSpPr>
              <p:cNvPr id="193" name="Rounded Rectangle 192"/>
              <p:cNvSpPr/>
              <p:nvPr/>
            </p:nvSpPr>
            <p:spPr>
              <a:xfrm>
                <a:off x="4861221" y="1045642"/>
                <a:ext cx="1109053" cy="953068"/>
              </a:xfrm>
              <a:prstGeom prst="roundRect">
                <a:avLst>
                  <a:gd name="adj" fmla="val 10000"/>
                </a:avLst>
              </a:prstGeom>
              <a:solidFill>
                <a:srgbClr val="9BBB59">
                  <a:lumMod val="50000"/>
                </a:srgbClr>
              </a:solidFill>
              <a:ln w="381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194" name="Rounded Rectangle 4"/>
              <p:cNvSpPr/>
              <p:nvPr/>
            </p:nvSpPr>
            <p:spPr>
              <a:xfrm>
                <a:off x="4889135" y="1073556"/>
                <a:ext cx="1053225" cy="8972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Smart Grid Cell</a:t>
                </a: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7758894" y="3219822"/>
              <a:ext cx="1109053" cy="953068"/>
              <a:chOff x="4861221" y="1045642"/>
              <a:chExt cx="1109053" cy="953068"/>
            </a:xfrm>
          </p:grpSpPr>
          <p:sp>
            <p:nvSpPr>
              <p:cNvPr id="191" name="Rounded Rectangle 190"/>
              <p:cNvSpPr/>
              <p:nvPr/>
            </p:nvSpPr>
            <p:spPr>
              <a:xfrm>
                <a:off x="4861221" y="1045642"/>
                <a:ext cx="1109053" cy="953068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  <a:ln w="381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192" name="Rounded Rectangle 4"/>
              <p:cNvSpPr/>
              <p:nvPr/>
            </p:nvSpPr>
            <p:spPr>
              <a:xfrm>
                <a:off x="4889135" y="1073556"/>
                <a:ext cx="1053225" cy="8972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Consumers, Local Bodies etc.</a:t>
                </a:r>
              </a:p>
            </p:txBody>
          </p:sp>
        </p:grpSp>
        <p:sp>
          <p:nvSpPr>
            <p:cNvPr id="189" name="Left-Right Arrow 188"/>
            <p:cNvSpPr/>
            <p:nvPr/>
          </p:nvSpPr>
          <p:spPr>
            <a:xfrm>
              <a:off x="6586140" y="411510"/>
              <a:ext cx="2396948" cy="191374"/>
            </a:xfrm>
            <a:prstGeom prst="leftRightArrow">
              <a:avLst>
                <a:gd name="adj1" fmla="val 26548"/>
                <a:gd name="adj2" fmla="val 52932"/>
              </a:avLst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283951" y="195486"/>
              <a:ext cx="1151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State Level</a:t>
              </a:r>
            </a:p>
          </p:txBody>
        </p:sp>
      </p:grpSp>
      <p:sp>
        <p:nvSpPr>
          <p:cNvPr id="199" name="Rectangle 198"/>
          <p:cNvSpPr/>
          <p:nvPr/>
        </p:nvSpPr>
        <p:spPr>
          <a:xfrm>
            <a:off x="35496" y="51470"/>
            <a:ext cx="425040" cy="5040000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NSGM – Three Tier</a:t>
            </a:r>
            <a:r>
              <a:rPr kumimoji="0" lang="en-IN" sz="2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Structure</a:t>
            </a:r>
            <a:endParaRPr kumimoji="0" lang="en-IN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0" name="Slide Number Placeholder 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8280</TotalTime>
  <Words>1102</Words>
  <Application>Microsoft Office PowerPoint</Application>
  <PresentationFormat>Custom</PresentationFormat>
  <Paragraphs>295</Paragraphs>
  <Slides>14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NPMU</dc:creator>
  <cp:lastModifiedBy>02749</cp:lastModifiedBy>
  <cp:revision>9</cp:revision>
  <dcterms:created xsi:type="dcterms:W3CDTF">2015-12-15T14:16:42Z</dcterms:created>
  <dcterms:modified xsi:type="dcterms:W3CDTF">2016-08-16T15:41:46Z</dcterms:modified>
</cp:coreProperties>
</file>