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1" r:id="rId4"/>
    <p:sldId id="276" r:id="rId5"/>
    <p:sldId id="266" r:id="rId6"/>
    <p:sldId id="277" r:id="rId7"/>
    <p:sldId id="282" r:id="rId8"/>
    <p:sldId id="262" r:id="rId9"/>
    <p:sldId id="278" r:id="rId10"/>
    <p:sldId id="265" r:id="rId11"/>
    <p:sldId id="280" r:id="rId12"/>
    <p:sldId id="269" r:id="rId13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E1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091" autoAdjust="0"/>
  </p:normalViewPr>
  <p:slideViewPr>
    <p:cSldViewPr>
      <p:cViewPr varScale="1">
        <p:scale>
          <a:sx n="70" d="100"/>
          <a:sy n="70" d="100"/>
        </p:scale>
        <p:origin x="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3F2AF4-DBE8-49A0-890C-9E273F83402E}" type="datetimeFigureOut">
              <a:rPr lang="ja-JP" altLang="en-US"/>
              <a:pPr>
                <a:defRPr/>
              </a:pPr>
              <a:t>2016/8/15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F039FD6-6B87-4B5C-8BD3-4E86500BF5B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82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8C0783-3B5F-4B32-8288-A4FBD681D35F}" type="datetimeFigureOut">
              <a:rPr lang="ja-JP" altLang="en-US"/>
              <a:pPr>
                <a:defRPr/>
              </a:pPr>
              <a:t>2016/8/15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624350-9073-4B1D-88D5-9C039FA0C48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698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EB754-6D05-4C68-A625-54A6C2748E20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523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3D6F1-9F79-4400-A53D-5BC5E0E4FA02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31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6207125"/>
            <a:ext cx="13493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 userDrawn="1"/>
        </p:nvSpPr>
        <p:spPr>
          <a:xfrm>
            <a:off x="130175" y="1089025"/>
            <a:ext cx="287338" cy="2339975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7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00" y="1692000"/>
            <a:ext cx="7772400" cy="576063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0000" y="2232000"/>
            <a:ext cx="6408000" cy="43204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9" name="テキスト プレースホルダ 18"/>
          <p:cNvSpPr>
            <a:spLocks noGrp="1"/>
          </p:cNvSpPr>
          <p:nvPr>
            <p:ph type="body" sz="quarter" idx="13"/>
          </p:nvPr>
        </p:nvSpPr>
        <p:spPr>
          <a:xfrm>
            <a:off x="720000" y="1260000"/>
            <a:ext cx="5328270" cy="431950"/>
          </a:xfrm>
        </p:spPr>
        <p:txBody>
          <a:bodyPr>
            <a:normAutofit/>
          </a:bodyPr>
          <a:lstStyle>
            <a:lvl1pPr>
              <a:buNone/>
              <a:defRPr sz="1500" baseline="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日付プレースホルダ 3"/>
          <p:cNvSpPr>
            <a:spLocks noGrp="1"/>
          </p:cNvSpPr>
          <p:nvPr>
            <p:ph type="dt" sz="half" idx="14"/>
          </p:nvPr>
        </p:nvSpPr>
        <p:spPr>
          <a:xfrm>
            <a:off x="720725" y="2808288"/>
            <a:ext cx="2133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8132B7-77E6-4B24-8A47-5DE2033D027D}" type="datetime5">
              <a:rPr lang="ja-JP" altLang="en-US"/>
              <a:pPr>
                <a:defRPr/>
              </a:pPr>
              <a:t>2016/08/15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70322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6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00000"/>
            <a:ext cx="8229600" cy="5226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36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88610E9-78A7-4C37-B4C9-F22A53232DB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46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6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CB64BFBA-33A0-42D1-8498-7482318364E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69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5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プレースホルダ 18"/>
          <p:cNvSpPr>
            <a:spLocks noGrp="1"/>
          </p:cNvSpPr>
          <p:nvPr>
            <p:ph type="body" sz="quarter" idx="13"/>
          </p:nvPr>
        </p:nvSpPr>
        <p:spPr>
          <a:xfrm>
            <a:off x="683890" y="404762"/>
            <a:ext cx="5328270" cy="431950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4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6E6417F8-B737-4FD4-B875-9357FEB360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93231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6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36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06400"/>
            <a:ext cx="8229600" cy="53197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051CBD4-E34B-4E03-A880-0319CE7559F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64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6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9FFB929F-F8BA-443A-BCCF-346564CBCA5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3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7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36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806400"/>
            <a:ext cx="4038600" cy="531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06400"/>
            <a:ext cx="4038600" cy="531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0577FD4E-75CA-495F-9469-4AB37F74E93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150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9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36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467169"/>
            <a:ext cx="4040188" cy="4658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1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67169"/>
            <a:ext cx="4041775" cy="4658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8C1F46FC-DF9E-4C71-BAB1-2762BDF044D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69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5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36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697ADFB1-F507-40BA-A83A-45E963B822C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01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7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8267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806401"/>
            <a:ext cx="5111750" cy="5319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1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9D223B25-BC5E-43AB-9582-F6B149BDC71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251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01004853\Desktop\ロゴマニュアル\0314_TEPCO_Basic_Elements\TEPCO_logo\tepco_logo_jpg\tepco_logo_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6284913"/>
            <a:ext cx="10048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 userDrawn="1"/>
        </p:nvSpPr>
        <p:spPr>
          <a:xfrm>
            <a:off x="130175" y="115888"/>
            <a:ext cx="287338" cy="1008062"/>
          </a:xfrm>
          <a:prstGeom prst="rect">
            <a:avLst/>
          </a:prstGeom>
          <a:solidFill>
            <a:srgbClr val="E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7" name="Picture 2" descr="C:\Users\01004853\Desktop\20160330_パワーポイントテンプレート\0419_フッター素材\パワーポイントフッター素材-01_H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6513"/>
            <a:ext cx="31337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696075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04127BEC-6D08-4E53-8E18-0F679808D63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268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98D8DF60-2ABA-43DB-9C1B-D6FC3CE984EB}" type="datetime1">
              <a:rPr lang="ja-JP" altLang="en-US"/>
              <a:pPr>
                <a:defRPr/>
              </a:pPr>
              <a:t>2016/8/15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©Tokyo Electric Power Company Holdings. Inc. All Rights Reserved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F751A0AE-A9A1-4CD7-A559-5B8FCBC9EB7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3.jpeg"/><Relationship Id="rId5" Type="http://schemas.openxmlformats.org/officeDocument/2006/relationships/image" Target="../media/image17.wm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>
          <a:xfrm>
            <a:off x="741363" y="1693863"/>
            <a:ext cx="8027987" cy="576262"/>
          </a:xfrm>
        </p:spPr>
        <p:txBody>
          <a:bodyPr/>
          <a:lstStyle/>
          <a:p>
            <a:pPr algn="ctr" eaLnBrk="1" hangingPunct="1"/>
            <a:r>
              <a:rPr lang="en-US" altLang="ja-JP" sz="7200" b="1" smtClean="0"/>
              <a:t>BESS × RECC</a:t>
            </a:r>
            <a:endParaRPr lang="ja-JP" altLang="en-US" sz="7200" b="1" smtClean="0"/>
          </a:p>
        </p:txBody>
      </p:sp>
      <p:sp>
        <p:nvSpPr>
          <p:cNvPr id="15363" name="サブタイトル 2"/>
          <p:cNvSpPr>
            <a:spLocks noGrp="1"/>
          </p:cNvSpPr>
          <p:nvPr>
            <p:ph type="subTitle" idx="1"/>
          </p:nvPr>
        </p:nvSpPr>
        <p:spPr>
          <a:xfrm>
            <a:off x="741363" y="2767013"/>
            <a:ext cx="8027987" cy="431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altLang="ja-JP" sz="2800" dirty="0"/>
              <a:t>f</a:t>
            </a:r>
            <a:r>
              <a:rPr lang="en-US" altLang="ja-JP" sz="2800" dirty="0" smtClean="0"/>
              <a:t>or the solution to India network</a:t>
            </a:r>
            <a:endParaRPr lang="ja-JP" altLang="en-US" sz="2800" dirty="0" smtClean="0"/>
          </a:p>
        </p:txBody>
      </p:sp>
      <p:sp>
        <p:nvSpPr>
          <p:cNvPr id="15364" name="日付プレースホルダ 3"/>
          <p:cNvSpPr>
            <a:spLocks noGrp="1"/>
          </p:cNvSpPr>
          <p:nvPr>
            <p:ph type="dt" sz="quarter" idx="14"/>
          </p:nvPr>
        </p:nvSpPr>
        <p:spPr bwMode="auto">
          <a:xfrm>
            <a:off x="6638925" y="5832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200" smtClean="0"/>
              <a:t>2016/08/17</a:t>
            </a:r>
            <a:endParaRPr lang="ja-JP" altLang="en-US" sz="1200" smtClean="0"/>
          </a:p>
        </p:txBody>
      </p:sp>
      <p:sp>
        <p:nvSpPr>
          <p:cNvPr id="15365" name="テキスト ボックス 1"/>
          <p:cNvSpPr txBox="1">
            <a:spLocks noChangeArrowheads="1"/>
          </p:cNvSpPr>
          <p:nvPr/>
        </p:nvSpPr>
        <p:spPr bwMode="auto">
          <a:xfrm>
            <a:off x="179388" y="3933825"/>
            <a:ext cx="88566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/>
              <a:t>Shinichiro</a:t>
            </a:r>
            <a:r>
              <a:rPr lang="ja-JP" altLang="en-US" sz="2400"/>
              <a:t> </a:t>
            </a:r>
            <a:r>
              <a:rPr lang="en-US" altLang="ja-JP" sz="2400"/>
              <a:t>KENGAKU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/>
              <a:t>Managing Executive Officer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000"/>
              <a:t>Tokyo Electric Power Company Holdings, Inc.</a:t>
            </a:r>
            <a:endParaRPr lang="ja-JP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2427B31-85DA-43D0-8C55-6B1244C071F4}" type="slidenum">
              <a:rPr lang="ja-JP" altLang="en-US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25603" name="テキスト ボックス 65"/>
          <p:cNvSpPr txBox="1">
            <a:spLocks noChangeArrowheads="1"/>
          </p:cNvSpPr>
          <p:nvPr/>
        </p:nvSpPr>
        <p:spPr bwMode="auto">
          <a:xfrm>
            <a:off x="169863" y="5943600"/>
            <a:ext cx="49688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indent="-2730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Battery charging/discharging control</a:t>
            </a:r>
            <a:endParaRPr lang="ja-JP" altLang="en-US" sz="1800">
              <a:solidFill>
                <a:srgbClr val="FF0000"/>
              </a:solidFill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12738" y="2133600"/>
            <a:ext cx="8642350" cy="3867150"/>
            <a:chOff x="312738" y="2132856"/>
            <a:chExt cx="8642350" cy="3867150"/>
          </a:xfrm>
        </p:grpSpPr>
        <p:sp>
          <p:nvSpPr>
            <p:cNvPr id="9" name="フリーフォーム 8"/>
            <p:cNvSpPr/>
            <p:nvPr/>
          </p:nvSpPr>
          <p:spPr bwMode="ltGray">
            <a:xfrm>
              <a:off x="2366819" y="2921503"/>
              <a:ext cx="2238739" cy="2954918"/>
            </a:xfrm>
            <a:custGeom>
              <a:avLst/>
              <a:gdLst>
                <a:gd name="connsiteX0" fmla="*/ 1280160 w 2392680"/>
                <a:gd name="connsiteY0" fmla="*/ 0 h 3101340"/>
                <a:gd name="connsiteX1" fmla="*/ 1280160 w 2392680"/>
                <a:gd name="connsiteY1" fmla="*/ 510540 h 3101340"/>
                <a:gd name="connsiteX2" fmla="*/ 2392680 w 2392680"/>
                <a:gd name="connsiteY2" fmla="*/ 510540 h 3101340"/>
                <a:gd name="connsiteX3" fmla="*/ 2392680 w 2392680"/>
                <a:gd name="connsiteY3" fmla="*/ 624840 h 3101340"/>
                <a:gd name="connsiteX4" fmla="*/ 609600 w 2392680"/>
                <a:gd name="connsiteY4" fmla="*/ 1501140 h 3101340"/>
                <a:gd name="connsiteX5" fmla="*/ 0 w 2392680"/>
                <a:gd name="connsiteY5" fmla="*/ 1501140 h 3101340"/>
                <a:gd name="connsiteX6" fmla="*/ 0 w 2392680"/>
                <a:gd name="connsiteY6" fmla="*/ 3101340 h 3101340"/>
                <a:gd name="connsiteX7" fmla="*/ 822960 w 2392680"/>
                <a:gd name="connsiteY7" fmla="*/ 3101340 h 3101340"/>
                <a:gd name="connsiteX0" fmla="*/ 1286510 w 2392680"/>
                <a:gd name="connsiteY0" fmla="*/ 0 h 3158490"/>
                <a:gd name="connsiteX1" fmla="*/ 1280160 w 2392680"/>
                <a:gd name="connsiteY1" fmla="*/ 567690 h 3158490"/>
                <a:gd name="connsiteX2" fmla="*/ 2392680 w 2392680"/>
                <a:gd name="connsiteY2" fmla="*/ 567690 h 3158490"/>
                <a:gd name="connsiteX3" fmla="*/ 2392680 w 2392680"/>
                <a:gd name="connsiteY3" fmla="*/ 681990 h 3158490"/>
                <a:gd name="connsiteX4" fmla="*/ 609600 w 2392680"/>
                <a:gd name="connsiteY4" fmla="*/ 1558290 h 3158490"/>
                <a:gd name="connsiteX5" fmla="*/ 0 w 2392680"/>
                <a:gd name="connsiteY5" fmla="*/ 1558290 h 3158490"/>
                <a:gd name="connsiteX6" fmla="*/ 0 w 2392680"/>
                <a:gd name="connsiteY6" fmla="*/ 3158490 h 3158490"/>
                <a:gd name="connsiteX7" fmla="*/ 822960 w 2392680"/>
                <a:gd name="connsiteY7" fmla="*/ 3158490 h 315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2680" h="3158490">
                  <a:moveTo>
                    <a:pt x="1286510" y="0"/>
                  </a:moveTo>
                  <a:cubicBezTo>
                    <a:pt x="1284393" y="189230"/>
                    <a:pt x="1282277" y="378460"/>
                    <a:pt x="1280160" y="567690"/>
                  </a:cubicBezTo>
                  <a:lnTo>
                    <a:pt x="2392680" y="567690"/>
                  </a:lnTo>
                  <a:lnTo>
                    <a:pt x="2392680" y="681990"/>
                  </a:lnTo>
                  <a:lnTo>
                    <a:pt x="609600" y="1558290"/>
                  </a:lnTo>
                  <a:lnTo>
                    <a:pt x="0" y="1558290"/>
                  </a:lnTo>
                  <a:lnTo>
                    <a:pt x="0" y="3158490"/>
                  </a:lnTo>
                  <a:lnTo>
                    <a:pt x="822960" y="3158490"/>
                  </a:lnTo>
                </a:path>
              </a:pathLst>
            </a:custGeom>
            <a:noFill/>
            <a:ln w="57150">
              <a:solidFill>
                <a:srgbClr val="FF0000">
                  <a:alpha val="50196"/>
                </a:srgbClr>
              </a:solidFill>
              <a:headEnd type="none" w="med" len="med"/>
              <a:tailEnd type="triangle" w="sm" len="sm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" name="フリーフォーム 9"/>
            <p:cNvSpPr/>
            <p:nvPr/>
          </p:nvSpPr>
          <p:spPr bwMode="ltGray">
            <a:xfrm>
              <a:off x="2565229" y="2925066"/>
              <a:ext cx="2175793" cy="2759310"/>
            </a:xfrm>
            <a:custGeom>
              <a:avLst/>
              <a:gdLst>
                <a:gd name="connsiteX0" fmla="*/ 1242060 w 2324100"/>
                <a:gd name="connsiteY0" fmla="*/ 0 h 2118360"/>
                <a:gd name="connsiteX1" fmla="*/ 1242060 w 2324100"/>
                <a:gd name="connsiteY1" fmla="*/ 426720 h 2118360"/>
                <a:gd name="connsiteX2" fmla="*/ 2324100 w 2324100"/>
                <a:gd name="connsiteY2" fmla="*/ 426720 h 2118360"/>
                <a:gd name="connsiteX3" fmla="*/ 2324100 w 2324100"/>
                <a:gd name="connsiteY3" fmla="*/ 739140 h 2118360"/>
                <a:gd name="connsiteX4" fmla="*/ 434340 w 2324100"/>
                <a:gd name="connsiteY4" fmla="*/ 1684020 h 2118360"/>
                <a:gd name="connsiteX5" fmla="*/ 0 w 2324100"/>
                <a:gd name="connsiteY5" fmla="*/ 1684020 h 2118360"/>
                <a:gd name="connsiteX6" fmla="*/ 0 w 2324100"/>
                <a:gd name="connsiteY6" fmla="*/ 2118360 h 2118360"/>
                <a:gd name="connsiteX0" fmla="*/ 1269679 w 2351719"/>
                <a:gd name="connsiteY0" fmla="*/ 0 h 2923222"/>
                <a:gd name="connsiteX1" fmla="*/ 1269679 w 2351719"/>
                <a:gd name="connsiteY1" fmla="*/ 426720 h 2923222"/>
                <a:gd name="connsiteX2" fmla="*/ 2351719 w 2351719"/>
                <a:gd name="connsiteY2" fmla="*/ 426720 h 2923222"/>
                <a:gd name="connsiteX3" fmla="*/ 2351719 w 2351719"/>
                <a:gd name="connsiteY3" fmla="*/ 739140 h 2923222"/>
                <a:gd name="connsiteX4" fmla="*/ 461959 w 2351719"/>
                <a:gd name="connsiteY4" fmla="*/ 1684020 h 2923222"/>
                <a:gd name="connsiteX5" fmla="*/ 27619 w 2351719"/>
                <a:gd name="connsiteY5" fmla="*/ 1684020 h 2923222"/>
                <a:gd name="connsiteX6" fmla="*/ 46669 w 2351719"/>
                <a:gd name="connsiteY6" fmla="*/ 2923222 h 2923222"/>
                <a:gd name="connsiteX0" fmla="*/ 1269679 w 2351719"/>
                <a:gd name="connsiteY0" fmla="*/ 0 h 2923222"/>
                <a:gd name="connsiteX1" fmla="*/ 1269679 w 2351719"/>
                <a:gd name="connsiteY1" fmla="*/ 426720 h 2923222"/>
                <a:gd name="connsiteX2" fmla="*/ 2351719 w 2351719"/>
                <a:gd name="connsiteY2" fmla="*/ 426720 h 2923222"/>
                <a:gd name="connsiteX3" fmla="*/ 2351719 w 2351719"/>
                <a:gd name="connsiteY3" fmla="*/ 739140 h 2923222"/>
                <a:gd name="connsiteX4" fmla="*/ 461959 w 2351719"/>
                <a:gd name="connsiteY4" fmla="*/ 1684020 h 2923222"/>
                <a:gd name="connsiteX5" fmla="*/ 27619 w 2351719"/>
                <a:gd name="connsiteY5" fmla="*/ 1684020 h 2923222"/>
                <a:gd name="connsiteX6" fmla="*/ 46669 w 2351719"/>
                <a:gd name="connsiteY6" fmla="*/ 2923222 h 2923222"/>
                <a:gd name="connsiteX0" fmla="*/ 1242343 w 2324383"/>
                <a:gd name="connsiteY0" fmla="*/ 0 h 2923222"/>
                <a:gd name="connsiteX1" fmla="*/ 1242343 w 2324383"/>
                <a:gd name="connsiteY1" fmla="*/ 426720 h 2923222"/>
                <a:gd name="connsiteX2" fmla="*/ 2324383 w 2324383"/>
                <a:gd name="connsiteY2" fmla="*/ 426720 h 2923222"/>
                <a:gd name="connsiteX3" fmla="*/ 2324383 w 2324383"/>
                <a:gd name="connsiteY3" fmla="*/ 739140 h 2923222"/>
                <a:gd name="connsiteX4" fmla="*/ 434623 w 2324383"/>
                <a:gd name="connsiteY4" fmla="*/ 1684020 h 2923222"/>
                <a:gd name="connsiteX5" fmla="*/ 283 w 2324383"/>
                <a:gd name="connsiteY5" fmla="*/ 1684020 h 2923222"/>
                <a:gd name="connsiteX6" fmla="*/ 19333 w 2324383"/>
                <a:gd name="connsiteY6" fmla="*/ 2923222 h 2923222"/>
                <a:gd name="connsiteX0" fmla="*/ 1257689 w 2339729"/>
                <a:gd name="connsiteY0" fmla="*/ 0 h 2927984"/>
                <a:gd name="connsiteX1" fmla="*/ 1257689 w 2339729"/>
                <a:gd name="connsiteY1" fmla="*/ 426720 h 2927984"/>
                <a:gd name="connsiteX2" fmla="*/ 2339729 w 2339729"/>
                <a:gd name="connsiteY2" fmla="*/ 426720 h 2927984"/>
                <a:gd name="connsiteX3" fmla="*/ 2339729 w 2339729"/>
                <a:gd name="connsiteY3" fmla="*/ 739140 h 2927984"/>
                <a:gd name="connsiteX4" fmla="*/ 449969 w 2339729"/>
                <a:gd name="connsiteY4" fmla="*/ 1684020 h 2927984"/>
                <a:gd name="connsiteX5" fmla="*/ 15629 w 2339729"/>
                <a:gd name="connsiteY5" fmla="*/ 1684020 h 2927984"/>
                <a:gd name="connsiteX6" fmla="*/ 1342 w 2339729"/>
                <a:gd name="connsiteY6" fmla="*/ 2927984 h 2927984"/>
                <a:gd name="connsiteX0" fmla="*/ 1243366 w 2325406"/>
                <a:gd name="connsiteY0" fmla="*/ 0 h 2927984"/>
                <a:gd name="connsiteX1" fmla="*/ 1243366 w 2325406"/>
                <a:gd name="connsiteY1" fmla="*/ 426720 h 2927984"/>
                <a:gd name="connsiteX2" fmla="*/ 2325406 w 2325406"/>
                <a:gd name="connsiteY2" fmla="*/ 426720 h 2927984"/>
                <a:gd name="connsiteX3" fmla="*/ 2325406 w 2325406"/>
                <a:gd name="connsiteY3" fmla="*/ 739140 h 2927984"/>
                <a:gd name="connsiteX4" fmla="*/ 435646 w 2325406"/>
                <a:gd name="connsiteY4" fmla="*/ 1684020 h 2927984"/>
                <a:gd name="connsiteX5" fmla="*/ 1306 w 2325406"/>
                <a:gd name="connsiteY5" fmla="*/ 1684020 h 2927984"/>
                <a:gd name="connsiteX6" fmla="*/ 6069 w 2325406"/>
                <a:gd name="connsiteY6" fmla="*/ 2927984 h 2927984"/>
                <a:gd name="connsiteX0" fmla="*/ 1243366 w 2325406"/>
                <a:gd name="connsiteY0" fmla="*/ 0 h 2927984"/>
                <a:gd name="connsiteX1" fmla="*/ 1243366 w 2325406"/>
                <a:gd name="connsiteY1" fmla="*/ 426720 h 2927984"/>
                <a:gd name="connsiteX2" fmla="*/ 2325406 w 2325406"/>
                <a:gd name="connsiteY2" fmla="*/ 426720 h 2927984"/>
                <a:gd name="connsiteX3" fmla="*/ 2325406 w 2325406"/>
                <a:gd name="connsiteY3" fmla="*/ 739140 h 2927984"/>
                <a:gd name="connsiteX4" fmla="*/ 435646 w 2325406"/>
                <a:gd name="connsiteY4" fmla="*/ 1684020 h 2927984"/>
                <a:gd name="connsiteX5" fmla="*/ 1306 w 2325406"/>
                <a:gd name="connsiteY5" fmla="*/ 1684020 h 2927984"/>
                <a:gd name="connsiteX6" fmla="*/ 6069 w 2325406"/>
                <a:gd name="connsiteY6" fmla="*/ 2927984 h 2927984"/>
                <a:gd name="connsiteX0" fmla="*/ 1243366 w 2325406"/>
                <a:gd name="connsiteY0" fmla="*/ 0 h 3019584"/>
                <a:gd name="connsiteX1" fmla="*/ 1243366 w 2325406"/>
                <a:gd name="connsiteY1" fmla="*/ 426720 h 3019584"/>
                <a:gd name="connsiteX2" fmla="*/ 2325406 w 2325406"/>
                <a:gd name="connsiteY2" fmla="*/ 426720 h 3019584"/>
                <a:gd name="connsiteX3" fmla="*/ 2325406 w 2325406"/>
                <a:gd name="connsiteY3" fmla="*/ 739140 h 3019584"/>
                <a:gd name="connsiteX4" fmla="*/ 435646 w 2325406"/>
                <a:gd name="connsiteY4" fmla="*/ 1684020 h 3019584"/>
                <a:gd name="connsiteX5" fmla="*/ 1306 w 2325406"/>
                <a:gd name="connsiteY5" fmla="*/ 1684020 h 3019584"/>
                <a:gd name="connsiteX6" fmla="*/ 6069 w 2325406"/>
                <a:gd name="connsiteY6" fmla="*/ 2927984 h 3019584"/>
                <a:gd name="connsiteX7" fmla="*/ 3211 w 2325406"/>
                <a:gd name="connsiteY7" fmla="*/ 2926080 h 3019584"/>
                <a:gd name="connsiteX0" fmla="*/ 1243366 w 2325406"/>
                <a:gd name="connsiteY0" fmla="*/ 0 h 3033656"/>
                <a:gd name="connsiteX1" fmla="*/ 1243366 w 2325406"/>
                <a:gd name="connsiteY1" fmla="*/ 426720 h 3033656"/>
                <a:gd name="connsiteX2" fmla="*/ 2325406 w 2325406"/>
                <a:gd name="connsiteY2" fmla="*/ 426720 h 3033656"/>
                <a:gd name="connsiteX3" fmla="*/ 2325406 w 2325406"/>
                <a:gd name="connsiteY3" fmla="*/ 739140 h 3033656"/>
                <a:gd name="connsiteX4" fmla="*/ 435646 w 2325406"/>
                <a:gd name="connsiteY4" fmla="*/ 1684020 h 3033656"/>
                <a:gd name="connsiteX5" fmla="*/ 1306 w 2325406"/>
                <a:gd name="connsiteY5" fmla="*/ 1684020 h 3033656"/>
                <a:gd name="connsiteX6" fmla="*/ 6069 w 2325406"/>
                <a:gd name="connsiteY6" fmla="*/ 2927984 h 3033656"/>
                <a:gd name="connsiteX7" fmla="*/ 622336 w 2325406"/>
                <a:gd name="connsiteY7" fmla="*/ 2973705 h 3033656"/>
                <a:gd name="connsiteX0" fmla="*/ 1243366 w 2325406"/>
                <a:gd name="connsiteY0" fmla="*/ 0 h 2973708"/>
                <a:gd name="connsiteX1" fmla="*/ 1243366 w 2325406"/>
                <a:gd name="connsiteY1" fmla="*/ 426720 h 2973708"/>
                <a:gd name="connsiteX2" fmla="*/ 2325406 w 2325406"/>
                <a:gd name="connsiteY2" fmla="*/ 426720 h 2973708"/>
                <a:gd name="connsiteX3" fmla="*/ 2325406 w 2325406"/>
                <a:gd name="connsiteY3" fmla="*/ 739140 h 2973708"/>
                <a:gd name="connsiteX4" fmla="*/ 435646 w 2325406"/>
                <a:gd name="connsiteY4" fmla="*/ 1684020 h 2973708"/>
                <a:gd name="connsiteX5" fmla="*/ 1306 w 2325406"/>
                <a:gd name="connsiteY5" fmla="*/ 1684020 h 2973708"/>
                <a:gd name="connsiteX6" fmla="*/ 6069 w 2325406"/>
                <a:gd name="connsiteY6" fmla="*/ 2927984 h 2973708"/>
                <a:gd name="connsiteX7" fmla="*/ 622336 w 2325406"/>
                <a:gd name="connsiteY7" fmla="*/ 2973705 h 2973708"/>
                <a:gd name="connsiteX0" fmla="*/ 1243366 w 2325406"/>
                <a:gd name="connsiteY0" fmla="*/ 0 h 2954663"/>
                <a:gd name="connsiteX1" fmla="*/ 1243366 w 2325406"/>
                <a:gd name="connsiteY1" fmla="*/ 426720 h 2954663"/>
                <a:gd name="connsiteX2" fmla="*/ 2325406 w 2325406"/>
                <a:gd name="connsiteY2" fmla="*/ 426720 h 2954663"/>
                <a:gd name="connsiteX3" fmla="*/ 2325406 w 2325406"/>
                <a:gd name="connsiteY3" fmla="*/ 739140 h 2954663"/>
                <a:gd name="connsiteX4" fmla="*/ 435646 w 2325406"/>
                <a:gd name="connsiteY4" fmla="*/ 1684020 h 2954663"/>
                <a:gd name="connsiteX5" fmla="*/ 1306 w 2325406"/>
                <a:gd name="connsiteY5" fmla="*/ 1684020 h 2954663"/>
                <a:gd name="connsiteX6" fmla="*/ 6069 w 2325406"/>
                <a:gd name="connsiteY6" fmla="*/ 2927984 h 2954663"/>
                <a:gd name="connsiteX7" fmla="*/ 612811 w 2325406"/>
                <a:gd name="connsiteY7" fmla="*/ 2954655 h 2954663"/>
                <a:gd name="connsiteX0" fmla="*/ 1243366 w 2325406"/>
                <a:gd name="connsiteY0" fmla="*/ 0 h 2942020"/>
                <a:gd name="connsiteX1" fmla="*/ 1243366 w 2325406"/>
                <a:gd name="connsiteY1" fmla="*/ 426720 h 2942020"/>
                <a:gd name="connsiteX2" fmla="*/ 2325406 w 2325406"/>
                <a:gd name="connsiteY2" fmla="*/ 426720 h 2942020"/>
                <a:gd name="connsiteX3" fmla="*/ 2325406 w 2325406"/>
                <a:gd name="connsiteY3" fmla="*/ 739140 h 2942020"/>
                <a:gd name="connsiteX4" fmla="*/ 435646 w 2325406"/>
                <a:gd name="connsiteY4" fmla="*/ 1684020 h 2942020"/>
                <a:gd name="connsiteX5" fmla="*/ 1306 w 2325406"/>
                <a:gd name="connsiteY5" fmla="*/ 1684020 h 2942020"/>
                <a:gd name="connsiteX6" fmla="*/ 6069 w 2325406"/>
                <a:gd name="connsiteY6" fmla="*/ 2927984 h 2942020"/>
                <a:gd name="connsiteX7" fmla="*/ 612811 w 2325406"/>
                <a:gd name="connsiteY7" fmla="*/ 2941955 h 2942020"/>
                <a:gd name="connsiteX0" fmla="*/ 1243366 w 2325406"/>
                <a:gd name="connsiteY0" fmla="*/ 0 h 2949406"/>
                <a:gd name="connsiteX1" fmla="*/ 1243366 w 2325406"/>
                <a:gd name="connsiteY1" fmla="*/ 426720 h 2949406"/>
                <a:gd name="connsiteX2" fmla="*/ 2325406 w 2325406"/>
                <a:gd name="connsiteY2" fmla="*/ 426720 h 2949406"/>
                <a:gd name="connsiteX3" fmla="*/ 2325406 w 2325406"/>
                <a:gd name="connsiteY3" fmla="*/ 739140 h 2949406"/>
                <a:gd name="connsiteX4" fmla="*/ 435646 w 2325406"/>
                <a:gd name="connsiteY4" fmla="*/ 1684020 h 2949406"/>
                <a:gd name="connsiteX5" fmla="*/ 1306 w 2325406"/>
                <a:gd name="connsiteY5" fmla="*/ 1684020 h 2949406"/>
                <a:gd name="connsiteX6" fmla="*/ 6069 w 2325406"/>
                <a:gd name="connsiteY6" fmla="*/ 2943859 h 2949406"/>
                <a:gd name="connsiteX7" fmla="*/ 612811 w 2325406"/>
                <a:gd name="connsiteY7" fmla="*/ 2941955 h 294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406" h="2949406">
                  <a:moveTo>
                    <a:pt x="1243366" y="0"/>
                  </a:moveTo>
                  <a:lnTo>
                    <a:pt x="1243366" y="426720"/>
                  </a:lnTo>
                  <a:lnTo>
                    <a:pt x="2325406" y="426720"/>
                  </a:lnTo>
                  <a:lnTo>
                    <a:pt x="2325406" y="739140"/>
                  </a:lnTo>
                  <a:lnTo>
                    <a:pt x="435646" y="1684020"/>
                  </a:lnTo>
                  <a:lnTo>
                    <a:pt x="1306" y="1684020"/>
                  </a:lnTo>
                  <a:cubicBezTo>
                    <a:pt x="-1234" y="1685767"/>
                    <a:pt x="-281" y="2530792"/>
                    <a:pt x="6069" y="2943859"/>
                  </a:cubicBezTo>
                  <a:cubicBezTo>
                    <a:pt x="36" y="2957194"/>
                    <a:pt x="613407" y="2942352"/>
                    <a:pt x="612811" y="2941955"/>
                  </a:cubicBezTo>
                </a:path>
              </a:pathLst>
            </a:custGeom>
            <a:noFill/>
            <a:ln w="57150">
              <a:solidFill>
                <a:srgbClr val="92D050">
                  <a:alpha val="50196"/>
                </a:srgbClr>
              </a:solidFill>
              <a:headEnd type="triangle" w="sm" len="sm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フリーフォーム 10"/>
            <p:cNvSpPr/>
            <p:nvPr/>
          </p:nvSpPr>
          <p:spPr bwMode="ltGray">
            <a:xfrm>
              <a:off x="3901161" y="2877536"/>
              <a:ext cx="3912446" cy="703976"/>
            </a:xfrm>
            <a:custGeom>
              <a:avLst/>
              <a:gdLst>
                <a:gd name="connsiteX0" fmla="*/ 2533650 w 2533650"/>
                <a:gd name="connsiteY0" fmla="*/ 0 h 838200"/>
                <a:gd name="connsiteX1" fmla="*/ 2533650 w 2533650"/>
                <a:gd name="connsiteY1" fmla="*/ 409575 h 838200"/>
                <a:gd name="connsiteX2" fmla="*/ 2171700 w 2533650"/>
                <a:gd name="connsiteY2" fmla="*/ 409575 h 838200"/>
                <a:gd name="connsiteX3" fmla="*/ 2171700 w 2533650"/>
                <a:gd name="connsiteY3" fmla="*/ 838200 h 838200"/>
                <a:gd name="connsiteX4" fmla="*/ 0 w 2533650"/>
                <a:gd name="connsiteY4" fmla="*/ 838200 h 838200"/>
                <a:gd name="connsiteX5" fmla="*/ 0 w 2533650"/>
                <a:gd name="connsiteY5" fmla="*/ 381000 h 838200"/>
                <a:gd name="connsiteX0" fmla="*/ 2533650 w 2533650"/>
                <a:gd name="connsiteY0" fmla="*/ 0 h 838200"/>
                <a:gd name="connsiteX1" fmla="*/ 2533650 w 2533650"/>
                <a:gd name="connsiteY1" fmla="*/ 409575 h 838200"/>
                <a:gd name="connsiteX2" fmla="*/ 2171700 w 2533650"/>
                <a:gd name="connsiteY2" fmla="*/ 409575 h 838200"/>
                <a:gd name="connsiteX3" fmla="*/ 2171700 w 2533650"/>
                <a:gd name="connsiteY3" fmla="*/ 838200 h 838200"/>
                <a:gd name="connsiteX4" fmla="*/ 0 w 2533650"/>
                <a:gd name="connsiteY4" fmla="*/ 838200 h 838200"/>
                <a:gd name="connsiteX5" fmla="*/ 0 w 2533650"/>
                <a:gd name="connsiteY5" fmla="*/ 381000 h 838200"/>
                <a:gd name="connsiteX6" fmla="*/ 0 w 2533650"/>
                <a:gd name="connsiteY6" fmla="*/ 361950 h 838200"/>
                <a:gd name="connsiteX0" fmla="*/ 4324350 w 4324350"/>
                <a:gd name="connsiteY0" fmla="*/ 0 h 838200"/>
                <a:gd name="connsiteX1" fmla="*/ 4324350 w 4324350"/>
                <a:gd name="connsiteY1" fmla="*/ 409575 h 838200"/>
                <a:gd name="connsiteX2" fmla="*/ 3962400 w 4324350"/>
                <a:gd name="connsiteY2" fmla="*/ 409575 h 838200"/>
                <a:gd name="connsiteX3" fmla="*/ 3962400 w 4324350"/>
                <a:gd name="connsiteY3" fmla="*/ 838200 h 838200"/>
                <a:gd name="connsiteX4" fmla="*/ 1790700 w 4324350"/>
                <a:gd name="connsiteY4" fmla="*/ 838200 h 838200"/>
                <a:gd name="connsiteX5" fmla="*/ 1790700 w 4324350"/>
                <a:gd name="connsiteY5" fmla="*/ 381000 h 838200"/>
                <a:gd name="connsiteX6" fmla="*/ 0 w 4324350"/>
                <a:gd name="connsiteY6" fmla="*/ 400050 h 838200"/>
                <a:gd name="connsiteX0" fmla="*/ 4459761 w 4459761"/>
                <a:gd name="connsiteY0" fmla="*/ 0 h 838200"/>
                <a:gd name="connsiteX1" fmla="*/ 4459761 w 4459761"/>
                <a:gd name="connsiteY1" fmla="*/ 409575 h 838200"/>
                <a:gd name="connsiteX2" fmla="*/ 4097811 w 4459761"/>
                <a:gd name="connsiteY2" fmla="*/ 409575 h 838200"/>
                <a:gd name="connsiteX3" fmla="*/ 4097811 w 4459761"/>
                <a:gd name="connsiteY3" fmla="*/ 838200 h 838200"/>
                <a:gd name="connsiteX4" fmla="*/ 1926111 w 4459761"/>
                <a:gd name="connsiteY4" fmla="*/ 838200 h 838200"/>
                <a:gd name="connsiteX5" fmla="*/ 1926111 w 4459761"/>
                <a:gd name="connsiteY5" fmla="*/ 381000 h 838200"/>
                <a:gd name="connsiteX6" fmla="*/ 135411 w 4459761"/>
                <a:gd name="connsiteY6" fmla="*/ 400050 h 838200"/>
                <a:gd name="connsiteX7" fmla="*/ 125886 w 4459761"/>
                <a:gd name="connsiteY7" fmla="*/ 400050 h 838200"/>
                <a:gd name="connsiteX0" fmla="*/ 5553075 w 5553075"/>
                <a:gd name="connsiteY0" fmla="*/ 0 h 990600"/>
                <a:gd name="connsiteX1" fmla="*/ 5553075 w 5553075"/>
                <a:gd name="connsiteY1" fmla="*/ 409575 h 990600"/>
                <a:gd name="connsiteX2" fmla="*/ 5191125 w 5553075"/>
                <a:gd name="connsiteY2" fmla="*/ 409575 h 990600"/>
                <a:gd name="connsiteX3" fmla="*/ 5191125 w 5553075"/>
                <a:gd name="connsiteY3" fmla="*/ 838200 h 990600"/>
                <a:gd name="connsiteX4" fmla="*/ 3019425 w 5553075"/>
                <a:gd name="connsiteY4" fmla="*/ 838200 h 990600"/>
                <a:gd name="connsiteX5" fmla="*/ 3019425 w 5553075"/>
                <a:gd name="connsiteY5" fmla="*/ 381000 h 990600"/>
                <a:gd name="connsiteX6" fmla="*/ 1228725 w 5553075"/>
                <a:gd name="connsiteY6" fmla="*/ 400050 h 990600"/>
                <a:gd name="connsiteX7" fmla="*/ 0 w 5553075"/>
                <a:gd name="connsiteY7" fmla="*/ 990600 h 990600"/>
                <a:gd name="connsiteX0" fmla="*/ 5553075 w 5553075"/>
                <a:gd name="connsiteY0" fmla="*/ 0 h 990600"/>
                <a:gd name="connsiteX1" fmla="*/ 5553075 w 5553075"/>
                <a:gd name="connsiteY1" fmla="*/ 409575 h 990600"/>
                <a:gd name="connsiteX2" fmla="*/ 5191125 w 5553075"/>
                <a:gd name="connsiteY2" fmla="*/ 409575 h 990600"/>
                <a:gd name="connsiteX3" fmla="*/ 5191125 w 5553075"/>
                <a:gd name="connsiteY3" fmla="*/ 838200 h 990600"/>
                <a:gd name="connsiteX4" fmla="*/ 3019425 w 5553075"/>
                <a:gd name="connsiteY4" fmla="*/ 838200 h 990600"/>
                <a:gd name="connsiteX5" fmla="*/ 3019425 w 5553075"/>
                <a:gd name="connsiteY5" fmla="*/ 381000 h 990600"/>
                <a:gd name="connsiteX6" fmla="*/ 1228725 w 5553075"/>
                <a:gd name="connsiteY6" fmla="*/ 400050 h 990600"/>
                <a:gd name="connsiteX7" fmla="*/ 0 w 5553075"/>
                <a:gd name="connsiteY7" fmla="*/ 990600 h 990600"/>
                <a:gd name="connsiteX0" fmla="*/ 5553075 w 5553075"/>
                <a:gd name="connsiteY0" fmla="*/ 0 h 990600"/>
                <a:gd name="connsiteX1" fmla="*/ 5553075 w 5553075"/>
                <a:gd name="connsiteY1" fmla="*/ 409575 h 990600"/>
                <a:gd name="connsiteX2" fmla="*/ 5191125 w 5553075"/>
                <a:gd name="connsiteY2" fmla="*/ 409575 h 990600"/>
                <a:gd name="connsiteX3" fmla="*/ 5191125 w 5553075"/>
                <a:gd name="connsiteY3" fmla="*/ 838200 h 990600"/>
                <a:gd name="connsiteX4" fmla="*/ 3019425 w 5553075"/>
                <a:gd name="connsiteY4" fmla="*/ 838200 h 990600"/>
                <a:gd name="connsiteX5" fmla="*/ 3019425 w 5553075"/>
                <a:gd name="connsiteY5" fmla="*/ 381000 h 990600"/>
                <a:gd name="connsiteX6" fmla="*/ 1228725 w 5553075"/>
                <a:gd name="connsiteY6" fmla="*/ 400050 h 990600"/>
                <a:gd name="connsiteX7" fmla="*/ 0 w 5553075"/>
                <a:gd name="connsiteY7" fmla="*/ 990600 h 990600"/>
                <a:gd name="connsiteX0" fmla="*/ 4453438 w 4453438"/>
                <a:gd name="connsiteY0" fmla="*/ 0 h 838200"/>
                <a:gd name="connsiteX1" fmla="*/ 4453438 w 4453438"/>
                <a:gd name="connsiteY1" fmla="*/ 409575 h 838200"/>
                <a:gd name="connsiteX2" fmla="*/ 4091488 w 4453438"/>
                <a:gd name="connsiteY2" fmla="*/ 409575 h 838200"/>
                <a:gd name="connsiteX3" fmla="*/ 4091488 w 4453438"/>
                <a:gd name="connsiteY3" fmla="*/ 838200 h 838200"/>
                <a:gd name="connsiteX4" fmla="*/ 1919788 w 4453438"/>
                <a:gd name="connsiteY4" fmla="*/ 838200 h 838200"/>
                <a:gd name="connsiteX5" fmla="*/ 1919788 w 4453438"/>
                <a:gd name="connsiteY5" fmla="*/ 381000 h 838200"/>
                <a:gd name="connsiteX6" fmla="*/ 129088 w 4453438"/>
                <a:gd name="connsiteY6" fmla="*/ 400050 h 838200"/>
                <a:gd name="connsiteX7" fmla="*/ 138613 w 4453438"/>
                <a:gd name="connsiteY7" fmla="*/ 57150 h 838200"/>
                <a:gd name="connsiteX0" fmla="*/ 4327437 w 4327437"/>
                <a:gd name="connsiteY0" fmla="*/ 0 h 838200"/>
                <a:gd name="connsiteX1" fmla="*/ 4327437 w 4327437"/>
                <a:gd name="connsiteY1" fmla="*/ 409575 h 838200"/>
                <a:gd name="connsiteX2" fmla="*/ 3965487 w 4327437"/>
                <a:gd name="connsiteY2" fmla="*/ 409575 h 838200"/>
                <a:gd name="connsiteX3" fmla="*/ 3965487 w 4327437"/>
                <a:gd name="connsiteY3" fmla="*/ 838200 h 838200"/>
                <a:gd name="connsiteX4" fmla="*/ 1793787 w 4327437"/>
                <a:gd name="connsiteY4" fmla="*/ 838200 h 838200"/>
                <a:gd name="connsiteX5" fmla="*/ 1793787 w 4327437"/>
                <a:gd name="connsiteY5" fmla="*/ 381000 h 838200"/>
                <a:gd name="connsiteX6" fmla="*/ 3087 w 4327437"/>
                <a:gd name="connsiteY6" fmla="*/ 400050 h 838200"/>
                <a:gd name="connsiteX7" fmla="*/ 12612 w 4327437"/>
                <a:gd name="connsiteY7" fmla="*/ 57150 h 838200"/>
                <a:gd name="connsiteX0" fmla="*/ 4463060 w 4463060"/>
                <a:gd name="connsiteY0" fmla="*/ 0 h 838200"/>
                <a:gd name="connsiteX1" fmla="*/ 4463060 w 4463060"/>
                <a:gd name="connsiteY1" fmla="*/ 409575 h 838200"/>
                <a:gd name="connsiteX2" fmla="*/ 4101110 w 4463060"/>
                <a:gd name="connsiteY2" fmla="*/ 409575 h 838200"/>
                <a:gd name="connsiteX3" fmla="*/ 4101110 w 4463060"/>
                <a:gd name="connsiteY3" fmla="*/ 838200 h 838200"/>
                <a:gd name="connsiteX4" fmla="*/ 1929410 w 4463060"/>
                <a:gd name="connsiteY4" fmla="*/ 838200 h 838200"/>
                <a:gd name="connsiteX5" fmla="*/ 1929410 w 4463060"/>
                <a:gd name="connsiteY5" fmla="*/ 381000 h 838200"/>
                <a:gd name="connsiteX6" fmla="*/ 138710 w 4463060"/>
                <a:gd name="connsiteY6" fmla="*/ 400050 h 838200"/>
                <a:gd name="connsiteX7" fmla="*/ 119660 w 4463060"/>
                <a:gd name="connsiteY7" fmla="*/ 28575 h 838200"/>
                <a:gd name="connsiteX0" fmla="*/ 4463060 w 4463060"/>
                <a:gd name="connsiteY0" fmla="*/ 0 h 838200"/>
                <a:gd name="connsiteX1" fmla="*/ 4463060 w 4463060"/>
                <a:gd name="connsiteY1" fmla="*/ 409575 h 838200"/>
                <a:gd name="connsiteX2" fmla="*/ 4101110 w 4463060"/>
                <a:gd name="connsiteY2" fmla="*/ 409575 h 838200"/>
                <a:gd name="connsiteX3" fmla="*/ 4101110 w 4463060"/>
                <a:gd name="connsiteY3" fmla="*/ 838200 h 838200"/>
                <a:gd name="connsiteX4" fmla="*/ 1929410 w 4463060"/>
                <a:gd name="connsiteY4" fmla="*/ 838200 h 838200"/>
                <a:gd name="connsiteX5" fmla="*/ 1929410 w 4463060"/>
                <a:gd name="connsiteY5" fmla="*/ 381000 h 838200"/>
                <a:gd name="connsiteX6" fmla="*/ 138710 w 4463060"/>
                <a:gd name="connsiteY6" fmla="*/ 400050 h 838200"/>
                <a:gd name="connsiteX7" fmla="*/ 119660 w 446306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09750 w 4343400"/>
                <a:gd name="connsiteY5" fmla="*/ 381000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43400 w 4343400"/>
                <a:gd name="connsiteY0" fmla="*/ 0 h 838853"/>
                <a:gd name="connsiteX1" fmla="*/ 4343400 w 4343400"/>
                <a:gd name="connsiteY1" fmla="*/ 409575 h 838853"/>
                <a:gd name="connsiteX2" fmla="*/ 3981450 w 4343400"/>
                <a:gd name="connsiteY2" fmla="*/ 409575 h 838853"/>
                <a:gd name="connsiteX3" fmla="*/ 3981450 w 4343400"/>
                <a:gd name="connsiteY3" fmla="*/ 838200 h 838853"/>
                <a:gd name="connsiteX4" fmla="*/ 1809750 w 4343400"/>
                <a:gd name="connsiteY4" fmla="*/ 838200 h 838853"/>
                <a:gd name="connsiteX5" fmla="*/ 1809750 w 4343400"/>
                <a:gd name="connsiteY5" fmla="*/ 381000 h 838853"/>
                <a:gd name="connsiteX6" fmla="*/ 19050 w 4343400"/>
                <a:gd name="connsiteY6" fmla="*/ 400050 h 838853"/>
                <a:gd name="connsiteX7" fmla="*/ 0 w 4343400"/>
                <a:gd name="connsiteY7" fmla="*/ 28575 h 838853"/>
                <a:gd name="connsiteX0" fmla="*/ 4343400 w 4343400"/>
                <a:gd name="connsiteY0" fmla="*/ 0 h 838722"/>
                <a:gd name="connsiteX1" fmla="*/ 4343400 w 4343400"/>
                <a:gd name="connsiteY1" fmla="*/ 409575 h 838722"/>
                <a:gd name="connsiteX2" fmla="*/ 3981450 w 4343400"/>
                <a:gd name="connsiteY2" fmla="*/ 409575 h 838722"/>
                <a:gd name="connsiteX3" fmla="*/ 3981450 w 4343400"/>
                <a:gd name="connsiteY3" fmla="*/ 838200 h 838722"/>
                <a:gd name="connsiteX4" fmla="*/ 1809750 w 4343400"/>
                <a:gd name="connsiteY4" fmla="*/ 838200 h 838722"/>
                <a:gd name="connsiteX5" fmla="*/ 1809750 w 4343400"/>
                <a:gd name="connsiteY5" fmla="*/ 381000 h 838722"/>
                <a:gd name="connsiteX6" fmla="*/ 19050 w 4343400"/>
                <a:gd name="connsiteY6" fmla="*/ 400050 h 838722"/>
                <a:gd name="connsiteX7" fmla="*/ 0 w 4343400"/>
                <a:gd name="connsiteY7" fmla="*/ 28575 h 838722"/>
                <a:gd name="connsiteX0" fmla="*/ 4462355 w 4462355"/>
                <a:gd name="connsiteY0" fmla="*/ 0 h 872066"/>
                <a:gd name="connsiteX1" fmla="*/ 4462355 w 4462355"/>
                <a:gd name="connsiteY1" fmla="*/ 409575 h 872066"/>
                <a:gd name="connsiteX2" fmla="*/ 4100405 w 4462355"/>
                <a:gd name="connsiteY2" fmla="*/ 409575 h 872066"/>
                <a:gd name="connsiteX3" fmla="*/ 4100405 w 4462355"/>
                <a:gd name="connsiteY3" fmla="*/ 838200 h 872066"/>
                <a:gd name="connsiteX4" fmla="*/ 1928705 w 4462355"/>
                <a:gd name="connsiteY4" fmla="*/ 838200 h 872066"/>
                <a:gd name="connsiteX5" fmla="*/ 1919180 w 4462355"/>
                <a:gd name="connsiteY5" fmla="*/ 381000 h 872066"/>
                <a:gd name="connsiteX6" fmla="*/ 138005 w 4462355"/>
                <a:gd name="connsiteY6" fmla="*/ 400050 h 872066"/>
                <a:gd name="connsiteX7" fmla="*/ 118955 w 4462355"/>
                <a:gd name="connsiteY7" fmla="*/ 28575 h 872066"/>
                <a:gd name="connsiteX0" fmla="*/ 4462355 w 4462355"/>
                <a:gd name="connsiteY0" fmla="*/ 0 h 838200"/>
                <a:gd name="connsiteX1" fmla="*/ 4462355 w 4462355"/>
                <a:gd name="connsiteY1" fmla="*/ 409575 h 838200"/>
                <a:gd name="connsiteX2" fmla="*/ 4100405 w 4462355"/>
                <a:gd name="connsiteY2" fmla="*/ 409575 h 838200"/>
                <a:gd name="connsiteX3" fmla="*/ 4100405 w 4462355"/>
                <a:gd name="connsiteY3" fmla="*/ 838200 h 838200"/>
                <a:gd name="connsiteX4" fmla="*/ 1928705 w 4462355"/>
                <a:gd name="connsiteY4" fmla="*/ 838200 h 838200"/>
                <a:gd name="connsiteX5" fmla="*/ 1919180 w 4462355"/>
                <a:gd name="connsiteY5" fmla="*/ 381000 h 838200"/>
                <a:gd name="connsiteX6" fmla="*/ 138005 w 4462355"/>
                <a:gd name="connsiteY6" fmla="*/ 400050 h 838200"/>
                <a:gd name="connsiteX7" fmla="*/ 118955 w 4462355"/>
                <a:gd name="connsiteY7" fmla="*/ 28575 h 838200"/>
                <a:gd name="connsiteX0" fmla="*/ 4462355 w 4462355"/>
                <a:gd name="connsiteY0" fmla="*/ 0 h 838200"/>
                <a:gd name="connsiteX1" fmla="*/ 4462355 w 4462355"/>
                <a:gd name="connsiteY1" fmla="*/ 409575 h 838200"/>
                <a:gd name="connsiteX2" fmla="*/ 4100405 w 4462355"/>
                <a:gd name="connsiteY2" fmla="*/ 409575 h 838200"/>
                <a:gd name="connsiteX3" fmla="*/ 4100405 w 4462355"/>
                <a:gd name="connsiteY3" fmla="*/ 838200 h 838200"/>
                <a:gd name="connsiteX4" fmla="*/ 1928705 w 4462355"/>
                <a:gd name="connsiteY4" fmla="*/ 838200 h 838200"/>
                <a:gd name="connsiteX5" fmla="*/ 1919180 w 4462355"/>
                <a:gd name="connsiteY5" fmla="*/ 381000 h 838200"/>
                <a:gd name="connsiteX6" fmla="*/ 138005 w 4462355"/>
                <a:gd name="connsiteY6" fmla="*/ 400050 h 838200"/>
                <a:gd name="connsiteX7" fmla="*/ 118955 w 4462355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463412 w 4463412"/>
                <a:gd name="connsiteY0" fmla="*/ 0 h 838200"/>
                <a:gd name="connsiteX1" fmla="*/ 4463412 w 4463412"/>
                <a:gd name="connsiteY1" fmla="*/ 409575 h 838200"/>
                <a:gd name="connsiteX2" fmla="*/ 4101462 w 4463412"/>
                <a:gd name="connsiteY2" fmla="*/ 409575 h 838200"/>
                <a:gd name="connsiteX3" fmla="*/ 4101462 w 4463412"/>
                <a:gd name="connsiteY3" fmla="*/ 838200 h 838200"/>
                <a:gd name="connsiteX4" fmla="*/ 1929762 w 4463412"/>
                <a:gd name="connsiteY4" fmla="*/ 838200 h 838200"/>
                <a:gd name="connsiteX5" fmla="*/ 1934525 w 4463412"/>
                <a:gd name="connsiteY5" fmla="*/ 397669 h 838200"/>
                <a:gd name="connsiteX6" fmla="*/ 139062 w 4463412"/>
                <a:gd name="connsiteY6" fmla="*/ 400050 h 838200"/>
                <a:gd name="connsiteX7" fmla="*/ 120012 w 4463412"/>
                <a:gd name="connsiteY7" fmla="*/ 28575 h 838200"/>
                <a:gd name="connsiteX0" fmla="*/ 4343400 w 4343400"/>
                <a:gd name="connsiteY0" fmla="*/ 0 h 838200"/>
                <a:gd name="connsiteX1" fmla="*/ 4343400 w 4343400"/>
                <a:gd name="connsiteY1" fmla="*/ 409575 h 838200"/>
                <a:gd name="connsiteX2" fmla="*/ 3981450 w 4343400"/>
                <a:gd name="connsiteY2" fmla="*/ 409575 h 838200"/>
                <a:gd name="connsiteX3" fmla="*/ 3981450 w 4343400"/>
                <a:gd name="connsiteY3" fmla="*/ 838200 h 838200"/>
                <a:gd name="connsiteX4" fmla="*/ 1809750 w 4343400"/>
                <a:gd name="connsiteY4" fmla="*/ 838200 h 838200"/>
                <a:gd name="connsiteX5" fmla="*/ 1814513 w 4343400"/>
                <a:gd name="connsiteY5" fmla="*/ 397669 h 838200"/>
                <a:gd name="connsiteX6" fmla="*/ 19050 w 4343400"/>
                <a:gd name="connsiteY6" fmla="*/ 400050 h 838200"/>
                <a:gd name="connsiteX7" fmla="*/ 0 w 4343400"/>
                <a:gd name="connsiteY7" fmla="*/ 28575 h 838200"/>
                <a:gd name="connsiteX0" fmla="*/ 4331494 w 4331494"/>
                <a:gd name="connsiteY0" fmla="*/ 0 h 838200"/>
                <a:gd name="connsiteX1" fmla="*/ 4331494 w 4331494"/>
                <a:gd name="connsiteY1" fmla="*/ 409575 h 838200"/>
                <a:gd name="connsiteX2" fmla="*/ 3969544 w 4331494"/>
                <a:gd name="connsiteY2" fmla="*/ 409575 h 838200"/>
                <a:gd name="connsiteX3" fmla="*/ 3969544 w 4331494"/>
                <a:gd name="connsiteY3" fmla="*/ 838200 h 838200"/>
                <a:gd name="connsiteX4" fmla="*/ 1797844 w 4331494"/>
                <a:gd name="connsiteY4" fmla="*/ 838200 h 838200"/>
                <a:gd name="connsiteX5" fmla="*/ 1802607 w 4331494"/>
                <a:gd name="connsiteY5" fmla="*/ 397669 h 838200"/>
                <a:gd name="connsiteX6" fmla="*/ 7144 w 4331494"/>
                <a:gd name="connsiteY6" fmla="*/ 400050 h 838200"/>
                <a:gd name="connsiteX7" fmla="*/ 0 w 4331494"/>
                <a:gd name="connsiteY7" fmla="*/ 33338 h 838200"/>
                <a:gd name="connsiteX0" fmla="*/ 4333875 w 4333875"/>
                <a:gd name="connsiteY0" fmla="*/ 0 h 838200"/>
                <a:gd name="connsiteX1" fmla="*/ 4333875 w 4333875"/>
                <a:gd name="connsiteY1" fmla="*/ 409575 h 838200"/>
                <a:gd name="connsiteX2" fmla="*/ 3971925 w 4333875"/>
                <a:gd name="connsiteY2" fmla="*/ 409575 h 838200"/>
                <a:gd name="connsiteX3" fmla="*/ 3971925 w 4333875"/>
                <a:gd name="connsiteY3" fmla="*/ 838200 h 838200"/>
                <a:gd name="connsiteX4" fmla="*/ 1800225 w 4333875"/>
                <a:gd name="connsiteY4" fmla="*/ 838200 h 838200"/>
                <a:gd name="connsiteX5" fmla="*/ 1804988 w 4333875"/>
                <a:gd name="connsiteY5" fmla="*/ 397669 h 838200"/>
                <a:gd name="connsiteX6" fmla="*/ 0 w 4333875"/>
                <a:gd name="connsiteY6" fmla="*/ 400050 h 838200"/>
                <a:gd name="connsiteX7" fmla="*/ 2381 w 4333875"/>
                <a:gd name="connsiteY7" fmla="*/ 33338 h 838200"/>
                <a:gd name="connsiteX0" fmla="*/ 4333875 w 4333875"/>
                <a:gd name="connsiteY0" fmla="*/ 0 h 841375"/>
                <a:gd name="connsiteX1" fmla="*/ 4333875 w 4333875"/>
                <a:gd name="connsiteY1" fmla="*/ 409575 h 841375"/>
                <a:gd name="connsiteX2" fmla="*/ 3971925 w 4333875"/>
                <a:gd name="connsiteY2" fmla="*/ 409575 h 841375"/>
                <a:gd name="connsiteX3" fmla="*/ 3971925 w 4333875"/>
                <a:gd name="connsiteY3" fmla="*/ 838200 h 841375"/>
                <a:gd name="connsiteX4" fmla="*/ 1939925 w 4333875"/>
                <a:gd name="connsiteY4" fmla="*/ 841375 h 841375"/>
                <a:gd name="connsiteX5" fmla="*/ 1804988 w 4333875"/>
                <a:gd name="connsiteY5" fmla="*/ 397669 h 841375"/>
                <a:gd name="connsiteX6" fmla="*/ 0 w 4333875"/>
                <a:gd name="connsiteY6" fmla="*/ 400050 h 841375"/>
                <a:gd name="connsiteX7" fmla="*/ 2381 w 4333875"/>
                <a:gd name="connsiteY7" fmla="*/ 33338 h 841375"/>
                <a:gd name="connsiteX0" fmla="*/ 4333875 w 4333875"/>
                <a:gd name="connsiteY0" fmla="*/ 0 h 841375"/>
                <a:gd name="connsiteX1" fmla="*/ 4333875 w 4333875"/>
                <a:gd name="connsiteY1" fmla="*/ 409575 h 841375"/>
                <a:gd name="connsiteX2" fmla="*/ 3971925 w 4333875"/>
                <a:gd name="connsiteY2" fmla="*/ 409575 h 841375"/>
                <a:gd name="connsiteX3" fmla="*/ 3971925 w 4333875"/>
                <a:gd name="connsiteY3" fmla="*/ 838200 h 841375"/>
                <a:gd name="connsiteX4" fmla="*/ 1939925 w 4333875"/>
                <a:gd name="connsiteY4" fmla="*/ 841375 h 841375"/>
                <a:gd name="connsiteX5" fmla="*/ 1941513 w 4333875"/>
                <a:gd name="connsiteY5" fmla="*/ 404019 h 841375"/>
                <a:gd name="connsiteX6" fmla="*/ 0 w 4333875"/>
                <a:gd name="connsiteY6" fmla="*/ 400050 h 841375"/>
                <a:gd name="connsiteX7" fmla="*/ 2381 w 4333875"/>
                <a:gd name="connsiteY7" fmla="*/ 33338 h 841375"/>
                <a:gd name="connsiteX0" fmla="*/ 4333875 w 4333875"/>
                <a:gd name="connsiteY0" fmla="*/ 0 h 841375"/>
                <a:gd name="connsiteX1" fmla="*/ 4333875 w 4333875"/>
                <a:gd name="connsiteY1" fmla="*/ 409575 h 841375"/>
                <a:gd name="connsiteX2" fmla="*/ 3971925 w 4333875"/>
                <a:gd name="connsiteY2" fmla="*/ 409575 h 841375"/>
                <a:gd name="connsiteX3" fmla="*/ 3971925 w 4333875"/>
                <a:gd name="connsiteY3" fmla="*/ 838200 h 841375"/>
                <a:gd name="connsiteX4" fmla="*/ 1939925 w 4333875"/>
                <a:gd name="connsiteY4" fmla="*/ 841375 h 841375"/>
                <a:gd name="connsiteX5" fmla="*/ 1931988 w 4333875"/>
                <a:gd name="connsiteY5" fmla="*/ 391319 h 841375"/>
                <a:gd name="connsiteX6" fmla="*/ 0 w 4333875"/>
                <a:gd name="connsiteY6" fmla="*/ 400050 h 841375"/>
                <a:gd name="connsiteX7" fmla="*/ 2381 w 4333875"/>
                <a:gd name="connsiteY7" fmla="*/ 33338 h 841375"/>
                <a:gd name="connsiteX0" fmla="*/ 4331494 w 4331494"/>
                <a:gd name="connsiteY0" fmla="*/ 0 h 841375"/>
                <a:gd name="connsiteX1" fmla="*/ 4331494 w 4331494"/>
                <a:gd name="connsiteY1" fmla="*/ 409575 h 841375"/>
                <a:gd name="connsiteX2" fmla="*/ 3969544 w 4331494"/>
                <a:gd name="connsiteY2" fmla="*/ 409575 h 841375"/>
                <a:gd name="connsiteX3" fmla="*/ 3969544 w 4331494"/>
                <a:gd name="connsiteY3" fmla="*/ 838200 h 841375"/>
                <a:gd name="connsiteX4" fmla="*/ 1937544 w 4331494"/>
                <a:gd name="connsiteY4" fmla="*/ 841375 h 841375"/>
                <a:gd name="connsiteX5" fmla="*/ 1929607 w 4331494"/>
                <a:gd name="connsiteY5" fmla="*/ 391319 h 841375"/>
                <a:gd name="connsiteX6" fmla="*/ 137319 w 4331494"/>
                <a:gd name="connsiteY6" fmla="*/ 403225 h 841375"/>
                <a:gd name="connsiteX7" fmla="*/ 0 w 4331494"/>
                <a:gd name="connsiteY7" fmla="*/ 33338 h 841375"/>
                <a:gd name="connsiteX0" fmla="*/ 4194969 w 4194969"/>
                <a:gd name="connsiteY0" fmla="*/ 0 h 841375"/>
                <a:gd name="connsiteX1" fmla="*/ 4194969 w 4194969"/>
                <a:gd name="connsiteY1" fmla="*/ 409575 h 841375"/>
                <a:gd name="connsiteX2" fmla="*/ 3833019 w 4194969"/>
                <a:gd name="connsiteY2" fmla="*/ 409575 h 841375"/>
                <a:gd name="connsiteX3" fmla="*/ 3833019 w 4194969"/>
                <a:gd name="connsiteY3" fmla="*/ 838200 h 841375"/>
                <a:gd name="connsiteX4" fmla="*/ 1801019 w 4194969"/>
                <a:gd name="connsiteY4" fmla="*/ 841375 h 841375"/>
                <a:gd name="connsiteX5" fmla="*/ 1793082 w 4194969"/>
                <a:gd name="connsiteY5" fmla="*/ 391319 h 841375"/>
                <a:gd name="connsiteX6" fmla="*/ 794 w 4194969"/>
                <a:gd name="connsiteY6" fmla="*/ 403225 h 841375"/>
                <a:gd name="connsiteX7" fmla="*/ 0 w 4194969"/>
                <a:gd name="connsiteY7" fmla="*/ 141288 h 841375"/>
                <a:gd name="connsiteX0" fmla="*/ 4194969 w 4194969"/>
                <a:gd name="connsiteY0" fmla="*/ 0 h 841375"/>
                <a:gd name="connsiteX1" fmla="*/ 4194969 w 4194969"/>
                <a:gd name="connsiteY1" fmla="*/ 409575 h 841375"/>
                <a:gd name="connsiteX2" fmla="*/ 3833019 w 4194969"/>
                <a:gd name="connsiteY2" fmla="*/ 409575 h 841375"/>
                <a:gd name="connsiteX3" fmla="*/ 3833019 w 4194969"/>
                <a:gd name="connsiteY3" fmla="*/ 838200 h 841375"/>
                <a:gd name="connsiteX4" fmla="*/ 1801019 w 4194969"/>
                <a:gd name="connsiteY4" fmla="*/ 841375 h 841375"/>
                <a:gd name="connsiteX5" fmla="*/ 1805782 w 4194969"/>
                <a:gd name="connsiteY5" fmla="*/ 391319 h 841375"/>
                <a:gd name="connsiteX6" fmla="*/ 794 w 4194969"/>
                <a:gd name="connsiteY6" fmla="*/ 403225 h 841375"/>
                <a:gd name="connsiteX7" fmla="*/ 0 w 4194969"/>
                <a:gd name="connsiteY7" fmla="*/ 141288 h 841375"/>
                <a:gd name="connsiteX0" fmla="*/ 4194969 w 4194969"/>
                <a:gd name="connsiteY0" fmla="*/ 0 h 841375"/>
                <a:gd name="connsiteX1" fmla="*/ 4194969 w 4194969"/>
                <a:gd name="connsiteY1" fmla="*/ 409575 h 841375"/>
                <a:gd name="connsiteX2" fmla="*/ 3833019 w 4194969"/>
                <a:gd name="connsiteY2" fmla="*/ 409575 h 841375"/>
                <a:gd name="connsiteX3" fmla="*/ 3833019 w 4194969"/>
                <a:gd name="connsiteY3" fmla="*/ 838200 h 841375"/>
                <a:gd name="connsiteX4" fmla="*/ 1816894 w 4194969"/>
                <a:gd name="connsiteY4" fmla="*/ 841375 h 841375"/>
                <a:gd name="connsiteX5" fmla="*/ 1805782 w 4194969"/>
                <a:gd name="connsiteY5" fmla="*/ 391319 h 841375"/>
                <a:gd name="connsiteX6" fmla="*/ 794 w 4194969"/>
                <a:gd name="connsiteY6" fmla="*/ 403225 h 841375"/>
                <a:gd name="connsiteX7" fmla="*/ 0 w 4194969"/>
                <a:gd name="connsiteY7" fmla="*/ 141288 h 841375"/>
                <a:gd name="connsiteX0" fmla="*/ 4194969 w 4194969"/>
                <a:gd name="connsiteY0" fmla="*/ 0 h 841375"/>
                <a:gd name="connsiteX1" fmla="*/ 4194969 w 4194969"/>
                <a:gd name="connsiteY1" fmla="*/ 409575 h 841375"/>
                <a:gd name="connsiteX2" fmla="*/ 3833019 w 4194969"/>
                <a:gd name="connsiteY2" fmla="*/ 409575 h 841375"/>
                <a:gd name="connsiteX3" fmla="*/ 3833019 w 4194969"/>
                <a:gd name="connsiteY3" fmla="*/ 838200 h 841375"/>
                <a:gd name="connsiteX4" fmla="*/ 1816894 w 4194969"/>
                <a:gd name="connsiteY4" fmla="*/ 841375 h 841375"/>
                <a:gd name="connsiteX5" fmla="*/ 1831182 w 4194969"/>
                <a:gd name="connsiteY5" fmla="*/ 394494 h 841375"/>
                <a:gd name="connsiteX6" fmla="*/ 794 w 4194969"/>
                <a:gd name="connsiteY6" fmla="*/ 403225 h 841375"/>
                <a:gd name="connsiteX7" fmla="*/ 0 w 4194969"/>
                <a:gd name="connsiteY7" fmla="*/ 141288 h 841375"/>
                <a:gd name="connsiteX0" fmla="*/ 4194969 w 4194969"/>
                <a:gd name="connsiteY0" fmla="*/ 0 h 841375"/>
                <a:gd name="connsiteX1" fmla="*/ 4194969 w 4194969"/>
                <a:gd name="connsiteY1" fmla="*/ 409575 h 841375"/>
                <a:gd name="connsiteX2" fmla="*/ 3833019 w 4194969"/>
                <a:gd name="connsiteY2" fmla="*/ 409575 h 841375"/>
                <a:gd name="connsiteX3" fmla="*/ 3833019 w 4194969"/>
                <a:gd name="connsiteY3" fmla="*/ 838200 h 841375"/>
                <a:gd name="connsiteX4" fmla="*/ 1816894 w 4194969"/>
                <a:gd name="connsiteY4" fmla="*/ 841375 h 841375"/>
                <a:gd name="connsiteX5" fmla="*/ 1812132 w 4194969"/>
                <a:gd name="connsiteY5" fmla="*/ 394494 h 841375"/>
                <a:gd name="connsiteX6" fmla="*/ 794 w 4194969"/>
                <a:gd name="connsiteY6" fmla="*/ 403225 h 841375"/>
                <a:gd name="connsiteX7" fmla="*/ 0 w 4194969"/>
                <a:gd name="connsiteY7" fmla="*/ 141288 h 841375"/>
                <a:gd name="connsiteX0" fmla="*/ 4194969 w 4194969"/>
                <a:gd name="connsiteY0" fmla="*/ 0 h 841375"/>
                <a:gd name="connsiteX1" fmla="*/ 4194969 w 4194969"/>
                <a:gd name="connsiteY1" fmla="*/ 409575 h 841375"/>
                <a:gd name="connsiteX2" fmla="*/ 3833019 w 4194969"/>
                <a:gd name="connsiteY2" fmla="*/ 409575 h 841375"/>
                <a:gd name="connsiteX3" fmla="*/ 3833019 w 4194969"/>
                <a:gd name="connsiteY3" fmla="*/ 838200 h 841375"/>
                <a:gd name="connsiteX4" fmla="*/ 1816894 w 4194969"/>
                <a:gd name="connsiteY4" fmla="*/ 841375 h 841375"/>
                <a:gd name="connsiteX5" fmla="*/ 1824832 w 4194969"/>
                <a:gd name="connsiteY5" fmla="*/ 394494 h 841375"/>
                <a:gd name="connsiteX6" fmla="*/ 794 w 4194969"/>
                <a:gd name="connsiteY6" fmla="*/ 403225 h 841375"/>
                <a:gd name="connsiteX7" fmla="*/ 0 w 4194969"/>
                <a:gd name="connsiteY7" fmla="*/ 141288 h 841375"/>
                <a:gd name="connsiteX0" fmla="*/ 4194969 w 4194969"/>
                <a:gd name="connsiteY0" fmla="*/ 0 h 838200"/>
                <a:gd name="connsiteX1" fmla="*/ 4194969 w 4194969"/>
                <a:gd name="connsiteY1" fmla="*/ 409575 h 838200"/>
                <a:gd name="connsiteX2" fmla="*/ 3833019 w 4194969"/>
                <a:gd name="connsiteY2" fmla="*/ 409575 h 838200"/>
                <a:gd name="connsiteX3" fmla="*/ 3833019 w 4194969"/>
                <a:gd name="connsiteY3" fmla="*/ 838200 h 838200"/>
                <a:gd name="connsiteX4" fmla="*/ 1829594 w 4194969"/>
                <a:gd name="connsiteY4" fmla="*/ 838200 h 838200"/>
                <a:gd name="connsiteX5" fmla="*/ 1824832 w 4194969"/>
                <a:gd name="connsiteY5" fmla="*/ 394494 h 838200"/>
                <a:gd name="connsiteX6" fmla="*/ 794 w 4194969"/>
                <a:gd name="connsiteY6" fmla="*/ 403225 h 838200"/>
                <a:gd name="connsiteX7" fmla="*/ 0 w 4194969"/>
                <a:gd name="connsiteY7" fmla="*/ 141288 h 838200"/>
                <a:gd name="connsiteX0" fmla="*/ 4194969 w 4194969"/>
                <a:gd name="connsiteY0" fmla="*/ 0 h 844550"/>
                <a:gd name="connsiteX1" fmla="*/ 4194969 w 4194969"/>
                <a:gd name="connsiteY1" fmla="*/ 409575 h 844550"/>
                <a:gd name="connsiteX2" fmla="*/ 3833019 w 4194969"/>
                <a:gd name="connsiteY2" fmla="*/ 409575 h 844550"/>
                <a:gd name="connsiteX3" fmla="*/ 3833019 w 4194969"/>
                <a:gd name="connsiteY3" fmla="*/ 838200 h 844550"/>
                <a:gd name="connsiteX4" fmla="*/ 1820069 w 4194969"/>
                <a:gd name="connsiteY4" fmla="*/ 844550 h 844550"/>
                <a:gd name="connsiteX5" fmla="*/ 1824832 w 4194969"/>
                <a:gd name="connsiteY5" fmla="*/ 394494 h 844550"/>
                <a:gd name="connsiteX6" fmla="*/ 794 w 4194969"/>
                <a:gd name="connsiteY6" fmla="*/ 403225 h 844550"/>
                <a:gd name="connsiteX7" fmla="*/ 0 w 4194969"/>
                <a:gd name="connsiteY7" fmla="*/ 141288 h 844550"/>
                <a:gd name="connsiteX0" fmla="*/ 4194969 w 4194969"/>
                <a:gd name="connsiteY0" fmla="*/ 0 h 844550"/>
                <a:gd name="connsiteX1" fmla="*/ 4194969 w 4194969"/>
                <a:gd name="connsiteY1" fmla="*/ 409575 h 844550"/>
                <a:gd name="connsiteX2" fmla="*/ 3833019 w 4194969"/>
                <a:gd name="connsiteY2" fmla="*/ 409575 h 844550"/>
                <a:gd name="connsiteX3" fmla="*/ 3833019 w 4194969"/>
                <a:gd name="connsiteY3" fmla="*/ 838200 h 844550"/>
                <a:gd name="connsiteX4" fmla="*/ 1820069 w 4194969"/>
                <a:gd name="connsiteY4" fmla="*/ 844550 h 844550"/>
                <a:gd name="connsiteX5" fmla="*/ 1824832 w 4194969"/>
                <a:gd name="connsiteY5" fmla="*/ 394494 h 844550"/>
                <a:gd name="connsiteX6" fmla="*/ 13494 w 4194969"/>
                <a:gd name="connsiteY6" fmla="*/ 403225 h 844550"/>
                <a:gd name="connsiteX7" fmla="*/ 0 w 4194969"/>
                <a:gd name="connsiteY7" fmla="*/ 141288 h 844550"/>
                <a:gd name="connsiteX0" fmla="*/ 4181476 w 4181476"/>
                <a:gd name="connsiteY0" fmla="*/ 0 h 844550"/>
                <a:gd name="connsiteX1" fmla="*/ 4181476 w 4181476"/>
                <a:gd name="connsiteY1" fmla="*/ 409575 h 844550"/>
                <a:gd name="connsiteX2" fmla="*/ 3819526 w 4181476"/>
                <a:gd name="connsiteY2" fmla="*/ 409575 h 844550"/>
                <a:gd name="connsiteX3" fmla="*/ 3819526 w 4181476"/>
                <a:gd name="connsiteY3" fmla="*/ 838200 h 844550"/>
                <a:gd name="connsiteX4" fmla="*/ 1806576 w 4181476"/>
                <a:gd name="connsiteY4" fmla="*/ 844550 h 844550"/>
                <a:gd name="connsiteX5" fmla="*/ 1811339 w 4181476"/>
                <a:gd name="connsiteY5" fmla="*/ 394494 h 844550"/>
                <a:gd name="connsiteX6" fmla="*/ 1 w 4181476"/>
                <a:gd name="connsiteY6" fmla="*/ 403225 h 844550"/>
                <a:gd name="connsiteX7" fmla="*/ 2382 w 4181476"/>
                <a:gd name="connsiteY7" fmla="*/ 141288 h 844550"/>
                <a:gd name="connsiteX0" fmla="*/ 4181476 w 4181476"/>
                <a:gd name="connsiteY0" fmla="*/ 0 h 752475"/>
                <a:gd name="connsiteX1" fmla="*/ 4181476 w 4181476"/>
                <a:gd name="connsiteY1" fmla="*/ 317500 h 752475"/>
                <a:gd name="connsiteX2" fmla="*/ 3819526 w 4181476"/>
                <a:gd name="connsiteY2" fmla="*/ 317500 h 752475"/>
                <a:gd name="connsiteX3" fmla="*/ 3819526 w 4181476"/>
                <a:gd name="connsiteY3" fmla="*/ 746125 h 752475"/>
                <a:gd name="connsiteX4" fmla="*/ 1806576 w 4181476"/>
                <a:gd name="connsiteY4" fmla="*/ 752475 h 752475"/>
                <a:gd name="connsiteX5" fmla="*/ 1811339 w 4181476"/>
                <a:gd name="connsiteY5" fmla="*/ 302419 h 752475"/>
                <a:gd name="connsiteX6" fmla="*/ 1 w 4181476"/>
                <a:gd name="connsiteY6" fmla="*/ 311150 h 752475"/>
                <a:gd name="connsiteX7" fmla="*/ 2382 w 4181476"/>
                <a:gd name="connsiteY7" fmla="*/ 49213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1476" h="752475">
                  <a:moveTo>
                    <a:pt x="4181476" y="0"/>
                  </a:moveTo>
                  <a:lnTo>
                    <a:pt x="4181476" y="317500"/>
                  </a:lnTo>
                  <a:lnTo>
                    <a:pt x="3819526" y="317500"/>
                  </a:lnTo>
                  <a:lnTo>
                    <a:pt x="3819526" y="746125"/>
                  </a:lnTo>
                  <a:lnTo>
                    <a:pt x="1806576" y="752475"/>
                  </a:lnTo>
                  <a:cubicBezTo>
                    <a:pt x="1809751" y="719137"/>
                    <a:pt x="1808957" y="522684"/>
                    <a:pt x="1811339" y="302419"/>
                  </a:cubicBezTo>
                  <a:cubicBezTo>
                    <a:pt x="1812927" y="307976"/>
                    <a:pt x="1" y="303610"/>
                    <a:pt x="1" y="311150"/>
                  </a:cubicBezTo>
                  <a:cubicBezTo>
                    <a:pt x="0" y="304403"/>
                    <a:pt x="4366" y="49213"/>
                    <a:pt x="2382" y="49213"/>
                  </a:cubicBezTo>
                </a:path>
              </a:pathLst>
            </a:custGeom>
            <a:noFill/>
            <a:ln w="57150">
              <a:solidFill>
                <a:srgbClr val="0000FF">
                  <a:alpha val="50196"/>
                </a:srgbClr>
              </a:solidFill>
              <a:headEnd type="none" w="med" len="med"/>
              <a:tailEnd type="triangle" w="sm" len="sm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 bwMode="auto">
            <a:xfrm>
              <a:off x="2149475" y="4585544"/>
              <a:ext cx="168433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 bwMode="auto">
            <a:xfrm>
              <a:off x="3495675" y="3234581"/>
              <a:ext cx="269557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 bwMode="ltGray">
            <a:xfrm>
              <a:off x="3495675" y="2566244"/>
              <a:ext cx="674688" cy="3349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RECC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Server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ltGray">
            <a:xfrm>
              <a:off x="2051050" y="4922094"/>
              <a:ext cx="823913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Local Controller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ltGray">
            <a:xfrm>
              <a:off x="3160713" y="4922094"/>
              <a:ext cx="673100" cy="3381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Trans., etc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ltGray">
            <a:xfrm>
              <a:off x="2149475" y="5596781"/>
              <a:ext cx="674688" cy="3365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PCS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 bwMode="auto">
            <a:xfrm>
              <a:off x="2824163" y="5765056"/>
              <a:ext cx="3365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15" idx="2"/>
            </p:cNvCxnSpPr>
            <p:nvPr/>
          </p:nvCxnSpPr>
          <p:spPr bwMode="auto">
            <a:xfrm>
              <a:off x="2463800" y="5303094"/>
              <a:ext cx="6350" cy="2936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5" idx="0"/>
            </p:cNvCxnSpPr>
            <p:nvPr/>
          </p:nvCxnSpPr>
          <p:spPr bwMode="auto">
            <a:xfrm flipV="1">
              <a:off x="2463800" y="4579194"/>
              <a:ext cx="6350" cy="3429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 bwMode="auto">
            <a:xfrm>
              <a:off x="4170363" y="4585544"/>
              <a:ext cx="168433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21"/>
            <p:cNvSpPr/>
            <p:nvPr/>
          </p:nvSpPr>
          <p:spPr bwMode="ltGray">
            <a:xfrm>
              <a:off x="4170363" y="4922094"/>
              <a:ext cx="684212" cy="4381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Local Controller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ltGray">
            <a:xfrm>
              <a:off x="5181600" y="4922094"/>
              <a:ext cx="673100" cy="3381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Trans., etc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ltGray">
            <a:xfrm>
              <a:off x="4170363" y="5596781"/>
              <a:ext cx="674687" cy="3365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PCS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 bwMode="auto">
            <a:xfrm>
              <a:off x="4845050" y="5765056"/>
              <a:ext cx="3365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2" idx="2"/>
            </p:cNvCxnSpPr>
            <p:nvPr/>
          </p:nvCxnSpPr>
          <p:spPr bwMode="auto">
            <a:xfrm flipH="1">
              <a:off x="4506913" y="5360244"/>
              <a:ext cx="4762" cy="23653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2" idx="0"/>
            </p:cNvCxnSpPr>
            <p:nvPr/>
          </p:nvCxnSpPr>
          <p:spPr bwMode="auto">
            <a:xfrm flipH="1" flipV="1">
              <a:off x="4506913" y="4579194"/>
              <a:ext cx="4762" cy="3429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 bwMode="auto">
            <a:xfrm>
              <a:off x="7202488" y="4585544"/>
              <a:ext cx="168433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 bwMode="ltGray">
            <a:xfrm>
              <a:off x="7134225" y="4922094"/>
              <a:ext cx="876300" cy="4381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Local Controller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ltGray">
            <a:xfrm>
              <a:off x="8213725" y="4922094"/>
              <a:ext cx="673100" cy="3381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Trans., etc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 bwMode="ltGray">
            <a:xfrm>
              <a:off x="7202488" y="5596781"/>
              <a:ext cx="673100" cy="3365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PCS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 bwMode="auto">
            <a:xfrm>
              <a:off x="7875588" y="5765056"/>
              <a:ext cx="33813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29" idx="2"/>
            </p:cNvCxnSpPr>
            <p:nvPr/>
          </p:nvCxnSpPr>
          <p:spPr bwMode="auto">
            <a:xfrm flipH="1">
              <a:off x="7556500" y="5360244"/>
              <a:ext cx="15875" cy="23653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29" idx="0"/>
            </p:cNvCxnSpPr>
            <p:nvPr/>
          </p:nvCxnSpPr>
          <p:spPr bwMode="auto">
            <a:xfrm flipH="1" flipV="1">
              <a:off x="7556500" y="4579194"/>
              <a:ext cx="15875" cy="34290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 bwMode="auto">
            <a:xfrm>
              <a:off x="6124575" y="5091956"/>
              <a:ext cx="80803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stCxn id="14" idx="2"/>
            </p:cNvCxnSpPr>
            <p:nvPr/>
          </p:nvCxnSpPr>
          <p:spPr bwMode="auto">
            <a:xfrm>
              <a:off x="3833813" y="2901206"/>
              <a:ext cx="0" cy="3365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正方形/長方形 36"/>
            <p:cNvSpPr/>
            <p:nvPr/>
          </p:nvSpPr>
          <p:spPr bwMode="ltGray">
            <a:xfrm>
              <a:off x="4506913" y="2566244"/>
              <a:ext cx="674687" cy="3349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HMI-1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ltGray">
            <a:xfrm>
              <a:off x="5518150" y="2566244"/>
              <a:ext cx="673100" cy="3349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HMI-2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39" name="直線コネクタ 38"/>
            <p:cNvCxnSpPr>
              <a:stCxn id="37" idx="2"/>
            </p:cNvCxnSpPr>
            <p:nvPr/>
          </p:nvCxnSpPr>
          <p:spPr bwMode="auto">
            <a:xfrm>
              <a:off x="4845050" y="2901206"/>
              <a:ext cx="0" cy="3365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38" idx="2"/>
            </p:cNvCxnSpPr>
            <p:nvPr/>
          </p:nvCxnSpPr>
          <p:spPr bwMode="auto">
            <a:xfrm>
              <a:off x="5854700" y="2901206"/>
              <a:ext cx="0" cy="33655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 bwMode="auto">
            <a:xfrm>
              <a:off x="6865938" y="3237756"/>
              <a:ext cx="202088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 bwMode="ltGray">
            <a:xfrm>
              <a:off x="7539038" y="2532906"/>
              <a:ext cx="674687" cy="3349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SLDC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Server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3" name="直線コネクタ 42"/>
            <p:cNvCxnSpPr>
              <a:stCxn id="42" idx="2"/>
            </p:cNvCxnSpPr>
            <p:nvPr/>
          </p:nvCxnSpPr>
          <p:spPr bwMode="auto">
            <a:xfrm>
              <a:off x="7875588" y="2867869"/>
              <a:ext cx="0" cy="36988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雲形吹き出し 43"/>
            <p:cNvSpPr/>
            <p:nvPr/>
          </p:nvSpPr>
          <p:spPr bwMode="ltGray">
            <a:xfrm>
              <a:off x="4371975" y="3642569"/>
              <a:ext cx="914400" cy="471487"/>
            </a:xfrm>
            <a:prstGeom prst="cloudCallout">
              <a:avLst>
                <a:gd name="adj1" fmla="val -5640"/>
                <a:gd name="adj2" fmla="val 19038"/>
              </a:avLst>
            </a:prstGeom>
            <a:ln w="28575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Network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5" name="直線コネクタ 44"/>
            <p:cNvCxnSpPr>
              <a:stCxn id="44" idx="3"/>
            </p:cNvCxnSpPr>
            <p:nvPr/>
          </p:nvCxnSpPr>
          <p:spPr bwMode="auto">
            <a:xfrm flipV="1">
              <a:off x="4829175" y="3237756"/>
              <a:ext cx="0" cy="4333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44" idx="1"/>
            </p:cNvCxnSpPr>
            <p:nvPr/>
          </p:nvCxnSpPr>
          <p:spPr bwMode="auto">
            <a:xfrm>
              <a:off x="4829175" y="4114056"/>
              <a:ext cx="0" cy="4714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stCxn id="44" idx="2"/>
            </p:cNvCxnSpPr>
            <p:nvPr/>
          </p:nvCxnSpPr>
          <p:spPr bwMode="auto">
            <a:xfrm>
              <a:off x="5284788" y="3879106"/>
              <a:ext cx="2862262" cy="70643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stCxn id="44" idx="0"/>
            </p:cNvCxnSpPr>
            <p:nvPr/>
          </p:nvCxnSpPr>
          <p:spPr bwMode="auto">
            <a:xfrm flipH="1">
              <a:off x="2990850" y="3879106"/>
              <a:ext cx="1384300" cy="70643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 bwMode="auto">
            <a:xfrm>
              <a:off x="5518150" y="3642569"/>
              <a:ext cx="20208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 bwMode="auto">
            <a:xfrm flipV="1">
              <a:off x="7539038" y="3237756"/>
              <a:ext cx="0" cy="40481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 bwMode="auto">
            <a:xfrm flipV="1">
              <a:off x="5518150" y="3234581"/>
              <a:ext cx="0" cy="4079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/>
            <p:cNvSpPr/>
            <p:nvPr/>
          </p:nvSpPr>
          <p:spPr bwMode="ltGray">
            <a:xfrm>
              <a:off x="2082800" y="4452194"/>
              <a:ext cx="1819275" cy="154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 bwMode="ltGray">
            <a:xfrm>
              <a:off x="4103688" y="4452194"/>
              <a:ext cx="1819275" cy="154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正方形/長方形 53"/>
            <p:cNvSpPr/>
            <p:nvPr/>
          </p:nvSpPr>
          <p:spPr bwMode="ltGray">
            <a:xfrm>
              <a:off x="7134225" y="4452194"/>
              <a:ext cx="1820863" cy="154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 bwMode="ltGray">
            <a:xfrm>
              <a:off x="3429000" y="2429719"/>
              <a:ext cx="2828925" cy="8763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 bwMode="ltGray">
            <a:xfrm>
              <a:off x="6797675" y="2429719"/>
              <a:ext cx="2157413" cy="8763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663" name="テキスト ボックス 56"/>
            <p:cNvSpPr txBox="1">
              <a:spLocks noChangeArrowheads="1"/>
            </p:cNvSpPr>
            <p:nvPr/>
          </p:nvSpPr>
          <p:spPr bwMode="auto">
            <a:xfrm>
              <a:off x="1974850" y="4225181"/>
              <a:ext cx="64611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ja-JP" sz="1100">
                  <a:solidFill>
                    <a:srgbClr val="000000"/>
                  </a:solidFill>
                </a:rPr>
                <a:t>Site-A</a:t>
              </a:r>
              <a:endParaRPr lang="ja-JP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25664" name="テキスト ボックス 57"/>
            <p:cNvSpPr txBox="1">
              <a:spLocks noChangeArrowheads="1"/>
            </p:cNvSpPr>
            <p:nvPr/>
          </p:nvSpPr>
          <p:spPr bwMode="auto">
            <a:xfrm>
              <a:off x="3990975" y="4242644"/>
              <a:ext cx="6524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ja-JP" sz="1100">
                  <a:solidFill>
                    <a:srgbClr val="000000"/>
                  </a:solidFill>
                </a:rPr>
                <a:t>Site-B</a:t>
              </a:r>
              <a:endParaRPr lang="ja-JP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25665" name="テキスト ボックス 58"/>
            <p:cNvSpPr txBox="1">
              <a:spLocks noChangeArrowheads="1"/>
            </p:cNvSpPr>
            <p:nvPr/>
          </p:nvSpPr>
          <p:spPr bwMode="auto">
            <a:xfrm>
              <a:off x="8415338" y="4225181"/>
              <a:ext cx="5397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ja-JP" sz="1100">
                  <a:solidFill>
                    <a:srgbClr val="000000"/>
                  </a:solidFill>
                </a:rPr>
                <a:t>Site-N</a:t>
              </a:r>
              <a:endParaRPr lang="ja-JP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25666" name="テキスト ボックス 59"/>
            <p:cNvSpPr txBox="1">
              <a:spLocks noChangeArrowheads="1"/>
            </p:cNvSpPr>
            <p:nvPr/>
          </p:nvSpPr>
          <p:spPr bwMode="auto">
            <a:xfrm>
              <a:off x="6797675" y="2204294"/>
              <a:ext cx="741363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ja-JP" sz="1100">
                  <a:solidFill>
                    <a:srgbClr val="000000"/>
                  </a:solidFill>
                </a:rPr>
                <a:t>SLDC</a:t>
              </a:r>
              <a:endParaRPr lang="ja-JP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25667" name="テキスト ボックス 60"/>
            <p:cNvSpPr txBox="1">
              <a:spLocks noChangeArrowheads="1"/>
            </p:cNvSpPr>
            <p:nvPr/>
          </p:nvSpPr>
          <p:spPr bwMode="auto">
            <a:xfrm>
              <a:off x="3429000" y="2204294"/>
              <a:ext cx="942975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ja-JP" sz="1100">
                  <a:solidFill>
                    <a:srgbClr val="000000"/>
                  </a:solidFill>
                </a:rPr>
                <a:t>RECC</a:t>
              </a:r>
              <a:endParaRPr lang="ja-JP" altLang="en-US" sz="1100">
                <a:solidFill>
                  <a:srgbClr val="000000"/>
                </a:solidFill>
              </a:endParaRPr>
            </a:p>
          </p:txBody>
        </p:sp>
        <p:sp>
          <p:nvSpPr>
            <p:cNvPr id="62" name="正方形/長方形 61"/>
            <p:cNvSpPr/>
            <p:nvPr/>
          </p:nvSpPr>
          <p:spPr bwMode="ltGray">
            <a:xfrm>
              <a:off x="8213725" y="5596781"/>
              <a:ext cx="673100" cy="3365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Battery Storage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 bwMode="ltGray">
            <a:xfrm>
              <a:off x="5181600" y="5596781"/>
              <a:ext cx="673100" cy="3365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Battery Storage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 bwMode="ltGray">
            <a:xfrm>
              <a:off x="3160713" y="5596781"/>
              <a:ext cx="673100" cy="3365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Battery Storage</a:t>
              </a:r>
              <a:endPara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671" name="テキスト ボックス 64"/>
            <p:cNvSpPr txBox="1">
              <a:spLocks noChangeArrowheads="1"/>
            </p:cNvSpPr>
            <p:nvPr/>
          </p:nvSpPr>
          <p:spPr bwMode="auto">
            <a:xfrm>
              <a:off x="5716588" y="3680669"/>
              <a:ext cx="2741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FF"/>
                  </a:solidFill>
                </a:rPr>
                <a:t>- Actual wind generation output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FF"/>
                  </a:solidFill>
                </a:rPr>
                <a:t>- Wind generation’s prediction data</a:t>
              </a:r>
              <a:endParaRPr lang="ja-JP" altLang="en-US" sz="1400">
                <a:solidFill>
                  <a:srgbClr val="0000FF"/>
                </a:solidFill>
              </a:endParaRPr>
            </a:p>
          </p:txBody>
        </p:sp>
        <p:sp>
          <p:nvSpPr>
            <p:cNvPr id="25672" name="テキスト ボックス 66"/>
            <p:cNvSpPr txBox="1">
              <a:spLocks noChangeArrowheads="1"/>
            </p:cNvSpPr>
            <p:nvPr/>
          </p:nvSpPr>
          <p:spPr bwMode="auto">
            <a:xfrm>
              <a:off x="3605213" y="3990231"/>
              <a:ext cx="2741612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indent="-27305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rgbClr val="00B050"/>
                  </a:solidFill>
                </a:rPr>
                <a:t>- State of charge (SOC)</a:t>
              </a:r>
              <a:endParaRPr lang="ja-JP" altLang="en-US" sz="1600">
                <a:solidFill>
                  <a:srgbClr val="00B050"/>
                </a:solidFill>
              </a:endParaRPr>
            </a:p>
          </p:txBody>
        </p:sp>
        <p:grpSp>
          <p:nvGrpSpPr>
            <p:cNvPr id="25673" name="グループ化 2"/>
            <p:cNvGrpSpPr>
              <a:grpSpLocks/>
            </p:cNvGrpSpPr>
            <p:nvPr/>
          </p:nvGrpSpPr>
          <p:grpSpPr bwMode="auto">
            <a:xfrm>
              <a:off x="312738" y="2132856"/>
              <a:ext cx="2668587" cy="2159000"/>
              <a:chOff x="-828600" y="1557338"/>
              <a:chExt cx="2668587" cy="2159000"/>
            </a:xfrm>
          </p:grpSpPr>
          <p:pic>
            <p:nvPicPr>
              <p:cNvPr id="25674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728"/>
              <a:stretch>
                <a:fillRect/>
              </a:stretch>
            </p:blipFill>
            <p:spPr bwMode="auto">
              <a:xfrm>
                <a:off x="-806375" y="1557338"/>
                <a:ext cx="2640012" cy="195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75" name="テキスト ボックス 68"/>
              <p:cNvSpPr txBox="1">
                <a:spLocks noChangeArrowheads="1"/>
              </p:cNvSpPr>
              <p:nvPr/>
            </p:nvSpPr>
            <p:spPr bwMode="auto">
              <a:xfrm>
                <a:off x="-517450" y="3502025"/>
                <a:ext cx="2030412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indent="-2730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900"/>
                  </a:spcAft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</a:rPr>
                  <a:t>System Image of RECC</a:t>
                </a:r>
                <a:endParaRPr lang="ja-JP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76" name="テキスト ボックス 69"/>
              <p:cNvSpPr txBox="1">
                <a:spLocks noChangeArrowheads="1"/>
              </p:cNvSpPr>
              <p:nvPr/>
            </p:nvSpPr>
            <p:spPr bwMode="auto">
              <a:xfrm>
                <a:off x="-828600" y="1657350"/>
                <a:ext cx="1390650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 indent="-2730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900"/>
                  </a:spcAft>
                  <a:buFontTx/>
                  <a:buNone/>
                </a:pPr>
                <a:r>
                  <a:rPr lang="en-US" altLang="ja-JP" sz="1400" b="1">
                    <a:solidFill>
                      <a:srgbClr val="0070C0"/>
                    </a:solidFill>
                  </a:rPr>
                  <a:t>RECC Server</a:t>
                </a:r>
                <a:endParaRPr lang="ja-JP" altLang="en-US" sz="1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25677" name="テキスト ボックス 70"/>
              <p:cNvSpPr txBox="1">
                <a:spLocks noChangeArrowheads="1"/>
              </p:cNvSpPr>
              <p:nvPr/>
            </p:nvSpPr>
            <p:spPr bwMode="auto">
              <a:xfrm>
                <a:off x="-85650" y="2320925"/>
                <a:ext cx="952500" cy="315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 indent="-2730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900"/>
                  </a:spcAft>
                  <a:buFontTx/>
                  <a:buNone/>
                </a:pPr>
                <a:r>
                  <a:rPr lang="en-US" altLang="ja-JP" sz="1600" b="1">
                    <a:solidFill>
                      <a:srgbClr val="0070C0"/>
                    </a:solidFill>
                  </a:rPr>
                  <a:t>HMI-1</a:t>
                </a:r>
                <a:endParaRPr lang="ja-JP" altLang="en-US" sz="16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25678" name="テキスト ボックス 71"/>
              <p:cNvSpPr txBox="1">
                <a:spLocks noChangeArrowheads="1"/>
              </p:cNvSpPr>
              <p:nvPr/>
            </p:nvSpPr>
            <p:spPr bwMode="auto">
              <a:xfrm>
                <a:off x="849387" y="2320925"/>
                <a:ext cx="990600" cy="315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/>
              <a:lstStyle>
                <a:lvl1pPr indent="-27305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900"/>
                  </a:spcAft>
                  <a:buFontTx/>
                  <a:buNone/>
                </a:pPr>
                <a:r>
                  <a:rPr lang="en-US" altLang="ja-JP" sz="1600" b="1">
                    <a:solidFill>
                      <a:srgbClr val="0070C0"/>
                    </a:solidFill>
                  </a:rPr>
                  <a:t>HMI-2</a:t>
                </a:r>
                <a:endParaRPr lang="ja-JP" altLang="en-US" sz="1600" b="1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72" name="正方形/長方形 71"/>
          <p:cNvSpPr/>
          <p:nvPr/>
        </p:nvSpPr>
        <p:spPr>
          <a:xfrm>
            <a:off x="323528" y="1196751"/>
            <a:ext cx="8630766" cy="8333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TEPCO also has an overall system configuration diagram of RECC for the demo project.</a:t>
            </a:r>
          </a:p>
        </p:txBody>
      </p:sp>
      <p:sp>
        <p:nvSpPr>
          <p:cNvPr id="73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8243887" cy="5032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sz="3200" dirty="0" smtClean="0"/>
              <a:t>Proposing Solution in Rajasthan: </a:t>
            </a:r>
            <a:r>
              <a:rPr lang="en-US" altLang="ja-JP" sz="3200" dirty="0"/>
              <a:t>BESS X RECC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AABDA44-A28F-49AC-ADFC-63AA3ADC3B25}" type="slidenum">
              <a:rPr lang="ja-JP" altLang="en-US"/>
              <a:pPr>
                <a:defRPr/>
              </a:pPr>
              <a:t>10</a:t>
            </a:fld>
            <a:endParaRPr lang="ja-JP" altLang="en-US" dirty="0"/>
          </a:p>
        </p:txBody>
      </p:sp>
      <p:cxnSp>
        <p:nvCxnSpPr>
          <p:cNvPr id="26627" name="直線矢印コネクタ 6"/>
          <p:cNvCxnSpPr>
            <a:cxnSpLocks noChangeShapeType="1"/>
          </p:cNvCxnSpPr>
          <p:nvPr/>
        </p:nvCxnSpPr>
        <p:spPr bwMode="auto">
          <a:xfrm flipV="1">
            <a:off x="3211513" y="7032625"/>
            <a:ext cx="0" cy="139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正方形/長方形 27"/>
          <p:cNvSpPr/>
          <p:nvPr/>
        </p:nvSpPr>
        <p:spPr>
          <a:xfrm>
            <a:off x="323528" y="1196752"/>
            <a:ext cx="8568952" cy="71618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Also contribute to a future ancillary market.</a:t>
            </a:r>
          </a:p>
        </p:txBody>
      </p:sp>
      <p:sp>
        <p:nvSpPr>
          <p:cNvPr id="23599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539750" y="347663"/>
            <a:ext cx="8353425" cy="5032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ja-JP" sz="3000" dirty="0" smtClean="0"/>
              <a:t>Great potential of BESS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978025"/>
            <a:ext cx="70104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角丸四角形 199"/>
          <p:cNvSpPr/>
          <p:nvPr/>
        </p:nvSpPr>
        <p:spPr bwMode="auto">
          <a:xfrm>
            <a:off x="1527175" y="4910138"/>
            <a:ext cx="2684463" cy="390525"/>
          </a:xfrm>
          <a:prstGeom prst="roundRect">
            <a:avLst/>
          </a:prstGeom>
          <a:solidFill>
            <a:schemeClr val="accent3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1" name="直線コネクタ 200"/>
          <p:cNvCxnSpPr/>
          <p:nvPr/>
        </p:nvCxnSpPr>
        <p:spPr bwMode="auto">
          <a:xfrm flipH="1">
            <a:off x="985838" y="5151438"/>
            <a:ext cx="741362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テキスト ボックス 32833"/>
          <p:cNvSpPr txBox="1">
            <a:spLocks noChangeArrowheads="1"/>
          </p:cNvSpPr>
          <p:nvPr/>
        </p:nvSpPr>
        <p:spPr bwMode="auto">
          <a:xfrm>
            <a:off x="804863" y="5886450"/>
            <a:ext cx="550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More flexible and </a:t>
            </a:r>
            <a:r>
              <a:rPr lang="en-US" altLang="ja-JP" sz="1800">
                <a:solidFill>
                  <a:srgbClr val="FF0000"/>
                </a:solidFill>
              </a:rPr>
              <a:t>cost-effective</a:t>
            </a:r>
            <a:r>
              <a:rPr lang="en-US" altLang="ja-JP" sz="1800"/>
              <a:t> power source </a:t>
            </a:r>
            <a:endParaRPr lang="ja-JP" altLang="en-US" sz="1800"/>
          </a:p>
        </p:txBody>
      </p:sp>
      <p:sp>
        <p:nvSpPr>
          <p:cNvPr id="26637" name="Rectangle 248"/>
          <p:cNvSpPr>
            <a:spLocks noChangeArrowheads="1"/>
          </p:cNvSpPr>
          <p:nvPr/>
        </p:nvSpPr>
        <p:spPr bwMode="auto">
          <a:xfrm>
            <a:off x="2006600" y="4981575"/>
            <a:ext cx="2039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BESS</a:t>
            </a:r>
            <a:endParaRPr lang="ja-JP" altLang="ja-JP" sz="180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978025"/>
            <a:ext cx="70104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985838" y="1978025"/>
            <a:ext cx="7258050" cy="375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6636" grpId="0"/>
      <p:bldP spid="2663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355ADF9-FA98-4AB7-AA53-6C887AEF2B91}" type="slidenum">
              <a:rPr lang="ja-JP" altLang="en-US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2867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684213" y="404813"/>
            <a:ext cx="5327650" cy="431800"/>
          </a:xfrm>
        </p:spPr>
        <p:txBody>
          <a:bodyPr/>
          <a:lstStyle/>
          <a:p>
            <a:endParaRPr lang="ja-JP" altLang="en-US" smtClean="0"/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34925" y="1268413"/>
            <a:ext cx="89646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/>
              <a:t>TEPCO Rajasthan aur Bharat ke bijali kshetra ki safalta mei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/>
              <a:t> yogdaan karna chaahta hain.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b="1"/>
              <a:t>Dhanyawaad</a:t>
            </a:r>
            <a:r>
              <a:rPr lang="ja-JP" altLang="en-US" sz="4000" b="1"/>
              <a:t>！</a:t>
            </a:r>
            <a:endParaRPr lang="en-GB" altLang="ja-JP" sz="4000" b="1"/>
          </a:p>
        </p:txBody>
      </p:sp>
      <p:pic>
        <p:nvPicPr>
          <p:cNvPr id="28677" name="Picture 2" descr="C:\Users\01004853\Desktop\ロゴマニュアル\0314_TEPCO_Basic_Elements\TEPCO_logo\tepco_logo_jpg\tepco_logo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2808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075113"/>
            <a:ext cx="249713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4652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グループ化 6"/>
          <p:cNvGrpSpPr>
            <a:grpSpLocks/>
          </p:cNvGrpSpPr>
          <p:nvPr/>
        </p:nvGrpSpPr>
        <p:grpSpPr bwMode="auto">
          <a:xfrm>
            <a:off x="-119063" y="-100013"/>
            <a:ext cx="9515476" cy="7234238"/>
            <a:chOff x="2278380" y="1714500"/>
            <a:chExt cx="4637769" cy="352568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8380" y="1714500"/>
              <a:ext cx="4587240" cy="34290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正方形/長方形 5"/>
            <p:cNvSpPr/>
            <p:nvPr/>
          </p:nvSpPr>
          <p:spPr>
            <a:xfrm>
              <a:off x="2308556" y="1755506"/>
              <a:ext cx="4607593" cy="3484682"/>
            </a:xfrm>
            <a:prstGeom prst="rect">
              <a:avLst/>
            </a:prstGeom>
            <a:blipFill dpi="0" rotWithShape="1">
              <a:blip r:embed="rId3">
                <a:alphaModFix amt="58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565856-AEAE-423A-B50C-8B4844CD19CB}" type="slidenum">
              <a:rPr lang="ja-JP" altLang="en-US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17411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5327650" cy="503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ja-JP" sz="3200" dirty="0" smtClean="0"/>
              <a:t>TEPCO: who are we? (1)</a:t>
            </a:r>
            <a:endParaRPr lang="ja-JP" altLang="en-US" sz="3200" dirty="0" smtClean="0"/>
          </a:p>
        </p:txBody>
      </p:sp>
      <p:cxnSp>
        <p:nvCxnSpPr>
          <p:cNvPr id="16389" name="直線矢印コネクタ 4"/>
          <p:cNvCxnSpPr>
            <a:cxnSpLocks noChangeShapeType="1"/>
          </p:cNvCxnSpPr>
          <p:nvPr/>
        </p:nvCxnSpPr>
        <p:spPr bwMode="auto">
          <a:xfrm>
            <a:off x="1768475" y="6683375"/>
            <a:ext cx="569913" cy="3492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直線矢印コネクタ 6"/>
          <p:cNvCxnSpPr>
            <a:cxnSpLocks noChangeShapeType="1"/>
          </p:cNvCxnSpPr>
          <p:nvPr/>
        </p:nvCxnSpPr>
        <p:spPr bwMode="auto">
          <a:xfrm flipV="1">
            <a:off x="3211513" y="7451725"/>
            <a:ext cx="0" cy="139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8" name="グループ化 2"/>
          <p:cNvGrpSpPr>
            <a:grpSpLocks/>
          </p:cNvGrpSpPr>
          <p:nvPr/>
        </p:nvGrpSpPr>
        <p:grpSpPr bwMode="auto">
          <a:xfrm>
            <a:off x="3882452" y="3764669"/>
            <a:ext cx="5053770" cy="2979292"/>
            <a:chOff x="107950" y="4149725"/>
            <a:chExt cx="4329113" cy="2136775"/>
          </a:xfrm>
          <a:solidFill>
            <a:srgbClr val="FFC000"/>
          </a:solidFill>
        </p:grpSpPr>
        <p:cxnSp>
          <p:nvCxnSpPr>
            <p:cNvPr id="17421" name="直線矢印コネクタ 8"/>
            <p:cNvCxnSpPr>
              <a:cxnSpLocks noChangeShapeType="1"/>
            </p:cNvCxnSpPr>
            <p:nvPr/>
          </p:nvCxnSpPr>
          <p:spPr bwMode="auto">
            <a:xfrm flipH="1">
              <a:off x="3159125" y="5834063"/>
              <a:ext cx="52388" cy="282575"/>
            </a:xfrm>
            <a:prstGeom prst="straightConnector1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2889250" y="4781550"/>
              <a:ext cx="182563" cy="147637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238375" y="5494337"/>
              <a:ext cx="177800" cy="193675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2244725" y="5470525"/>
              <a:ext cx="15875" cy="22225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2325688" y="4714875"/>
              <a:ext cx="23812" cy="49212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789238" y="4981575"/>
              <a:ext cx="65087" cy="57150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1119188" y="5749925"/>
              <a:ext cx="219075" cy="5302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2643188" y="4738687"/>
              <a:ext cx="44450" cy="39688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3619500" y="5570537"/>
              <a:ext cx="565150" cy="528638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2195513" y="4614862"/>
              <a:ext cx="92075" cy="4127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662238" y="4762500"/>
              <a:ext cx="20637" cy="15875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0650" y="4727575"/>
              <a:ext cx="73025" cy="57150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487613" y="5437187"/>
              <a:ext cx="23812" cy="34925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106613" y="4576762"/>
              <a:ext cx="44450" cy="30163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085975" y="5202237"/>
              <a:ext cx="42863" cy="98425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1998663" y="5156200"/>
              <a:ext cx="107950" cy="88900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290888" y="4975225"/>
              <a:ext cx="74612" cy="92075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2362200" y="4691062"/>
              <a:ext cx="79375" cy="476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992188" y="4994275"/>
              <a:ext cx="11112" cy="25400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989013" y="4967287"/>
              <a:ext cx="17462" cy="7938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006475" y="4965700"/>
              <a:ext cx="9525" cy="1905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2276475" y="4675187"/>
              <a:ext cx="50800" cy="41275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2355850" y="4505325"/>
              <a:ext cx="114300" cy="73025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822325" y="5102225"/>
              <a:ext cx="19050" cy="4127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092200" y="5556250"/>
              <a:ext cx="177800" cy="211137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1027113" y="5314950"/>
              <a:ext cx="555625" cy="627062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3697288" y="5311775"/>
              <a:ext cx="15875" cy="23812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3294063" y="4945062"/>
              <a:ext cx="46037" cy="254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2351088" y="5683250"/>
              <a:ext cx="133350" cy="147637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281238" y="5221287"/>
              <a:ext cx="182562" cy="141288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1263650" y="4646612"/>
              <a:ext cx="28575" cy="1587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Freeform 36"/>
            <p:cNvSpPr>
              <a:spLocks noEditPoints="1"/>
            </p:cNvSpPr>
            <p:nvPr/>
          </p:nvSpPr>
          <p:spPr bwMode="auto">
            <a:xfrm>
              <a:off x="474663" y="4152900"/>
              <a:ext cx="1074737" cy="577850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2151063" y="4633912"/>
              <a:ext cx="55562" cy="31750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1090613" y="5681662"/>
              <a:ext cx="188912" cy="604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3594100" y="5076825"/>
              <a:ext cx="31750" cy="30162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3041650" y="4546600"/>
              <a:ext cx="728663" cy="527050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1954213" y="5230812"/>
              <a:ext cx="84137" cy="98425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2195513" y="5192712"/>
              <a:ext cx="107950" cy="179388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2247900" y="5314950"/>
              <a:ext cx="269875" cy="298450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2233613" y="5340350"/>
              <a:ext cx="103187" cy="139700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954088" y="5199062"/>
              <a:ext cx="171450" cy="269875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860425" y="5219700"/>
              <a:ext cx="46038" cy="47625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893763" y="5027612"/>
              <a:ext cx="147637" cy="5238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2513013" y="4827587"/>
              <a:ext cx="23812" cy="11113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2506663" y="4835525"/>
              <a:ext cx="23812" cy="7937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2225675" y="4581525"/>
              <a:ext cx="82550" cy="41275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2147888" y="4522787"/>
              <a:ext cx="111125" cy="119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2663825" y="5195887"/>
              <a:ext cx="22225" cy="28575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2205038" y="4505325"/>
              <a:ext cx="20637" cy="20637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2170113" y="4481512"/>
              <a:ext cx="33337" cy="42863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1068388" y="5080000"/>
              <a:ext cx="50800" cy="36512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1955800" y="4803775"/>
              <a:ext cx="285750" cy="290512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925513" y="5376862"/>
              <a:ext cx="80962" cy="101600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2411413" y="4892675"/>
              <a:ext cx="176212" cy="153987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2586038" y="5110162"/>
              <a:ext cx="96837" cy="88900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1954213" y="4697412"/>
              <a:ext cx="160337" cy="125413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2343150" y="4452937"/>
              <a:ext cx="53975" cy="31750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2541588" y="5159375"/>
              <a:ext cx="211137" cy="185737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2287588" y="4303712"/>
              <a:ext cx="136525" cy="146050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1330325" y="6216650"/>
              <a:ext cx="41275" cy="1905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1301750" y="5307012"/>
              <a:ext cx="41275" cy="60325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2185988" y="4710112"/>
              <a:ext cx="12700" cy="25400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2017713" y="4581525"/>
              <a:ext cx="158750" cy="139700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2200275" y="5362575"/>
              <a:ext cx="79375" cy="101600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1984375" y="4519612"/>
              <a:ext cx="23813" cy="20638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2003425" y="4467225"/>
              <a:ext cx="92075" cy="1333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2589213" y="4700587"/>
              <a:ext cx="93662" cy="41275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2028825" y="5221287"/>
              <a:ext cx="61913" cy="10160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1862138" y="5197475"/>
              <a:ext cx="103187" cy="857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1838325" y="5176837"/>
              <a:ext cx="41275" cy="127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1839913" y="5197475"/>
              <a:ext cx="41275" cy="25400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2206625" y="5362575"/>
              <a:ext cx="30163" cy="20637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2389188" y="4826000"/>
              <a:ext cx="38100" cy="127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2339975" y="4729162"/>
              <a:ext cx="80963" cy="85725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1406525" y="4149725"/>
              <a:ext cx="561975" cy="296862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776288" y="5113337"/>
              <a:ext cx="58737" cy="6508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1204913" y="5265737"/>
              <a:ext cx="68262" cy="11271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817563" y="5141912"/>
              <a:ext cx="87312" cy="492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2249488" y="4654550"/>
              <a:ext cx="73025" cy="63500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1033463" y="5080000"/>
              <a:ext cx="41275" cy="30162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2279650" y="4621212"/>
              <a:ext cx="79375" cy="44450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6" name="Freeform 86"/>
            <p:cNvSpPr>
              <a:spLocks noEditPoints="1"/>
            </p:cNvSpPr>
            <p:nvPr/>
          </p:nvSpPr>
          <p:spPr bwMode="auto">
            <a:xfrm>
              <a:off x="3427413" y="5311775"/>
              <a:ext cx="650875" cy="254000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3019425" y="4829175"/>
              <a:ext cx="390525" cy="442912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1954213" y="4519612"/>
              <a:ext cx="47625" cy="53975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2654300" y="4762500"/>
              <a:ext cx="292100" cy="233362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2597150" y="4799012"/>
              <a:ext cx="139700" cy="1333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1814513" y="4352925"/>
              <a:ext cx="114300" cy="42862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2540000" y="4865687"/>
              <a:ext cx="19050" cy="60325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2239963" y="4786312"/>
              <a:ext cx="39687" cy="25400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2181225" y="4738687"/>
              <a:ext cx="22225" cy="36513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2162175" y="4645025"/>
              <a:ext cx="155575" cy="1460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979488" y="5102225"/>
              <a:ext cx="28575" cy="12700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2551113" y="4864100"/>
              <a:ext cx="53975" cy="66675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514" name="Freeform 98"/>
            <p:cNvSpPr>
              <a:spLocks/>
            </p:cNvSpPr>
            <p:nvPr/>
          </p:nvSpPr>
          <p:spPr bwMode="auto">
            <a:xfrm>
              <a:off x="3856038" y="4848225"/>
              <a:ext cx="30162" cy="25400"/>
            </a:xfrm>
            <a:custGeom>
              <a:avLst/>
              <a:gdLst>
                <a:gd name="T0" fmla="*/ 20251402 w 38"/>
                <a:gd name="T1" fmla="*/ 2310653 h 34"/>
                <a:gd name="T2" fmla="*/ 23319988 w 38"/>
                <a:gd name="T3" fmla="*/ 6353735 h 34"/>
                <a:gd name="T4" fmla="*/ 20864960 w 38"/>
                <a:gd name="T5" fmla="*/ 13862424 h 34"/>
                <a:gd name="T6" fmla="*/ 14728581 w 38"/>
                <a:gd name="T7" fmla="*/ 9819341 h 34"/>
                <a:gd name="T8" fmla="*/ 10432877 w 38"/>
                <a:gd name="T9" fmla="*/ 12707471 h 34"/>
                <a:gd name="T10" fmla="*/ 10432877 w 38"/>
                <a:gd name="T11" fmla="*/ 19638682 h 34"/>
                <a:gd name="T12" fmla="*/ 2455028 w 38"/>
                <a:gd name="T13" fmla="*/ 16173076 h 34"/>
                <a:gd name="T14" fmla="*/ 0 w 38"/>
                <a:gd name="T15" fmla="*/ 10396818 h 34"/>
                <a:gd name="T16" fmla="*/ 2455028 w 38"/>
                <a:gd name="T17" fmla="*/ 3465606 h 34"/>
                <a:gd name="T18" fmla="*/ 9204966 w 38"/>
                <a:gd name="T19" fmla="*/ 4620559 h 34"/>
                <a:gd name="T20" fmla="*/ 11659994 w 38"/>
                <a:gd name="T21" fmla="*/ 0 h 34"/>
                <a:gd name="T22" fmla="*/ 20251402 w 38"/>
                <a:gd name="T23" fmla="*/ 2310653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515" name="Freeform 99"/>
            <p:cNvSpPr>
              <a:spLocks/>
            </p:cNvSpPr>
            <p:nvPr/>
          </p:nvSpPr>
          <p:spPr bwMode="auto">
            <a:xfrm>
              <a:off x="3817938" y="4735513"/>
              <a:ext cx="134937" cy="165100"/>
            </a:xfrm>
            <a:custGeom>
              <a:avLst/>
              <a:gdLst>
                <a:gd name="T0" fmla="*/ 98332625 w 174"/>
                <a:gd name="T1" fmla="*/ 51894633 h 214"/>
                <a:gd name="T2" fmla="*/ 99532323 w 174"/>
                <a:gd name="T3" fmla="*/ 62035168 h 214"/>
                <a:gd name="T4" fmla="*/ 104328791 w 174"/>
                <a:gd name="T5" fmla="*/ 68000370 h 214"/>
                <a:gd name="T6" fmla="*/ 102530406 w 174"/>
                <a:gd name="T7" fmla="*/ 76947401 h 214"/>
                <a:gd name="T8" fmla="*/ 92337234 w 174"/>
                <a:gd name="T9" fmla="*/ 82912603 h 214"/>
                <a:gd name="T10" fmla="*/ 74349512 w 174"/>
                <a:gd name="T11" fmla="*/ 83508969 h 214"/>
                <a:gd name="T12" fmla="*/ 65355263 w 174"/>
                <a:gd name="T13" fmla="*/ 97228470 h 214"/>
                <a:gd name="T14" fmla="*/ 56361789 w 174"/>
                <a:gd name="T15" fmla="*/ 92456000 h 214"/>
                <a:gd name="T16" fmla="*/ 52164783 w 174"/>
                <a:gd name="T17" fmla="*/ 83508969 h 214"/>
                <a:gd name="T18" fmla="*/ 35375984 w 174"/>
                <a:gd name="T19" fmla="*/ 86491570 h 214"/>
                <a:gd name="T20" fmla="*/ 25182812 w 174"/>
                <a:gd name="T21" fmla="*/ 91859634 h 214"/>
                <a:gd name="T22" fmla="*/ 13191255 w 174"/>
                <a:gd name="T23" fmla="*/ 92456000 h 214"/>
                <a:gd name="T24" fmla="*/ 27581433 w 174"/>
                <a:gd name="T25" fmla="*/ 101403803 h 214"/>
                <a:gd name="T26" fmla="*/ 28780356 w 174"/>
                <a:gd name="T27" fmla="*/ 122281238 h 214"/>
                <a:gd name="T28" fmla="*/ 23983889 w 174"/>
                <a:gd name="T29" fmla="*/ 127649302 h 214"/>
                <a:gd name="T30" fmla="*/ 16788800 w 174"/>
                <a:gd name="T31" fmla="*/ 122877604 h 214"/>
                <a:gd name="T32" fmla="*/ 15589101 w 174"/>
                <a:gd name="T33" fmla="*/ 111544337 h 214"/>
                <a:gd name="T34" fmla="*/ 7195089 w 174"/>
                <a:gd name="T35" fmla="*/ 107965371 h 214"/>
                <a:gd name="T36" fmla="*/ 0 w 174"/>
                <a:gd name="T37" fmla="*/ 99613934 h 214"/>
                <a:gd name="T38" fmla="*/ 8394012 w 174"/>
                <a:gd name="T39" fmla="*/ 95438601 h 214"/>
                <a:gd name="T40" fmla="*/ 10193172 w 174"/>
                <a:gd name="T41" fmla="*/ 88280667 h 214"/>
                <a:gd name="T42" fmla="*/ 17987723 w 174"/>
                <a:gd name="T43" fmla="*/ 81719100 h 214"/>
                <a:gd name="T44" fmla="*/ 22184729 w 174"/>
                <a:gd name="T45" fmla="*/ 73368434 h 214"/>
                <a:gd name="T46" fmla="*/ 40771913 w 174"/>
                <a:gd name="T47" fmla="*/ 69789467 h 214"/>
                <a:gd name="T48" fmla="*/ 53363706 w 174"/>
                <a:gd name="T49" fmla="*/ 72175702 h 214"/>
                <a:gd name="T50" fmla="*/ 53363706 w 174"/>
                <a:gd name="T51" fmla="*/ 50105536 h 214"/>
                <a:gd name="T52" fmla="*/ 63556878 w 174"/>
                <a:gd name="T53" fmla="*/ 56069966 h 214"/>
                <a:gd name="T54" fmla="*/ 71950890 w 174"/>
                <a:gd name="T55" fmla="*/ 43543968 h 214"/>
                <a:gd name="T56" fmla="*/ 75548435 w 174"/>
                <a:gd name="T57" fmla="*/ 38772269 h 214"/>
                <a:gd name="T58" fmla="*/ 73750050 w 174"/>
                <a:gd name="T59" fmla="*/ 23860036 h 214"/>
                <a:gd name="T60" fmla="*/ 64755801 w 174"/>
                <a:gd name="T61" fmla="*/ 10140535 h 214"/>
                <a:gd name="T62" fmla="*/ 64156340 w 174"/>
                <a:gd name="T63" fmla="*/ 2386235 h 214"/>
                <a:gd name="T64" fmla="*/ 73750050 w 174"/>
                <a:gd name="T65" fmla="*/ 0 h 214"/>
                <a:gd name="T66" fmla="*/ 89339151 w 174"/>
                <a:gd name="T67" fmla="*/ 17298468 h 214"/>
                <a:gd name="T68" fmla="*/ 94135619 w 174"/>
                <a:gd name="T69" fmla="*/ 26841865 h 214"/>
                <a:gd name="T70" fmla="*/ 91737773 w 174"/>
                <a:gd name="T71" fmla="*/ 39368635 h 214"/>
                <a:gd name="T72" fmla="*/ 98332625 w 174"/>
                <a:gd name="T73" fmla="*/ 51894633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516" name="Freeform 100"/>
            <p:cNvSpPr>
              <a:spLocks/>
            </p:cNvSpPr>
            <p:nvPr/>
          </p:nvSpPr>
          <p:spPr bwMode="auto">
            <a:xfrm>
              <a:off x="3878263" y="4668838"/>
              <a:ext cx="69850" cy="63500"/>
            </a:xfrm>
            <a:custGeom>
              <a:avLst/>
              <a:gdLst>
                <a:gd name="T0" fmla="*/ 30603613 w 90"/>
                <a:gd name="T1" fmla="*/ 17363378 h 82"/>
                <a:gd name="T2" fmla="*/ 39004240 w 90"/>
                <a:gd name="T3" fmla="*/ 19757793 h 82"/>
                <a:gd name="T4" fmla="*/ 42604619 w 90"/>
                <a:gd name="T5" fmla="*/ 14369585 h 82"/>
                <a:gd name="T6" fmla="*/ 54005692 w 90"/>
                <a:gd name="T7" fmla="*/ 28139793 h 82"/>
                <a:gd name="T8" fmla="*/ 41404752 w 90"/>
                <a:gd name="T9" fmla="*/ 31732189 h 82"/>
                <a:gd name="T10" fmla="*/ 40204108 w 90"/>
                <a:gd name="T11" fmla="*/ 43707360 h 82"/>
                <a:gd name="T12" fmla="*/ 19201765 w 90"/>
                <a:gd name="T13" fmla="*/ 35324585 h 82"/>
                <a:gd name="T14" fmla="*/ 21602277 w 90"/>
                <a:gd name="T15" fmla="*/ 49095567 h 82"/>
                <a:gd name="T16" fmla="*/ 10801138 w 90"/>
                <a:gd name="T17" fmla="*/ 49095567 h 82"/>
                <a:gd name="T18" fmla="*/ 1800578 w 90"/>
                <a:gd name="T19" fmla="*/ 37121171 h 82"/>
                <a:gd name="T20" fmla="*/ 1199868 w 90"/>
                <a:gd name="T21" fmla="*/ 27541189 h 82"/>
                <a:gd name="T22" fmla="*/ 11401072 w 90"/>
                <a:gd name="T23" fmla="*/ 26942585 h 82"/>
                <a:gd name="T24" fmla="*/ 3600379 w 90"/>
                <a:gd name="T25" fmla="*/ 9579982 h 82"/>
                <a:gd name="T26" fmla="*/ 0 w 90"/>
                <a:gd name="T27" fmla="*/ 0 h 82"/>
                <a:gd name="T28" fmla="*/ 19802475 w 90"/>
                <a:gd name="T29" fmla="*/ 13171604 h 82"/>
                <a:gd name="T30" fmla="*/ 30603613 w 90"/>
                <a:gd name="T31" fmla="*/ 17363378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2654300" y="4516437"/>
              <a:ext cx="504825" cy="231775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2557463" y="5311775"/>
              <a:ext cx="112712" cy="163512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2984500" y="4705350"/>
              <a:ext cx="128588" cy="63500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3517900" y="5165725"/>
              <a:ext cx="74613" cy="65087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3743325" y="4779962"/>
              <a:ext cx="60325" cy="66675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2335213" y="4705350"/>
              <a:ext cx="20637" cy="22225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2711450" y="4916487"/>
              <a:ext cx="26988" cy="254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3471863" y="5038725"/>
              <a:ext cx="115887" cy="138112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2547938" y="4843462"/>
              <a:ext cx="19050" cy="254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1912938" y="5262562"/>
              <a:ext cx="55562" cy="66675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2203450" y="4867275"/>
              <a:ext cx="220663" cy="217487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3205163" y="5241925"/>
              <a:ext cx="30162" cy="61912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2443163" y="5859462"/>
              <a:ext cx="33337" cy="31750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2324100" y="4502150"/>
              <a:ext cx="66675" cy="36512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2146300" y="4597400"/>
              <a:ext cx="6350" cy="11112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2322513" y="4476750"/>
              <a:ext cx="84137" cy="36512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1838325" y="4826000"/>
              <a:ext cx="222250" cy="228600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2408238" y="4624387"/>
              <a:ext cx="46037" cy="460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2676525" y="5592762"/>
              <a:ext cx="109538" cy="2174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493713" y="4873625"/>
              <a:ext cx="373062" cy="292100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2341563" y="4721225"/>
              <a:ext cx="31750" cy="23812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1905000" y="4999037"/>
              <a:ext cx="230188" cy="238125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360738" y="4945062"/>
              <a:ext cx="123825" cy="29527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2314575" y="4702175"/>
              <a:ext cx="23813" cy="25400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3163888" y="4568825"/>
              <a:ext cx="420687" cy="163512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2500313" y="5565775"/>
              <a:ext cx="149225" cy="263525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1838325" y="4959350"/>
              <a:ext cx="168275" cy="2063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2535238" y="5548312"/>
              <a:ext cx="42862" cy="120650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3494088" y="5287962"/>
              <a:ext cx="271462" cy="98425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2239963" y="5672137"/>
              <a:ext cx="187325" cy="193675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364038" y="5722937"/>
              <a:ext cx="33337" cy="36513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2079625" y="5022850"/>
              <a:ext cx="217488" cy="188912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2114550" y="5176837"/>
              <a:ext cx="166688" cy="153988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838200" y="5157787"/>
              <a:ext cx="66675" cy="69850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2116138" y="4545012"/>
              <a:ext cx="44450" cy="42863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2130425" y="4289425"/>
              <a:ext cx="263525" cy="185737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2265363" y="4200525"/>
              <a:ext cx="36512" cy="12700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2168525" y="4184650"/>
              <a:ext cx="100013" cy="34925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2228850" y="4178300"/>
              <a:ext cx="88900" cy="12700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3170238" y="4911725"/>
              <a:ext cx="117475" cy="63500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4184650" y="5953125"/>
              <a:ext cx="252413" cy="193675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2803525" y="4999037"/>
              <a:ext cx="103188" cy="1333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2905125" y="4803775"/>
              <a:ext cx="209550" cy="215900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900113" y="5245100"/>
              <a:ext cx="80962" cy="38100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920750" y="5400675"/>
              <a:ext cx="185738" cy="293687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3735388" y="5102225"/>
              <a:ext cx="133350" cy="207962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267200" y="5480050"/>
              <a:ext cx="20638" cy="30162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4179888" y="5465762"/>
              <a:ext cx="57150" cy="34925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4071938" y="5440362"/>
              <a:ext cx="136525" cy="130175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4214813" y="5438775"/>
              <a:ext cx="34925" cy="36512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2244725" y="4524375"/>
              <a:ext cx="125413" cy="90487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1133475" y="5102225"/>
              <a:ext cx="23813" cy="7937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702050" y="4710112"/>
              <a:ext cx="65088" cy="857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1949450" y="4721225"/>
              <a:ext cx="42863" cy="87312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1204913" y="5710237"/>
              <a:ext cx="120650" cy="1317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2547938" y="4876800"/>
              <a:ext cx="9525" cy="1905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2774950" y="4979987"/>
              <a:ext cx="12700" cy="254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2330450" y="4627562"/>
              <a:ext cx="122238" cy="714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3776663" y="4532312"/>
              <a:ext cx="115887" cy="1301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2309813" y="4519612"/>
              <a:ext cx="38100" cy="12700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3438525" y="4254500"/>
              <a:ext cx="39688" cy="9525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3459163" y="4235450"/>
              <a:ext cx="50800" cy="9525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3368675" y="4227512"/>
              <a:ext cx="85725" cy="17463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2586038" y="4217987"/>
              <a:ext cx="130175" cy="7778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2982913" y="4191000"/>
              <a:ext cx="47625" cy="15875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2468563" y="4175125"/>
              <a:ext cx="58737" cy="9525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2878138" y="4171950"/>
              <a:ext cx="96837" cy="25400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2487613" y="5418137"/>
              <a:ext cx="25400" cy="28575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1838325" y="4956175"/>
              <a:ext cx="119063" cy="106362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2549525" y="4883150"/>
              <a:ext cx="300038" cy="2540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2386013" y="5046662"/>
              <a:ext cx="227012" cy="214313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2414588" y="5202237"/>
              <a:ext cx="161925" cy="141288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1827213" y="5133975"/>
              <a:ext cx="85725" cy="66675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56100" y="5564187"/>
              <a:ext cx="14288" cy="9525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4333875" y="5548312"/>
              <a:ext cx="17463" cy="9525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349750" y="5532437"/>
              <a:ext cx="12700" cy="238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4318000" y="5518150"/>
              <a:ext cx="22225" cy="19050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4294188" y="5505450"/>
              <a:ext cx="14287" cy="12700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1887538" y="5238750"/>
              <a:ext cx="42862" cy="52387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806450" y="5168900"/>
              <a:ext cx="33338" cy="19050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2678113" y="5214937"/>
              <a:ext cx="90487" cy="55563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2657475" y="5207000"/>
              <a:ext cx="139700" cy="219075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2314575" y="4660900"/>
              <a:ext cx="57150" cy="60325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1252538" y="5302250"/>
              <a:ext cx="57150" cy="68262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2286000" y="4606925"/>
              <a:ext cx="69850" cy="26987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2249488" y="4649787"/>
              <a:ext cx="34925" cy="22225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2201863" y="4316412"/>
              <a:ext cx="128587" cy="200025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2497138" y="5811837"/>
              <a:ext cx="19050" cy="25400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2554288" y="4802187"/>
              <a:ext cx="82550" cy="7778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2266950" y="5022850"/>
              <a:ext cx="144463" cy="257175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2074863" y="5222875"/>
              <a:ext cx="26987" cy="80962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438525" y="5072062"/>
              <a:ext cx="122238" cy="236538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2962275" y="4741862"/>
              <a:ext cx="106363" cy="68263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2755900" y="4714875"/>
              <a:ext cx="200025" cy="119062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3844925" y="5532437"/>
              <a:ext cx="33338" cy="1746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1198563" y="5224462"/>
              <a:ext cx="15875" cy="14288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2176463" y="4800600"/>
              <a:ext cx="53975" cy="112712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2417763" y="4724400"/>
              <a:ext cx="250825" cy="100012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2414588" y="4722812"/>
              <a:ext cx="38100" cy="31750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3740150" y="4992687"/>
              <a:ext cx="19050" cy="53975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2492375" y="5414962"/>
              <a:ext cx="153988" cy="173038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2495550" y="5330825"/>
              <a:ext cx="77788" cy="9207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2351088" y="4564062"/>
              <a:ext cx="222250" cy="125413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1289050" y="5883275"/>
              <a:ext cx="69850" cy="77787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269875" y="4476750"/>
              <a:ext cx="36513" cy="19050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6" name="Freeform 207"/>
            <p:cNvSpPr>
              <a:spLocks/>
            </p:cNvSpPr>
            <p:nvPr/>
          </p:nvSpPr>
          <p:spPr bwMode="auto">
            <a:xfrm>
              <a:off x="176213" y="4441825"/>
              <a:ext cx="20637" cy="9525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7" name="Freeform 208"/>
            <p:cNvSpPr>
              <a:spLocks/>
            </p:cNvSpPr>
            <p:nvPr/>
          </p:nvSpPr>
          <p:spPr bwMode="auto">
            <a:xfrm>
              <a:off x="188913" y="4391025"/>
              <a:ext cx="31750" cy="11112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8" name="Freeform 209"/>
            <p:cNvSpPr>
              <a:spLocks/>
            </p:cNvSpPr>
            <p:nvPr/>
          </p:nvSpPr>
          <p:spPr bwMode="auto">
            <a:xfrm>
              <a:off x="107950" y="4286250"/>
              <a:ext cx="527050" cy="246062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9" name="Freeform 210"/>
            <p:cNvSpPr>
              <a:spLocks/>
            </p:cNvSpPr>
            <p:nvPr/>
          </p:nvSpPr>
          <p:spPr bwMode="auto">
            <a:xfrm>
              <a:off x="449263" y="4608512"/>
              <a:ext cx="773112" cy="387350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0" name="Freeform 211"/>
            <p:cNvSpPr>
              <a:spLocks/>
            </p:cNvSpPr>
            <p:nvPr/>
          </p:nvSpPr>
          <p:spPr bwMode="auto">
            <a:xfrm>
              <a:off x="2787650" y="4668837"/>
              <a:ext cx="239713" cy="1349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1" name="Freeform 212"/>
            <p:cNvSpPr>
              <a:spLocks/>
            </p:cNvSpPr>
            <p:nvPr/>
          </p:nvSpPr>
          <p:spPr bwMode="auto">
            <a:xfrm>
              <a:off x="1038225" y="5203825"/>
              <a:ext cx="190500" cy="184150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2" name="Freeform 213"/>
            <p:cNvSpPr>
              <a:spLocks/>
            </p:cNvSpPr>
            <p:nvPr/>
          </p:nvSpPr>
          <p:spPr bwMode="auto">
            <a:xfrm>
              <a:off x="3494088" y="5024437"/>
              <a:ext cx="123825" cy="236538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3" name="Freeform 214"/>
            <p:cNvSpPr>
              <a:spLocks/>
            </p:cNvSpPr>
            <p:nvPr/>
          </p:nvSpPr>
          <p:spPr bwMode="auto">
            <a:xfrm>
              <a:off x="4424363" y="5654675"/>
              <a:ext cx="7937" cy="11112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4" name="Freeform 215"/>
            <p:cNvSpPr>
              <a:spLocks/>
            </p:cNvSpPr>
            <p:nvPr/>
          </p:nvSpPr>
          <p:spPr bwMode="auto">
            <a:xfrm>
              <a:off x="4418013" y="5634037"/>
              <a:ext cx="7937" cy="1746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5" name="Freeform 216"/>
            <p:cNvSpPr>
              <a:spLocks/>
            </p:cNvSpPr>
            <p:nvPr/>
          </p:nvSpPr>
          <p:spPr bwMode="auto">
            <a:xfrm>
              <a:off x="2674938" y="5094287"/>
              <a:ext cx="146050" cy="10318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6" name="Freeform 217"/>
            <p:cNvSpPr>
              <a:spLocks/>
            </p:cNvSpPr>
            <p:nvPr/>
          </p:nvSpPr>
          <p:spPr bwMode="auto">
            <a:xfrm>
              <a:off x="2298700" y="5754687"/>
              <a:ext cx="228600" cy="2032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7" name="Freeform 218"/>
            <p:cNvSpPr>
              <a:spLocks/>
            </p:cNvSpPr>
            <p:nvPr/>
          </p:nvSpPr>
          <p:spPr bwMode="auto">
            <a:xfrm>
              <a:off x="2443163" y="5859462"/>
              <a:ext cx="33337" cy="31750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8" name="Freeform 219"/>
            <p:cNvSpPr>
              <a:spLocks/>
            </p:cNvSpPr>
            <p:nvPr/>
          </p:nvSpPr>
          <p:spPr bwMode="auto">
            <a:xfrm>
              <a:off x="2382838" y="5532437"/>
              <a:ext cx="166687" cy="1555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9" name="Freeform 220"/>
            <p:cNvSpPr>
              <a:spLocks/>
            </p:cNvSpPr>
            <p:nvPr/>
          </p:nvSpPr>
          <p:spPr bwMode="auto">
            <a:xfrm>
              <a:off x="2428875" y="5648325"/>
              <a:ext cx="107950" cy="109537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0" name="Freeform 221"/>
            <p:cNvSpPr>
              <a:spLocks/>
            </p:cNvSpPr>
            <p:nvPr/>
          </p:nvSpPr>
          <p:spPr bwMode="auto">
            <a:xfrm>
              <a:off x="2370138" y="4210050"/>
              <a:ext cx="1697037" cy="5302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1" name="Freeform 222"/>
            <p:cNvSpPr>
              <a:spLocks/>
            </p:cNvSpPr>
            <p:nvPr/>
          </p:nvSpPr>
          <p:spPr bwMode="auto">
            <a:xfrm>
              <a:off x="2443163" y="5859462"/>
              <a:ext cx="33337" cy="31750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62" name="正方形/長方形 261"/>
          <p:cNvSpPr/>
          <p:nvPr/>
        </p:nvSpPr>
        <p:spPr>
          <a:xfrm>
            <a:off x="4552950" y="3700463"/>
            <a:ext cx="4383088" cy="1173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600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pjts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</a:t>
            </a:r>
          </a:p>
        </p:txBody>
      </p:sp>
      <p:sp>
        <p:nvSpPr>
          <p:cNvPr id="242" name="正方形/長方形 241"/>
          <p:cNvSpPr/>
          <p:nvPr/>
        </p:nvSpPr>
        <p:spPr>
          <a:xfrm>
            <a:off x="4505325" y="5494338"/>
            <a:ext cx="4029075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70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countries</a:t>
            </a:r>
          </a:p>
        </p:txBody>
      </p:sp>
      <p:sp>
        <p:nvSpPr>
          <p:cNvPr id="16397" name="Text Box 61"/>
          <p:cNvSpPr txBox="1">
            <a:spLocks noChangeArrowheads="1"/>
          </p:cNvSpPr>
          <p:nvPr/>
        </p:nvSpPr>
        <p:spPr bwMode="auto">
          <a:xfrm>
            <a:off x="-39688" y="3917950"/>
            <a:ext cx="4429126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>
                <a:solidFill>
                  <a:srgbClr val="FF0000"/>
                </a:solidFill>
              </a:rPr>
              <a:t>Outage: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8800" b="1">
                <a:solidFill>
                  <a:srgbClr val="FF0000"/>
                </a:solidFill>
              </a:rPr>
              <a:t> </a:t>
            </a:r>
            <a:r>
              <a:rPr lang="en-US" altLang="ja-JP" sz="8800" b="1">
                <a:solidFill>
                  <a:srgbClr val="CC0000"/>
                </a:solidFill>
              </a:rPr>
              <a:t> </a:t>
            </a:r>
            <a:r>
              <a:rPr lang="en-US" altLang="ja-JP" sz="9600" b="1">
                <a:solidFill>
                  <a:srgbClr val="FF0000"/>
                </a:solidFill>
              </a:rPr>
              <a:t>4</a:t>
            </a:r>
            <a:r>
              <a:rPr lang="en-US" altLang="ja-JP" sz="2000" b="1">
                <a:solidFill>
                  <a:srgbClr val="CC0000"/>
                </a:solidFill>
              </a:rPr>
              <a:t>min</a:t>
            </a:r>
            <a:r>
              <a:rPr lang="en-US" altLang="ja-JP" sz="2000">
                <a:solidFill>
                  <a:srgbClr val="CC0000"/>
                </a:solidFill>
              </a:rPr>
              <a:t> </a:t>
            </a:r>
            <a:r>
              <a:rPr lang="en-US" altLang="ja-JP" sz="2000" b="1">
                <a:solidFill>
                  <a:srgbClr val="FF0000"/>
                </a:solidFill>
              </a:rPr>
              <a:t>p.a.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000" b="1"/>
              <a:t>(2014,</a:t>
            </a:r>
            <a:r>
              <a:rPr lang="en-US" altLang="ja-JP" sz="1800" b="1"/>
              <a:t>SAIDI)   </a:t>
            </a:r>
          </a:p>
        </p:txBody>
      </p:sp>
      <p:pic>
        <p:nvPicPr>
          <p:cNvPr id="16395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5888"/>
            <a:ext cx="28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71463" y="1196975"/>
            <a:ext cx="8539162" cy="2232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23850" y="1330325"/>
            <a:ext cx="831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/>
              <a:t>29mil; costumers in the Tokyo metropolitan area.</a:t>
            </a:r>
            <a:endParaRPr lang="ja-JP" altLang="en-US" sz="2400" dirty="0"/>
          </a:p>
        </p:txBody>
      </p:sp>
      <p:sp>
        <p:nvSpPr>
          <p:cNvPr id="246" name="テキスト ボックス 245"/>
          <p:cNvSpPr txBox="1">
            <a:spLocks noChangeArrowheads="1"/>
          </p:cNvSpPr>
          <p:nvPr/>
        </p:nvSpPr>
        <p:spPr bwMode="auto">
          <a:xfrm>
            <a:off x="323850" y="1881188"/>
            <a:ext cx="831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/>
              <a:t>Fukushima nuclear accident and nationalized.</a:t>
            </a:r>
            <a:endParaRPr lang="ja-JP" altLang="en-US" sz="2400" dirty="0"/>
          </a:p>
        </p:txBody>
      </p:sp>
      <p:sp>
        <p:nvSpPr>
          <p:cNvPr id="247" name="テキスト ボックス 246"/>
          <p:cNvSpPr txBox="1">
            <a:spLocks noChangeArrowheads="1"/>
          </p:cNvSpPr>
          <p:nvPr/>
        </p:nvSpPr>
        <p:spPr bwMode="auto">
          <a:xfrm>
            <a:off x="323850" y="2449513"/>
            <a:ext cx="831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/>
              <a:t>World highest reliability.</a:t>
            </a:r>
            <a:endParaRPr lang="ja-JP" altLang="en-US" sz="2400" dirty="0"/>
          </a:p>
        </p:txBody>
      </p:sp>
      <p:sp>
        <p:nvSpPr>
          <p:cNvPr id="248" name="テキスト ボックス 247"/>
          <p:cNvSpPr txBox="1">
            <a:spLocks noChangeArrowheads="1"/>
          </p:cNvSpPr>
          <p:nvPr/>
        </p:nvSpPr>
        <p:spPr bwMode="auto">
          <a:xfrm>
            <a:off x="320675" y="2927350"/>
            <a:ext cx="831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 dirty="0"/>
              <a:t>Technical expertise to all over the world.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42" grpId="0"/>
      <p:bldP spid="16397" grpId="0"/>
      <p:bldP spid="3" grpId="0"/>
      <p:bldP spid="246" grpId="0"/>
      <p:bldP spid="247" grpId="0"/>
      <p:bldP spid="2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7381F69-7D6D-4720-B47F-3144BCB707DB}" type="slidenum">
              <a:rPr lang="ja-JP" altLang="en-US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18651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6351587" cy="503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ja-JP" sz="3200" dirty="0" smtClean="0"/>
              <a:t>TEPCO: who are we? (2)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239963"/>
            <a:ext cx="25876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919538"/>
            <a:ext cx="26352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078038"/>
            <a:ext cx="50768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" name="フリーフォーム 294"/>
          <p:cNvSpPr/>
          <p:nvPr/>
        </p:nvSpPr>
        <p:spPr>
          <a:xfrm>
            <a:off x="2919413" y="3778250"/>
            <a:ext cx="2352675" cy="498475"/>
          </a:xfrm>
          <a:custGeom>
            <a:avLst/>
            <a:gdLst>
              <a:gd name="connsiteX0" fmla="*/ 0 w 1640115"/>
              <a:gd name="connsiteY0" fmla="*/ 638629 h 638629"/>
              <a:gd name="connsiteX1" fmla="*/ 1640115 w 1640115"/>
              <a:gd name="connsiteY1" fmla="*/ 0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0115" h="638629">
                <a:moveTo>
                  <a:pt x="0" y="638629"/>
                </a:moveTo>
                <a:lnTo>
                  <a:pt x="16401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619625" y="2239963"/>
            <a:ext cx="4318000" cy="4214812"/>
            <a:chOff x="4619625" y="2239963"/>
            <a:chExt cx="4318000" cy="4214812"/>
          </a:xfrm>
        </p:grpSpPr>
        <p:sp>
          <p:nvSpPr>
            <p:cNvPr id="293" name="正方形/長方形 292"/>
            <p:cNvSpPr/>
            <p:nvPr/>
          </p:nvSpPr>
          <p:spPr>
            <a:xfrm>
              <a:off x="5275263" y="2681288"/>
              <a:ext cx="3662362" cy="1739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Utility Scale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Battery Energy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Storage System </a:t>
              </a:r>
              <a:r>
                <a:rPr lang="en-US" altLang="ja-JP" sz="2800" b="1" u="sng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(BESS)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425" name="Title 1"/>
            <p:cNvSpPr txBox="1">
              <a:spLocks/>
            </p:cNvSpPr>
            <p:nvPr/>
          </p:nvSpPr>
          <p:spPr bwMode="auto">
            <a:xfrm>
              <a:off x="4619625" y="2239963"/>
              <a:ext cx="3913188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Key techs &amp; applications</a:t>
              </a:r>
              <a:endParaRPr lang="en-GB" altLang="ja-JP" sz="2400"/>
            </a:p>
          </p:txBody>
        </p:sp>
        <p:sp>
          <p:nvSpPr>
            <p:cNvPr id="297" name="正方形/長方形 296"/>
            <p:cNvSpPr/>
            <p:nvPr/>
          </p:nvSpPr>
          <p:spPr>
            <a:xfrm>
              <a:off x="5275263" y="4421188"/>
              <a:ext cx="3662362" cy="13874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Renewable Energy Control Centre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b="1" u="sng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(RECC)</a:t>
              </a:r>
              <a:endParaRPr lang="ja-JP" altLang="en-US" sz="28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8" name="正方形/長方形 297"/>
            <p:cNvSpPr/>
            <p:nvPr/>
          </p:nvSpPr>
          <p:spPr>
            <a:xfrm>
              <a:off x="5275263" y="6108700"/>
              <a:ext cx="1928812" cy="3460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Big data O&amp;M </a:t>
              </a:r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9" name="正方形/長方形 298"/>
            <p:cNvSpPr/>
            <p:nvPr/>
          </p:nvSpPr>
          <p:spPr>
            <a:xfrm>
              <a:off x="5275263" y="5802313"/>
              <a:ext cx="3270250" cy="3111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Distributed  Generations</a:t>
              </a:r>
            </a:p>
          </p:txBody>
        </p:sp>
      </p:grpSp>
      <p:sp>
        <p:nvSpPr>
          <p:cNvPr id="9" name="円/楕円 8"/>
          <p:cNvSpPr/>
          <p:nvPr/>
        </p:nvSpPr>
        <p:spPr>
          <a:xfrm>
            <a:off x="2771800" y="4050933"/>
            <a:ext cx="408260" cy="40213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2738" y="1951038"/>
            <a:ext cx="6372225" cy="494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23528" y="1196752"/>
            <a:ext cx="8568952" cy="9052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Paradigm shifting to: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“the Green &amp; Innovation (G&amp;I)”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926204-4EF6-4710-8D23-0195C1A8FB94}" type="slidenum">
              <a:rPr lang="ja-JP" altLang="en-US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18651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6351587" cy="503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ja-JP" sz="3200" dirty="0" smtClean="0"/>
              <a:t>TEPCO: who are we? (3)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23850" y="1196975"/>
            <a:ext cx="8569325" cy="4464050"/>
            <a:chOff x="323528" y="1196752"/>
            <a:chExt cx="8568952" cy="4464273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1196752"/>
              <a:ext cx="8568952" cy="12112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We know you;</a:t>
              </a:r>
            </a:p>
            <a:p>
              <a:pPr marL="800100" lvl="1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28 projects in India.</a:t>
              </a:r>
            </a:p>
            <a:p>
              <a:pPr marL="800100" lvl="1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altLang="ja-JP" sz="2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2 year analysis in Rajasthan.</a:t>
              </a:r>
              <a:endPara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9464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787650"/>
              <a:ext cx="3832225" cy="287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838" y="2787650"/>
              <a:ext cx="3800475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943A2FF-AE91-4AB8-95AC-1A3337686088}" type="slidenum">
              <a:rPr lang="ja-JP" altLang="en-US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20546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7848600" cy="5032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sz="3200" dirty="0"/>
              <a:t>Knowledge</a:t>
            </a:r>
            <a:r>
              <a:rPr lang="ja-JP" altLang="en-US" sz="3200" dirty="0"/>
              <a:t> </a:t>
            </a:r>
            <a:r>
              <a:rPr lang="en-US" altLang="ja-JP" sz="3200" dirty="0"/>
              <a:t>through</a:t>
            </a:r>
            <a:r>
              <a:rPr lang="ja-JP" altLang="en-US" sz="3200" dirty="0"/>
              <a:t> </a:t>
            </a:r>
            <a:r>
              <a:rPr lang="en-US" altLang="ja-JP" sz="3200" dirty="0"/>
              <a:t>analysis in </a:t>
            </a:r>
            <a:r>
              <a:rPr lang="en-US" altLang="ja-JP" sz="3200" dirty="0" smtClean="0"/>
              <a:t>Rajasthan</a:t>
            </a:r>
            <a:endParaRPr lang="en-US" altLang="ja-JP" sz="32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09875"/>
            <a:ext cx="8085138" cy="364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 bwMode="auto">
          <a:xfrm>
            <a:off x="323850" y="1196975"/>
            <a:ext cx="8569325" cy="12179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Solar is smaller but wind is higher fluctuation to cause imbalance.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How to harness</a:t>
            </a:r>
            <a:r>
              <a:rPr lang="ja-JP" altLang="en-US" sz="2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capricious wind generations is the key.</a:t>
            </a:r>
          </a:p>
        </p:txBody>
      </p:sp>
      <p:sp>
        <p:nvSpPr>
          <p:cNvPr id="20488" name="Title 1"/>
          <p:cNvSpPr txBox="1">
            <a:spLocks/>
          </p:cNvSpPr>
          <p:nvPr/>
        </p:nvSpPr>
        <p:spPr bwMode="auto">
          <a:xfrm>
            <a:off x="765175" y="2493963"/>
            <a:ext cx="73485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Rajasthan</a:t>
            </a:r>
            <a:r>
              <a:rPr lang="en-GB" altLang="ja-JP" sz="1800"/>
              <a:t>’s total daily Wind power summary in 2014 (MW)</a:t>
            </a:r>
          </a:p>
        </p:txBody>
      </p:sp>
      <p:sp>
        <p:nvSpPr>
          <p:cNvPr id="21" name="テキスト ボックス 40"/>
          <p:cNvSpPr txBox="1">
            <a:spLocks noChangeArrowheads="1"/>
          </p:cNvSpPr>
          <p:nvPr/>
        </p:nvSpPr>
        <p:spPr bwMode="auto">
          <a:xfrm>
            <a:off x="3538538" y="3019425"/>
            <a:ext cx="1839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/>
              <a:t>900MW</a:t>
            </a:r>
          </a:p>
        </p:txBody>
      </p:sp>
      <p:sp>
        <p:nvSpPr>
          <p:cNvPr id="22" name="テキスト ボックス 40"/>
          <p:cNvSpPr txBox="1">
            <a:spLocks noChangeArrowheads="1"/>
          </p:cNvSpPr>
          <p:nvPr/>
        </p:nvSpPr>
        <p:spPr bwMode="auto">
          <a:xfrm>
            <a:off x="4192588" y="5757863"/>
            <a:ext cx="14319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/>
              <a:t>72MW</a:t>
            </a:r>
          </a:p>
        </p:txBody>
      </p:sp>
      <p:sp>
        <p:nvSpPr>
          <p:cNvPr id="25" name="上下矢印 24"/>
          <p:cNvSpPr/>
          <p:nvPr/>
        </p:nvSpPr>
        <p:spPr>
          <a:xfrm>
            <a:off x="3636963" y="3649663"/>
            <a:ext cx="555625" cy="21907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6" name="グループ化 3"/>
          <p:cNvGrpSpPr>
            <a:grpSpLocks/>
          </p:cNvGrpSpPr>
          <p:nvPr/>
        </p:nvGrpSpPr>
        <p:grpSpPr bwMode="auto">
          <a:xfrm>
            <a:off x="2051050" y="4127500"/>
            <a:ext cx="1368425" cy="1604963"/>
            <a:chOff x="-160338" y="3536950"/>
            <a:chExt cx="2463801" cy="2535238"/>
          </a:xfrm>
        </p:grpSpPr>
        <p:sp>
          <p:nvSpPr>
            <p:cNvPr id="27" name="二等辺三角形 26"/>
            <p:cNvSpPr/>
            <p:nvPr/>
          </p:nvSpPr>
          <p:spPr>
            <a:xfrm rot="3060000">
              <a:off x="1091046" y="3171619"/>
              <a:ext cx="258289" cy="9889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円柱 27"/>
            <p:cNvSpPr/>
            <p:nvPr/>
          </p:nvSpPr>
          <p:spPr>
            <a:xfrm flipH="1">
              <a:off x="659977" y="4066066"/>
              <a:ext cx="231516" cy="2006122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二等辺三角形 28"/>
            <p:cNvSpPr/>
            <p:nvPr/>
          </p:nvSpPr>
          <p:spPr>
            <a:xfrm rot="18000000">
              <a:off x="207676" y="3294318"/>
              <a:ext cx="255781" cy="9918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 rot="10620000">
              <a:off x="719999" y="4173894"/>
              <a:ext cx="282966" cy="90024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59977" y="3908083"/>
              <a:ext cx="314406" cy="28336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大波 31"/>
            <p:cNvSpPr/>
            <p:nvPr/>
          </p:nvSpPr>
          <p:spPr>
            <a:xfrm>
              <a:off x="1080137" y="3847899"/>
              <a:ext cx="1223326" cy="361102"/>
            </a:xfrm>
            <a:prstGeom prst="wave">
              <a:avLst>
                <a:gd name="adj1" fmla="val 20000"/>
                <a:gd name="adj2" fmla="val -58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大波 32"/>
            <p:cNvSpPr/>
            <p:nvPr/>
          </p:nvSpPr>
          <p:spPr>
            <a:xfrm>
              <a:off x="862911" y="4118726"/>
              <a:ext cx="1223326" cy="358595"/>
            </a:xfrm>
            <a:prstGeom prst="wave">
              <a:avLst>
                <a:gd name="adj1" fmla="val 20000"/>
                <a:gd name="adj2" fmla="val -58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大波 33"/>
            <p:cNvSpPr/>
            <p:nvPr/>
          </p:nvSpPr>
          <p:spPr>
            <a:xfrm>
              <a:off x="697133" y="4419644"/>
              <a:ext cx="1223326" cy="361102"/>
            </a:xfrm>
            <a:prstGeom prst="wave">
              <a:avLst>
                <a:gd name="adj1" fmla="val 20000"/>
                <a:gd name="adj2" fmla="val -589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62D5DCE-0284-45D1-BC63-8C631082FAF7}" type="slidenum">
              <a:rPr lang="ja-JP" altLang="en-US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20546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7848600" cy="503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ja-JP" sz="3200" dirty="0"/>
              <a:t>Proposing </a:t>
            </a:r>
            <a:r>
              <a:rPr lang="en-US" altLang="ja-JP" sz="3200" dirty="0" smtClean="0"/>
              <a:t>Solutions </a:t>
            </a:r>
            <a:r>
              <a:rPr lang="en-US" altLang="ja-JP" sz="3200" dirty="0"/>
              <a:t>in </a:t>
            </a:r>
            <a:r>
              <a:rPr lang="en-US" altLang="ja-JP" sz="3200" dirty="0" smtClean="0"/>
              <a:t>Rajasthan</a:t>
            </a:r>
            <a:endParaRPr lang="en-US" altLang="ja-JP" sz="3200" dirty="0"/>
          </a:p>
        </p:txBody>
      </p:sp>
      <p:sp>
        <p:nvSpPr>
          <p:cNvPr id="21508" name="タイトル 1"/>
          <p:cNvSpPr txBox="1">
            <a:spLocks/>
          </p:cNvSpPr>
          <p:nvPr/>
        </p:nvSpPr>
        <p:spPr bwMode="auto">
          <a:xfrm>
            <a:off x="504825" y="2528888"/>
            <a:ext cx="8027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7200" b="1"/>
              <a:t>BESS × RECC</a:t>
            </a:r>
            <a:endParaRPr lang="ja-JP" altLang="en-US" sz="7200" b="1"/>
          </a:p>
        </p:txBody>
      </p:sp>
      <p:sp>
        <p:nvSpPr>
          <p:cNvPr id="21509" name="サブタイトル 2"/>
          <p:cNvSpPr txBox="1">
            <a:spLocks/>
          </p:cNvSpPr>
          <p:nvPr/>
        </p:nvSpPr>
        <p:spPr bwMode="auto">
          <a:xfrm>
            <a:off x="1620838" y="4221163"/>
            <a:ext cx="6191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ja-JP" sz="2400"/>
              <a:t>Make electricity to be storable</a:t>
            </a:r>
            <a:endParaRPr lang="ja-JP" altLang="en-US" sz="2400"/>
          </a:p>
        </p:txBody>
      </p:sp>
      <p:sp>
        <p:nvSpPr>
          <p:cNvPr id="6" name="サブタイトル 2"/>
          <p:cNvSpPr txBox="1">
            <a:spLocks/>
          </p:cNvSpPr>
          <p:nvPr/>
        </p:nvSpPr>
        <p:spPr bwMode="auto">
          <a:xfrm>
            <a:off x="1620838" y="4797425"/>
            <a:ext cx="6191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ja-JP" sz="2400"/>
              <a:t>Make renewable energy to be tame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線矢印コネクタ 6"/>
          <p:cNvCxnSpPr>
            <a:cxnSpLocks noChangeShapeType="1"/>
          </p:cNvCxnSpPr>
          <p:nvPr/>
        </p:nvCxnSpPr>
        <p:spPr bwMode="auto">
          <a:xfrm flipV="1">
            <a:off x="7858125" y="6927850"/>
            <a:ext cx="0" cy="13970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539750" y="347663"/>
            <a:ext cx="8353425" cy="5032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sz="3000" dirty="0" smtClean="0"/>
              <a:t>Proposing Solutions in Rajasthan: BESS X RECC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07950" y="1374775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/>
              <a:t>Absorb fluctuation in a gentle way.</a:t>
            </a:r>
            <a:endParaRPr lang="ja-JP" altLang="en-US" sz="240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07950" y="1814513"/>
            <a:ext cx="903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/>
              <a:t>Suitable capacity size, shorter term construction period.</a:t>
            </a:r>
            <a:endParaRPr lang="ja-JP" altLang="en-US" sz="240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07950" y="2254250"/>
            <a:ext cx="770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400"/>
              <a:t>Reduce fuel cost &amp; CO2.</a:t>
            </a:r>
            <a:endParaRPr lang="ja-JP" altLang="en-US" sz="2400"/>
          </a:p>
        </p:txBody>
      </p:sp>
      <p:sp>
        <p:nvSpPr>
          <p:cNvPr id="4" name="正方形/長方形 3"/>
          <p:cNvSpPr/>
          <p:nvPr/>
        </p:nvSpPr>
        <p:spPr>
          <a:xfrm>
            <a:off x="107950" y="1268413"/>
            <a:ext cx="8856663" cy="158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967038"/>
            <a:ext cx="52324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960688"/>
            <a:ext cx="52324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フリーフォーム 21"/>
          <p:cNvSpPr/>
          <p:nvPr/>
        </p:nvSpPr>
        <p:spPr>
          <a:xfrm>
            <a:off x="2330450" y="3479800"/>
            <a:ext cx="3600450" cy="1204913"/>
          </a:xfrm>
          <a:custGeom>
            <a:avLst/>
            <a:gdLst>
              <a:gd name="connsiteX0" fmla="*/ 0 w 3599645"/>
              <a:gd name="connsiteY0" fmla="*/ 39351 h 1204493"/>
              <a:gd name="connsiteX1" fmla="*/ 45076 w 3599645"/>
              <a:gd name="connsiteY1" fmla="*/ 13594 h 1204493"/>
              <a:gd name="connsiteX2" fmla="*/ 103031 w 3599645"/>
              <a:gd name="connsiteY2" fmla="*/ 715 h 1204493"/>
              <a:gd name="connsiteX3" fmla="*/ 135228 w 3599645"/>
              <a:gd name="connsiteY3" fmla="*/ 7154 h 1204493"/>
              <a:gd name="connsiteX4" fmla="*/ 186744 w 3599645"/>
              <a:gd name="connsiteY4" fmla="*/ 52230 h 1204493"/>
              <a:gd name="connsiteX5" fmla="*/ 238259 w 3599645"/>
              <a:gd name="connsiteY5" fmla="*/ 123064 h 1204493"/>
              <a:gd name="connsiteX6" fmla="*/ 289775 w 3599645"/>
              <a:gd name="connsiteY6" fmla="*/ 206777 h 1204493"/>
              <a:gd name="connsiteX7" fmla="*/ 341290 w 3599645"/>
              <a:gd name="connsiteY7" fmla="*/ 245413 h 1204493"/>
              <a:gd name="connsiteX8" fmla="*/ 392806 w 3599645"/>
              <a:gd name="connsiteY8" fmla="*/ 264732 h 1204493"/>
              <a:gd name="connsiteX9" fmla="*/ 457200 w 3599645"/>
              <a:gd name="connsiteY9" fmla="*/ 296929 h 1204493"/>
              <a:gd name="connsiteX10" fmla="*/ 701898 w 3599645"/>
              <a:gd name="connsiteY10" fmla="*/ 483672 h 1204493"/>
              <a:gd name="connsiteX11" fmla="*/ 811369 w 3599645"/>
              <a:gd name="connsiteY11" fmla="*/ 541627 h 1204493"/>
              <a:gd name="connsiteX12" fmla="*/ 882203 w 3599645"/>
              <a:gd name="connsiteY12" fmla="*/ 612461 h 1204493"/>
              <a:gd name="connsiteX13" fmla="*/ 927279 w 3599645"/>
              <a:gd name="connsiteY13" fmla="*/ 625340 h 1204493"/>
              <a:gd name="connsiteX14" fmla="*/ 959476 w 3599645"/>
              <a:gd name="connsiteY14" fmla="*/ 586703 h 1204493"/>
              <a:gd name="connsiteX15" fmla="*/ 1017431 w 3599645"/>
              <a:gd name="connsiteY15" fmla="*/ 496551 h 1204493"/>
              <a:gd name="connsiteX16" fmla="*/ 1056068 w 3599645"/>
              <a:gd name="connsiteY16" fmla="*/ 412839 h 1204493"/>
              <a:gd name="connsiteX17" fmla="*/ 1101144 w 3599645"/>
              <a:gd name="connsiteY17" fmla="*/ 329126 h 1204493"/>
              <a:gd name="connsiteX18" fmla="*/ 1159098 w 3599645"/>
              <a:gd name="connsiteY18" fmla="*/ 264732 h 1204493"/>
              <a:gd name="connsiteX19" fmla="*/ 1229932 w 3599645"/>
              <a:gd name="connsiteY19" fmla="*/ 206777 h 1204493"/>
              <a:gd name="connsiteX20" fmla="*/ 1268569 w 3599645"/>
              <a:gd name="connsiteY20" fmla="*/ 187458 h 1204493"/>
              <a:gd name="connsiteX21" fmla="*/ 1345842 w 3599645"/>
              <a:gd name="connsiteY21" fmla="*/ 206777 h 1204493"/>
              <a:gd name="connsiteX22" fmla="*/ 1435994 w 3599645"/>
              <a:gd name="connsiteY22" fmla="*/ 284050 h 1204493"/>
              <a:gd name="connsiteX23" fmla="*/ 1506828 w 3599645"/>
              <a:gd name="connsiteY23" fmla="*/ 354884 h 1204493"/>
              <a:gd name="connsiteX24" fmla="*/ 1564783 w 3599645"/>
              <a:gd name="connsiteY24" fmla="*/ 445036 h 1204493"/>
              <a:gd name="connsiteX25" fmla="*/ 1629177 w 3599645"/>
              <a:gd name="connsiteY25" fmla="*/ 470794 h 1204493"/>
              <a:gd name="connsiteX26" fmla="*/ 1712890 w 3599645"/>
              <a:gd name="connsiteY26" fmla="*/ 509430 h 1204493"/>
              <a:gd name="connsiteX27" fmla="*/ 1777284 w 3599645"/>
              <a:gd name="connsiteY27" fmla="*/ 567385 h 1204493"/>
              <a:gd name="connsiteX28" fmla="*/ 1835239 w 3599645"/>
              <a:gd name="connsiteY28" fmla="*/ 644658 h 1204493"/>
              <a:gd name="connsiteX29" fmla="*/ 1906073 w 3599645"/>
              <a:gd name="connsiteY29" fmla="*/ 786326 h 1204493"/>
              <a:gd name="connsiteX30" fmla="*/ 2015544 w 3599645"/>
              <a:gd name="connsiteY30" fmla="*/ 1153374 h 1204493"/>
              <a:gd name="connsiteX31" fmla="*/ 2073498 w 3599645"/>
              <a:gd name="connsiteY31" fmla="*/ 1198450 h 1204493"/>
              <a:gd name="connsiteX32" fmla="*/ 2092817 w 3599645"/>
              <a:gd name="connsiteY32" fmla="*/ 1198450 h 1204493"/>
              <a:gd name="connsiteX33" fmla="*/ 2157211 w 3599645"/>
              <a:gd name="connsiteY33" fmla="*/ 1146934 h 1204493"/>
              <a:gd name="connsiteX34" fmla="*/ 2189408 w 3599645"/>
              <a:gd name="connsiteY34" fmla="*/ 1127616 h 1204493"/>
              <a:gd name="connsiteX35" fmla="*/ 2273121 w 3599645"/>
              <a:gd name="connsiteY35" fmla="*/ 1095419 h 1204493"/>
              <a:gd name="connsiteX36" fmla="*/ 2318197 w 3599645"/>
              <a:gd name="connsiteY36" fmla="*/ 1069661 h 1204493"/>
              <a:gd name="connsiteX37" fmla="*/ 2389031 w 3599645"/>
              <a:gd name="connsiteY37" fmla="*/ 992388 h 1204493"/>
              <a:gd name="connsiteX38" fmla="*/ 2646608 w 3599645"/>
              <a:gd name="connsiteY38" fmla="*/ 528748 h 1204493"/>
              <a:gd name="connsiteX39" fmla="*/ 2794715 w 3599645"/>
              <a:gd name="connsiteY39" fmla="*/ 296929 h 1204493"/>
              <a:gd name="connsiteX40" fmla="*/ 2865549 w 3599645"/>
              <a:gd name="connsiteY40" fmla="*/ 245413 h 1204493"/>
              <a:gd name="connsiteX41" fmla="*/ 2987898 w 3599645"/>
              <a:gd name="connsiteY41" fmla="*/ 226095 h 1204493"/>
              <a:gd name="connsiteX42" fmla="*/ 3110248 w 3599645"/>
              <a:gd name="connsiteY42" fmla="*/ 226095 h 1204493"/>
              <a:gd name="connsiteX43" fmla="*/ 3155324 w 3599645"/>
              <a:gd name="connsiteY43" fmla="*/ 245413 h 1204493"/>
              <a:gd name="connsiteX44" fmla="*/ 3245476 w 3599645"/>
              <a:gd name="connsiteY44" fmla="*/ 296929 h 1204493"/>
              <a:gd name="connsiteX45" fmla="*/ 3264794 w 3599645"/>
              <a:gd name="connsiteY45" fmla="*/ 309808 h 1204493"/>
              <a:gd name="connsiteX46" fmla="*/ 3290552 w 3599645"/>
              <a:gd name="connsiteY46" fmla="*/ 316247 h 1204493"/>
              <a:gd name="connsiteX47" fmla="*/ 3335628 w 3599645"/>
              <a:gd name="connsiteY47" fmla="*/ 296929 h 1204493"/>
              <a:gd name="connsiteX48" fmla="*/ 3412901 w 3599645"/>
              <a:gd name="connsiteY48" fmla="*/ 238974 h 1204493"/>
              <a:gd name="connsiteX49" fmla="*/ 3451538 w 3599645"/>
              <a:gd name="connsiteY49" fmla="*/ 213216 h 1204493"/>
              <a:gd name="connsiteX50" fmla="*/ 3509493 w 3599645"/>
              <a:gd name="connsiteY50" fmla="*/ 206777 h 1204493"/>
              <a:gd name="connsiteX51" fmla="*/ 3561008 w 3599645"/>
              <a:gd name="connsiteY51" fmla="*/ 206777 h 1204493"/>
              <a:gd name="connsiteX52" fmla="*/ 3599645 w 3599645"/>
              <a:gd name="connsiteY52" fmla="*/ 219655 h 120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99645" h="1204493">
                <a:moveTo>
                  <a:pt x="0" y="39351"/>
                </a:moveTo>
                <a:cubicBezTo>
                  <a:pt x="13952" y="29692"/>
                  <a:pt x="27904" y="20033"/>
                  <a:pt x="45076" y="13594"/>
                </a:cubicBezTo>
                <a:cubicBezTo>
                  <a:pt x="62248" y="7155"/>
                  <a:pt x="88006" y="1788"/>
                  <a:pt x="103031" y="715"/>
                </a:cubicBezTo>
                <a:cubicBezTo>
                  <a:pt x="118056" y="-358"/>
                  <a:pt x="121276" y="-1432"/>
                  <a:pt x="135228" y="7154"/>
                </a:cubicBezTo>
                <a:cubicBezTo>
                  <a:pt x="149180" y="15740"/>
                  <a:pt x="169572" y="32912"/>
                  <a:pt x="186744" y="52230"/>
                </a:cubicBezTo>
                <a:cubicBezTo>
                  <a:pt x="203916" y="71548"/>
                  <a:pt x="221087" y="97306"/>
                  <a:pt x="238259" y="123064"/>
                </a:cubicBezTo>
                <a:cubicBezTo>
                  <a:pt x="255431" y="148822"/>
                  <a:pt x="272603" y="186386"/>
                  <a:pt x="289775" y="206777"/>
                </a:cubicBezTo>
                <a:cubicBezTo>
                  <a:pt x="306947" y="227168"/>
                  <a:pt x="324118" y="235754"/>
                  <a:pt x="341290" y="245413"/>
                </a:cubicBezTo>
                <a:cubicBezTo>
                  <a:pt x="358462" y="255072"/>
                  <a:pt x="373488" y="256146"/>
                  <a:pt x="392806" y="264732"/>
                </a:cubicBezTo>
                <a:cubicBezTo>
                  <a:pt x="412124" y="273318"/>
                  <a:pt x="405685" y="260439"/>
                  <a:pt x="457200" y="296929"/>
                </a:cubicBezTo>
                <a:cubicBezTo>
                  <a:pt x="508715" y="333419"/>
                  <a:pt x="642870" y="442889"/>
                  <a:pt x="701898" y="483672"/>
                </a:cubicBezTo>
                <a:cubicBezTo>
                  <a:pt x="760926" y="524455"/>
                  <a:pt x="781318" y="520162"/>
                  <a:pt x="811369" y="541627"/>
                </a:cubicBezTo>
                <a:cubicBezTo>
                  <a:pt x="841420" y="563092"/>
                  <a:pt x="862885" y="598509"/>
                  <a:pt x="882203" y="612461"/>
                </a:cubicBezTo>
                <a:cubicBezTo>
                  <a:pt x="901521" y="626413"/>
                  <a:pt x="914400" y="629633"/>
                  <a:pt x="927279" y="625340"/>
                </a:cubicBezTo>
                <a:cubicBezTo>
                  <a:pt x="940158" y="621047"/>
                  <a:pt x="944451" y="608168"/>
                  <a:pt x="959476" y="586703"/>
                </a:cubicBezTo>
                <a:cubicBezTo>
                  <a:pt x="974501" y="565238"/>
                  <a:pt x="1001332" y="525528"/>
                  <a:pt x="1017431" y="496551"/>
                </a:cubicBezTo>
                <a:cubicBezTo>
                  <a:pt x="1033530" y="467574"/>
                  <a:pt x="1042116" y="440743"/>
                  <a:pt x="1056068" y="412839"/>
                </a:cubicBezTo>
                <a:cubicBezTo>
                  <a:pt x="1070020" y="384935"/>
                  <a:pt x="1083972" y="353810"/>
                  <a:pt x="1101144" y="329126"/>
                </a:cubicBezTo>
                <a:cubicBezTo>
                  <a:pt x="1118316" y="304442"/>
                  <a:pt x="1137633" y="285124"/>
                  <a:pt x="1159098" y="264732"/>
                </a:cubicBezTo>
                <a:cubicBezTo>
                  <a:pt x="1180563" y="244341"/>
                  <a:pt x="1211687" y="219656"/>
                  <a:pt x="1229932" y="206777"/>
                </a:cubicBezTo>
                <a:cubicBezTo>
                  <a:pt x="1248177" y="193898"/>
                  <a:pt x="1249251" y="187458"/>
                  <a:pt x="1268569" y="187458"/>
                </a:cubicBezTo>
                <a:cubicBezTo>
                  <a:pt x="1287887" y="187458"/>
                  <a:pt x="1317938" y="190678"/>
                  <a:pt x="1345842" y="206777"/>
                </a:cubicBezTo>
                <a:cubicBezTo>
                  <a:pt x="1373746" y="222876"/>
                  <a:pt x="1409163" y="259366"/>
                  <a:pt x="1435994" y="284050"/>
                </a:cubicBezTo>
                <a:cubicBezTo>
                  <a:pt x="1462825" y="308734"/>
                  <a:pt x="1485363" y="328053"/>
                  <a:pt x="1506828" y="354884"/>
                </a:cubicBezTo>
                <a:cubicBezTo>
                  <a:pt x="1528293" y="381715"/>
                  <a:pt x="1544392" y="425718"/>
                  <a:pt x="1564783" y="445036"/>
                </a:cubicBezTo>
                <a:cubicBezTo>
                  <a:pt x="1585174" y="464354"/>
                  <a:pt x="1604492" y="460062"/>
                  <a:pt x="1629177" y="470794"/>
                </a:cubicBezTo>
                <a:cubicBezTo>
                  <a:pt x="1653862" y="481526"/>
                  <a:pt x="1688206" y="493332"/>
                  <a:pt x="1712890" y="509430"/>
                </a:cubicBezTo>
                <a:cubicBezTo>
                  <a:pt x="1737574" y="525528"/>
                  <a:pt x="1756892" y="544847"/>
                  <a:pt x="1777284" y="567385"/>
                </a:cubicBezTo>
                <a:cubicBezTo>
                  <a:pt x="1797676" y="589923"/>
                  <a:pt x="1813774" y="608168"/>
                  <a:pt x="1835239" y="644658"/>
                </a:cubicBezTo>
                <a:cubicBezTo>
                  <a:pt x="1856704" y="681148"/>
                  <a:pt x="1876022" y="701540"/>
                  <a:pt x="1906073" y="786326"/>
                </a:cubicBezTo>
                <a:cubicBezTo>
                  <a:pt x="1936124" y="871112"/>
                  <a:pt x="1987640" y="1084687"/>
                  <a:pt x="2015544" y="1153374"/>
                </a:cubicBezTo>
                <a:cubicBezTo>
                  <a:pt x="2043448" y="1222061"/>
                  <a:pt x="2060619" y="1190937"/>
                  <a:pt x="2073498" y="1198450"/>
                </a:cubicBezTo>
                <a:cubicBezTo>
                  <a:pt x="2086377" y="1205963"/>
                  <a:pt x="2078865" y="1207036"/>
                  <a:pt x="2092817" y="1198450"/>
                </a:cubicBezTo>
                <a:cubicBezTo>
                  <a:pt x="2106769" y="1189864"/>
                  <a:pt x="2141113" y="1158740"/>
                  <a:pt x="2157211" y="1146934"/>
                </a:cubicBezTo>
                <a:cubicBezTo>
                  <a:pt x="2173310" y="1135128"/>
                  <a:pt x="2170090" y="1136202"/>
                  <a:pt x="2189408" y="1127616"/>
                </a:cubicBezTo>
                <a:cubicBezTo>
                  <a:pt x="2208726" y="1119030"/>
                  <a:pt x="2251656" y="1105078"/>
                  <a:pt x="2273121" y="1095419"/>
                </a:cubicBezTo>
                <a:cubicBezTo>
                  <a:pt x="2294586" y="1085760"/>
                  <a:pt x="2298879" y="1086833"/>
                  <a:pt x="2318197" y="1069661"/>
                </a:cubicBezTo>
                <a:cubicBezTo>
                  <a:pt x="2337515" y="1052489"/>
                  <a:pt x="2334296" y="1082540"/>
                  <a:pt x="2389031" y="992388"/>
                </a:cubicBezTo>
                <a:cubicBezTo>
                  <a:pt x="2443766" y="902236"/>
                  <a:pt x="2578994" y="644658"/>
                  <a:pt x="2646608" y="528748"/>
                </a:cubicBezTo>
                <a:cubicBezTo>
                  <a:pt x="2714222" y="412838"/>
                  <a:pt x="2758225" y="344151"/>
                  <a:pt x="2794715" y="296929"/>
                </a:cubicBezTo>
                <a:cubicBezTo>
                  <a:pt x="2831205" y="249707"/>
                  <a:pt x="2833352" y="257219"/>
                  <a:pt x="2865549" y="245413"/>
                </a:cubicBezTo>
                <a:cubicBezTo>
                  <a:pt x="2897746" y="233607"/>
                  <a:pt x="2947115" y="229315"/>
                  <a:pt x="2987898" y="226095"/>
                </a:cubicBezTo>
                <a:cubicBezTo>
                  <a:pt x="3028681" y="222875"/>
                  <a:pt x="3082344" y="222875"/>
                  <a:pt x="3110248" y="226095"/>
                </a:cubicBezTo>
                <a:cubicBezTo>
                  <a:pt x="3138152" y="229315"/>
                  <a:pt x="3132786" y="233607"/>
                  <a:pt x="3155324" y="245413"/>
                </a:cubicBezTo>
                <a:cubicBezTo>
                  <a:pt x="3177862" y="257219"/>
                  <a:pt x="3227231" y="286197"/>
                  <a:pt x="3245476" y="296929"/>
                </a:cubicBezTo>
                <a:cubicBezTo>
                  <a:pt x="3263721" y="307662"/>
                  <a:pt x="3257281" y="306588"/>
                  <a:pt x="3264794" y="309808"/>
                </a:cubicBezTo>
                <a:cubicBezTo>
                  <a:pt x="3272307" y="313028"/>
                  <a:pt x="3278746" y="318394"/>
                  <a:pt x="3290552" y="316247"/>
                </a:cubicBezTo>
                <a:cubicBezTo>
                  <a:pt x="3302358" y="314100"/>
                  <a:pt x="3315237" y="309808"/>
                  <a:pt x="3335628" y="296929"/>
                </a:cubicBezTo>
                <a:cubicBezTo>
                  <a:pt x="3356019" y="284050"/>
                  <a:pt x="3393583" y="252926"/>
                  <a:pt x="3412901" y="238974"/>
                </a:cubicBezTo>
                <a:cubicBezTo>
                  <a:pt x="3432219" y="225022"/>
                  <a:pt x="3435439" y="218582"/>
                  <a:pt x="3451538" y="213216"/>
                </a:cubicBezTo>
                <a:cubicBezTo>
                  <a:pt x="3467637" y="207850"/>
                  <a:pt x="3491248" y="207850"/>
                  <a:pt x="3509493" y="206777"/>
                </a:cubicBezTo>
                <a:cubicBezTo>
                  <a:pt x="3527738" y="205704"/>
                  <a:pt x="3545983" y="204631"/>
                  <a:pt x="3561008" y="206777"/>
                </a:cubicBezTo>
                <a:cubicBezTo>
                  <a:pt x="3576033" y="208923"/>
                  <a:pt x="3587839" y="214289"/>
                  <a:pt x="3599645" y="2196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2362200" y="3479800"/>
            <a:ext cx="3568700" cy="2397125"/>
          </a:xfrm>
          <a:custGeom>
            <a:avLst/>
            <a:gdLst>
              <a:gd name="connsiteX0" fmla="*/ 0 w 3568931"/>
              <a:gd name="connsiteY0" fmla="*/ 49466 h 2397032"/>
              <a:gd name="connsiteX1" fmla="*/ 66501 w 3568931"/>
              <a:gd name="connsiteY1" fmla="*/ 10673 h 2397032"/>
              <a:gd name="connsiteX2" fmla="*/ 110836 w 3568931"/>
              <a:gd name="connsiteY2" fmla="*/ 5131 h 2397032"/>
              <a:gd name="connsiteX3" fmla="*/ 149629 w 3568931"/>
              <a:gd name="connsiteY3" fmla="*/ 77175 h 2397032"/>
              <a:gd name="connsiteX4" fmla="*/ 271549 w 3568931"/>
              <a:gd name="connsiteY4" fmla="*/ 420768 h 2397032"/>
              <a:gd name="connsiteX5" fmla="*/ 326967 w 3568931"/>
              <a:gd name="connsiteY5" fmla="*/ 492811 h 2397032"/>
              <a:gd name="connsiteX6" fmla="*/ 432261 w 3568931"/>
              <a:gd name="connsiteY6" fmla="*/ 603648 h 2397032"/>
              <a:gd name="connsiteX7" fmla="*/ 493221 w 3568931"/>
              <a:gd name="connsiteY7" fmla="*/ 708942 h 2397032"/>
              <a:gd name="connsiteX8" fmla="*/ 609600 w 3568931"/>
              <a:gd name="connsiteY8" fmla="*/ 858571 h 2397032"/>
              <a:gd name="connsiteX9" fmla="*/ 753687 w 3568931"/>
              <a:gd name="connsiteY9" fmla="*/ 1063619 h 2397032"/>
              <a:gd name="connsiteX10" fmla="*/ 798021 w 3568931"/>
              <a:gd name="connsiteY10" fmla="*/ 1124579 h 2397032"/>
              <a:gd name="connsiteX11" fmla="*/ 847898 w 3568931"/>
              <a:gd name="connsiteY11" fmla="*/ 1202164 h 2397032"/>
              <a:gd name="connsiteX12" fmla="*/ 870065 w 3568931"/>
              <a:gd name="connsiteY12" fmla="*/ 1240957 h 2397032"/>
              <a:gd name="connsiteX13" fmla="*/ 886691 w 3568931"/>
              <a:gd name="connsiteY13" fmla="*/ 1252040 h 2397032"/>
              <a:gd name="connsiteX14" fmla="*/ 931025 w 3568931"/>
              <a:gd name="connsiteY14" fmla="*/ 1207706 h 2397032"/>
              <a:gd name="connsiteX15" fmla="*/ 969818 w 3568931"/>
              <a:gd name="connsiteY15" fmla="*/ 1074702 h 2397032"/>
              <a:gd name="connsiteX16" fmla="*/ 1008611 w 3568931"/>
              <a:gd name="connsiteY16" fmla="*/ 891822 h 2397032"/>
              <a:gd name="connsiteX17" fmla="*/ 1069571 w 3568931"/>
              <a:gd name="connsiteY17" fmla="*/ 747735 h 2397032"/>
              <a:gd name="connsiteX18" fmla="*/ 1119447 w 3568931"/>
              <a:gd name="connsiteY18" fmla="*/ 548230 h 2397032"/>
              <a:gd name="connsiteX19" fmla="*/ 1185949 w 3568931"/>
              <a:gd name="connsiteY19" fmla="*/ 420768 h 2397032"/>
              <a:gd name="connsiteX20" fmla="*/ 1224741 w 3568931"/>
              <a:gd name="connsiteY20" fmla="*/ 370891 h 2397032"/>
              <a:gd name="connsiteX21" fmla="*/ 1246909 w 3568931"/>
              <a:gd name="connsiteY21" fmla="*/ 370891 h 2397032"/>
              <a:gd name="connsiteX22" fmla="*/ 1291243 w 3568931"/>
              <a:gd name="connsiteY22" fmla="*/ 381975 h 2397032"/>
              <a:gd name="connsiteX23" fmla="*/ 1357745 w 3568931"/>
              <a:gd name="connsiteY23" fmla="*/ 481728 h 2397032"/>
              <a:gd name="connsiteX24" fmla="*/ 1418705 w 3568931"/>
              <a:gd name="connsiteY24" fmla="*/ 587022 h 2397032"/>
              <a:gd name="connsiteX25" fmla="*/ 1507374 w 3568931"/>
              <a:gd name="connsiteY25" fmla="*/ 792070 h 2397032"/>
              <a:gd name="connsiteX26" fmla="*/ 1540625 w 3568931"/>
              <a:gd name="connsiteY26" fmla="*/ 891822 h 2397032"/>
              <a:gd name="connsiteX27" fmla="*/ 1573876 w 3568931"/>
              <a:gd name="connsiteY27" fmla="*/ 919531 h 2397032"/>
              <a:gd name="connsiteX28" fmla="*/ 1634836 w 3568931"/>
              <a:gd name="connsiteY28" fmla="*/ 947240 h 2397032"/>
              <a:gd name="connsiteX29" fmla="*/ 1679171 w 3568931"/>
              <a:gd name="connsiteY29" fmla="*/ 980491 h 2397032"/>
              <a:gd name="connsiteX30" fmla="*/ 1745672 w 3568931"/>
              <a:gd name="connsiteY30" fmla="*/ 1096870 h 2397032"/>
              <a:gd name="connsiteX31" fmla="*/ 1790007 w 3568931"/>
              <a:gd name="connsiteY31" fmla="*/ 1207706 h 2397032"/>
              <a:gd name="connsiteX32" fmla="*/ 1839883 w 3568931"/>
              <a:gd name="connsiteY32" fmla="*/ 1412753 h 2397032"/>
              <a:gd name="connsiteX33" fmla="*/ 1889760 w 3568931"/>
              <a:gd name="connsiteY33" fmla="*/ 1689844 h 2397032"/>
              <a:gd name="connsiteX34" fmla="*/ 1950720 w 3568931"/>
              <a:gd name="connsiteY34" fmla="*/ 2127648 h 2397032"/>
              <a:gd name="connsiteX35" fmla="*/ 2000596 w 3568931"/>
              <a:gd name="connsiteY35" fmla="*/ 2321611 h 2397032"/>
              <a:gd name="connsiteX36" fmla="*/ 2033847 w 3568931"/>
              <a:gd name="connsiteY36" fmla="*/ 2393655 h 2397032"/>
              <a:gd name="connsiteX37" fmla="*/ 2067098 w 3568931"/>
              <a:gd name="connsiteY37" fmla="*/ 2377030 h 2397032"/>
              <a:gd name="connsiteX38" fmla="*/ 2111432 w 3568931"/>
              <a:gd name="connsiteY38" fmla="*/ 2304986 h 2397032"/>
              <a:gd name="connsiteX39" fmla="*/ 2166851 w 3568931"/>
              <a:gd name="connsiteY39" fmla="*/ 2238484 h 2397032"/>
              <a:gd name="connsiteX40" fmla="*/ 2244436 w 3568931"/>
              <a:gd name="connsiteY40" fmla="*/ 2194150 h 2397032"/>
              <a:gd name="connsiteX41" fmla="*/ 2299854 w 3568931"/>
              <a:gd name="connsiteY41" fmla="*/ 2127648 h 2397032"/>
              <a:gd name="connsiteX42" fmla="*/ 2371898 w 3568931"/>
              <a:gd name="connsiteY42" fmla="*/ 1955851 h 2397032"/>
              <a:gd name="connsiteX43" fmla="*/ 2648989 w 3568931"/>
              <a:gd name="connsiteY43" fmla="*/ 941699 h 2397032"/>
              <a:gd name="connsiteX44" fmla="*/ 2743200 w 3568931"/>
              <a:gd name="connsiteY44" fmla="*/ 664608 h 2397032"/>
              <a:gd name="connsiteX45" fmla="*/ 2859578 w 3568931"/>
              <a:gd name="connsiteY45" fmla="*/ 476186 h 2397032"/>
              <a:gd name="connsiteX46" fmla="*/ 2992581 w 3568931"/>
              <a:gd name="connsiteY46" fmla="*/ 459560 h 2397032"/>
              <a:gd name="connsiteX47" fmla="*/ 3097876 w 3568931"/>
              <a:gd name="connsiteY47" fmla="*/ 492811 h 2397032"/>
              <a:gd name="connsiteX48" fmla="*/ 3181003 w 3568931"/>
              <a:gd name="connsiteY48" fmla="*/ 559313 h 2397032"/>
              <a:gd name="connsiteX49" fmla="*/ 3247505 w 3568931"/>
              <a:gd name="connsiteY49" fmla="*/ 625815 h 2397032"/>
              <a:gd name="connsiteX50" fmla="*/ 3314007 w 3568931"/>
              <a:gd name="connsiteY50" fmla="*/ 603648 h 2397032"/>
              <a:gd name="connsiteX51" fmla="*/ 3408218 w 3568931"/>
              <a:gd name="connsiteY51" fmla="*/ 459560 h 2397032"/>
              <a:gd name="connsiteX52" fmla="*/ 3452552 w 3568931"/>
              <a:gd name="connsiteY52" fmla="*/ 426310 h 2397032"/>
              <a:gd name="connsiteX53" fmla="*/ 3541221 w 3568931"/>
              <a:gd name="connsiteY53" fmla="*/ 437393 h 2397032"/>
              <a:gd name="connsiteX54" fmla="*/ 3568931 w 3568931"/>
              <a:gd name="connsiteY54" fmla="*/ 454019 h 23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8931" h="2397032">
                <a:moveTo>
                  <a:pt x="0" y="49466"/>
                </a:moveTo>
                <a:cubicBezTo>
                  <a:pt x="24014" y="33764"/>
                  <a:pt x="48028" y="18062"/>
                  <a:pt x="66501" y="10673"/>
                </a:cubicBezTo>
                <a:cubicBezTo>
                  <a:pt x="84974" y="3284"/>
                  <a:pt x="96981" y="-5953"/>
                  <a:pt x="110836" y="5131"/>
                </a:cubicBezTo>
                <a:cubicBezTo>
                  <a:pt x="124691" y="16215"/>
                  <a:pt x="122844" y="7902"/>
                  <a:pt x="149629" y="77175"/>
                </a:cubicBezTo>
                <a:cubicBezTo>
                  <a:pt x="176414" y="146448"/>
                  <a:pt x="241993" y="351495"/>
                  <a:pt x="271549" y="420768"/>
                </a:cubicBezTo>
                <a:cubicBezTo>
                  <a:pt x="301105" y="490041"/>
                  <a:pt x="300182" y="462331"/>
                  <a:pt x="326967" y="492811"/>
                </a:cubicBezTo>
                <a:cubicBezTo>
                  <a:pt x="353752" y="523291"/>
                  <a:pt x="404552" y="567626"/>
                  <a:pt x="432261" y="603648"/>
                </a:cubicBezTo>
                <a:cubicBezTo>
                  <a:pt x="459970" y="639670"/>
                  <a:pt x="463665" y="666455"/>
                  <a:pt x="493221" y="708942"/>
                </a:cubicBezTo>
                <a:cubicBezTo>
                  <a:pt x="522777" y="751429"/>
                  <a:pt x="566189" y="799458"/>
                  <a:pt x="609600" y="858571"/>
                </a:cubicBezTo>
                <a:cubicBezTo>
                  <a:pt x="653011" y="917684"/>
                  <a:pt x="722284" y="1019284"/>
                  <a:pt x="753687" y="1063619"/>
                </a:cubicBezTo>
                <a:cubicBezTo>
                  <a:pt x="785090" y="1107954"/>
                  <a:pt x="782319" y="1101488"/>
                  <a:pt x="798021" y="1124579"/>
                </a:cubicBezTo>
                <a:cubicBezTo>
                  <a:pt x="813723" y="1147670"/>
                  <a:pt x="835891" y="1182768"/>
                  <a:pt x="847898" y="1202164"/>
                </a:cubicBezTo>
                <a:cubicBezTo>
                  <a:pt x="859905" y="1221560"/>
                  <a:pt x="863600" y="1232644"/>
                  <a:pt x="870065" y="1240957"/>
                </a:cubicBezTo>
                <a:cubicBezTo>
                  <a:pt x="876531" y="1249270"/>
                  <a:pt x="876531" y="1257582"/>
                  <a:pt x="886691" y="1252040"/>
                </a:cubicBezTo>
                <a:cubicBezTo>
                  <a:pt x="896851" y="1246498"/>
                  <a:pt x="917171" y="1237262"/>
                  <a:pt x="931025" y="1207706"/>
                </a:cubicBezTo>
                <a:cubicBezTo>
                  <a:pt x="944880" y="1178150"/>
                  <a:pt x="956887" y="1127349"/>
                  <a:pt x="969818" y="1074702"/>
                </a:cubicBezTo>
                <a:cubicBezTo>
                  <a:pt x="982749" y="1022055"/>
                  <a:pt x="991986" y="946317"/>
                  <a:pt x="1008611" y="891822"/>
                </a:cubicBezTo>
                <a:cubicBezTo>
                  <a:pt x="1025237" y="837328"/>
                  <a:pt x="1051098" y="805000"/>
                  <a:pt x="1069571" y="747735"/>
                </a:cubicBezTo>
                <a:cubicBezTo>
                  <a:pt x="1088044" y="690470"/>
                  <a:pt x="1100051" y="602724"/>
                  <a:pt x="1119447" y="548230"/>
                </a:cubicBezTo>
                <a:cubicBezTo>
                  <a:pt x="1138843" y="493736"/>
                  <a:pt x="1168400" y="450325"/>
                  <a:pt x="1185949" y="420768"/>
                </a:cubicBezTo>
                <a:cubicBezTo>
                  <a:pt x="1203498" y="391212"/>
                  <a:pt x="1214581" y="379204"/>
                  <a:pt x="1224741" y="370891"/>
                </a:cubicBezTo>
                <a:cubicBezTo>
                  <a:pt x="1234901" y="362578"/>
                  <a:pt x="1235825" y="369044"/>
                  <a:pt x="1246909" y="370891"/>
                </a:cubicBezTo>
                <a:cubicBezTo>
                  <a:pt x="1257993" y="372738"/>
                  <a:pt x="1272770" y="363502"/>
                  <a:pt x="1291243" y="381975"/>
                </a:cubicBezTo>
                <a:cubicBezTo>
                  <a:pt x="1309716" y="400448"/>
                  <a:pt x="1336501" y="447553"/>
                  <a:pt x="1357745" y="481728"/>
                </a:cubicBezTo>
                <a:cubicBezTo>
                  <a:pt x="1378989" y="515903"/>
                  <a:pt x="1393767" y="535298"/>
                  <a:pt x="1418705" y="587022"/>
                </a:cubicBezTo>
                <a:cubicBezTo>
                  <a:pt x="1443643" y="638746"/>
                  <a:pt x="1487054" y="741270"/>
                  <a:pt x="1507374" y="792070"/>
                </a:cubicBezTo>
                <a:cubicBezTo>
                  <a:pt x="1527694" y="842870"/>
                  <a:pt x="1529541" y="870579"/>
                  <a:pt x="1540625" y="891822"/>
                </a:cubicBezTo>
                <a:cubicBezTo>
                  <a:pt x="1551709" y="913066"/>
                  <a:pt x="1558174" y="910295"/>
                  <a:pt x="1573876" y="919531"/>
                </a:cubicBezTo>
                <a:cubicBezTo>
                  <a:pt x="1589578" y="928767"/>
                  <a:pt x="1617287" y="937080"/>
                  <a:pt x="1634836" y="947240"/>
                </a:cubicBezTo>
                <a:cubicBezTo>
                  <a:pt x="1652385" y="957400"/>
                  <a:pt x="1660698" y="955553"/>
                  <a:pt x="1679171" y="980491"/>
                </a:cubicBezTo>
                <a:cubicBezTo>
                  <a:pt x="1697644" y="1005429"/>
                  <a:pt x="1727199" y="1059001"/>
                  <a:pt x="1745672" y="1096870"/>
                </a:cubicBezTo>
                <a:cubicBezTo>
                  <a:pt x="1764145" y="1134739"/>
                  <a:pt x="1774305" y="1155059"/>
                  <a:pt x="1790007" y="1207706"/>
                </a:cubicBezTo>
                <a:cubicBezTo>
                  <a:pt x="1805709" y="1260353"/>
                  <a:pt x="1823258" y="1332397"/>
                  <a:pt x="1839883" y="1412753"/>
                </a:cubicBezTo>
                <a:cubicBezTo>
                  <a:pt x="1856508" y="1493109"/>
                  <a:pt x="1871287" y="1570695"/>
                  <a:pt x="1889760" y="1689844"/>
                </a:cubicBezTo>
                <a:cubicBezTo>
                  <a:pt x="1908233" y="1808993"/>
                  <a:pt x="1932247" y="2022354"/>
                  <a:pt x="1950720" y="2127648"/>
                </a:cubicBezTo>
                <a:cubicBezTo>
                  <a:pt x="1969193" y="2232942"/>
                  <a:pt x="1986742" y="2277277"/>
                  <a:pt x="2000596" y="2321611"/>
                </a:cubicBezTo>
                <a:cubicBezTo>
                  <a:pt x="2014451" y="2365946"/>
                  <a:pt x="2022763" y="2384419"/>
                  <a:pt x="2033847" y="2393655"/>
                </a:cubicBezTo>
                <a:cubicBezTo>
                  <a:pt x="2044931" y="2402891"/>
                  <a:pt x="2054167" y="2391808"/>
                  <a:pt x="2067098" y="2377030"/>
                </a:cubicBezTo>
                <a:cubicBezTo>
                  <a:pt x="2080029" y="2362252"/>
                  <a:pt x="2094807" y="2328077"/>
                  <a:pt x="2111432" y="2304986"/>
                </a:cubicBezTo>
                <a:cubicBezTo>
                  <a:pt x="2128057" y="2281895"/>
                  <a:pt x="2144684" y="2256957"/>
                  <a:pt x="2166851" y="2238484"/>
                </a:cubicBezTo>
                <a:cubicBezTo>
                  <a:pt x="2189018" y="2220011"/>
                  <a:pt x="2222269" y="2212623"/>
                  <a:pt x="2244436" y="2194150"/>
                </a:cubicBezTo>
                <a:cubicBezTo>
                  <a:pt x="2266603" y="2175677"/>
                  <a:pt x="2278610" y="2167365"/>
                  <a:pt x="2299854" y="2127648"/>
                </a:cubicBezTo>
                <a:cubicBezTo>
                  <a:pt x="2321098" y="2087932"/>
                  <a:pt x="2313709" y="2153509"/>
                  <a:pt x="2371898" y="1955851"/>
                </a:cubicBezTo>
                <a:cubicBezTo>
                  <a:pt x="2430087" y="1758193"/>
                  <a:pt x="2587105" y="1156906"/>
                  <a:pt x="2648989" y="941699"/>
                </a:cubicBezTo>
                <a:cubicBezTo>
                  <a:pt x="2710873" y="726492"/>
                  <a:pt x="2708102" y="742193"/>
                  <a:pt x="2743200" y="664608"/>
                </a:cubicBezTo>
                <a:cubicBezTo>
                  <a:pt x="2778298" y="587023"/>
                  <a:pt x="2818014" y="510361"/>
                  <a:pt x="2859578" y="476186"/>
                </a:cubicBezTo>
                <a:cubicBezTo>
                  <a:pt x="2901142" y="442011"/>
                  <a:pt x="2952865" y="456789"/>
                  <a:pt x="2992581" y="459560"/>
                </a:cubicBezTo>
                <a:cubicBezTo>
                  <a:pt x="3032297" y="462331"/>
                  <a:pt x="3066472" y="476186"/>
                  <a:pt x="3097876" y="492811"/>
                </a:cubicBezTo>
                <a:cubicBezTo>
                  <a:pt x="3129280" y="509436"/>
                  <a:pt x="3156065" y="537146"/>
                  <a:pt x="3181003" y="559313"/>
                </a:cubicBezTo>
                <a:cubicBezTo>
                  <a:pt x="3205941" y="581480"/>
                  <a:pt x="3225338" y="618426"/>
                  <a:pt x="3247505" y="625815"/>
                </a:cubicBezTo>
                <a:cubicBezTo>
                  <a:pt x="3269672" y="633204"/>
                  <a:pt x="3287222" y="631357"/>
                  <a:pt x="3314007" y="603648"/>
                </a:cubicBezTo>
                <a:cubicBezTo>
                  <a:pt x="3340792" y="575939"/>
                  <a:pt x="3385127" y="489116"/>
                  <a:pt x="3408218" y="459560"/>
                </a:cubicBezTo>
                <a:cubicBezTo>
                  <a:pt x="3431309" y="430004"/>
                  <a:pt x="3430385" y="430004"/>
                  <a:pt x="3452552" y="426310"/>
                </a:cubicBezTo>
                <a:cubicBezTo>
                  <a:pt x="3474719" y="422616"/>
                  <a:pt x="3521824" y="432775"/>
                  <a:pt x="3541221" y="437393"/>
                </a:cubicBezTo>
                <a:cubicBezTo>
                  <a:pt x="3560618" y="442011"/>
                  <a:pt x="3564774" y="448015"/>
                  <a:pt x="3568931" y="4540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上下矢印 23"/>
          <p:cNvSpPr/>
          <p:nvPr/>
        </p:nvSpPr>
        <p:spPr>
          <a:xfrm>
            <a:off x="3209925" y="4121150"/>
            <a:ext cx="46038" cy="57626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上下矢印 24"/>
          <p:cNvSpPr/>
          <p:nvPr/>
        </p:nvSpPr>
        <p:spPr>
          <a:xfrm>
            <a:off x="4386263" y="4708525"/>
            <a:ext cx="55562" cy="106203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角丸四角形吹き出し 33"/>
          <p:cNvSpPr/>
          <p:nvPr/>
        </p:nvSpPr>
        <p:spPr bwMode="auto">
          <a:xfrm>
            <a:off x="261938" y="4400550"/>
            <a:ext cx="2068512" cy="568325"/>
          </a:xfrm>
          <a:prstGeom prst="wedgeRoundRectCallout">
            <a:avLst>
              <a:gd name="adj1" fmla="val 74746"/>
              <a:gd name="adj2" fmla="val -117897"/>
              <a:gd name="adj3" fmla="val 16667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Reserve Capacity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角丸四角形吹き出し 34"/>
          <p:cNvSpPr/>
          <p:nvPr/>
        </p:nvSpPr>
        <p:spPr bwMode="auto">
          <a:xfrm>
            <a:off x="4098925" y="3008313"/>
            <a:ext cx="1325563" cy="568325"/>
          </a:xfrm>
          <a:prstGeom prst="wedgeRoundRectCallout">
            <a:avLst>
              <a:gd name="adj1" fmla="val -54222"/>
              <a:gd name="adj2" fmla="val 15626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BESS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 bwMode="auto">
          <a:xfrm>
            <a:off x="3916363" y="3255963"/>
            <a:ext cx="0" cy="2643187"/>
          </a:xfrm>
          <a:prstGeom prst="line">
            <a:avLst/>
          </a:prstGeom>
          <a:ln w="254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角丸四角形吹き出し 36"/>
          <p:cNvSpPr/>
          <p:nvPr/>
        </p:nvSpPr>
        <p:spPr bwMode="auto">
          <a:xfrm>
            <a:off x="830263" y="5632450"/>
            <a:ext cx="2447925" cy="568325"/>
          </a:xfrm>
          <a:prstGeom prst="wedgeRoundRectCallout">
            <a:avLst>
              <a:gd name="adj1" fmla="val 76527"/>
              <a:gd name="adj2" fmla="val -182623"/>
              <a:gd name="adj3" fmla="val 16667"/>
            </a:avLst>
          </a:prstGeom>
          <a:solidFill>
            <a:srgbClr val="7030A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Standby Capacity Dispatch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吹き出し 37"/>
          <p:cNvSpPr/>
          <p:nvPr/>
        </p:nvSpPr>
        <p:spPr bwMode="auto">
          <a:xfrm>
            <a:off x="5292725" y="5876925"/>
            <a:ext cx="2070100" cy="568325"/>
          </a:xfrm>
          <a:prstGeom prst="wedgeRoundRectCallout">
            <a:avLst>
              <a:gd name="adj1" fmla="val -82161"/>
              <a:gd name="adj2" fmla="val -176984"/>
              <a:gd name="adj3" fmla="val 16667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Standby Capacity</a:t>
            </a: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7362825" y="3644900"/>
            <a:ext cx="1241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362825" y="4962525"/>
            <a:ext cx="12414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テキスト ボックス 20"/>
          <p:cNvSpPr txBox="1">
            <a:spLocks noChangeArrowheads="1"/>
          </p:cNvSpPr>
          <p:nvPr/>
        </p:nvSpPr>
        <p:spPr bwMode="auto">
          <a:xfrm>
            <a:off x="7227888" y="3789363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Actual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generation</a:t>
            </a:r>
            <a:endParaRPr lang="ja-JP" altLang="en-US" sz="2000" dirty="0"/>
          </a:p>
        </p:txBody>
      </p:sp>
      <p:sp>
        <p:nvSpPr>
          <p:cNvPr id="22550" name="テキスト ボックス 25"/>
          <p:cNvSpPr txBox="1">
            <a:spLocks noChangeArrowheads="1"/>
          </p:cNvSpPr>
          <p:nvPr/>
        </p:nvSpPr>
        <p:spPr bwMode="auto">
          <a:xfrm>
            <a:off x="7227888" y="5137150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Predicted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generation</a:t>
            </a:r>
            <a:endParaRPr lang="ja-JP" altLang="en-US" sz="2000"/>
          </a:p>
        </p:txBody>
      </p:sp>
      <p:sp>
        <p:nvSpPr>
          <p:cNvPr id="27" name="正方形/長方形 26"/>
          <p:cNvSpPr/>
          <p:nvPr/>
        </p:nvSpPr>
        <p:spPr>
          <a:xfrm>
            <a:off x="6156325" y="4394200"/>
            <a:ext cx="719138" cy="1050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25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25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2" grpId="0" autoUpdateAnimBg="0"/>
      <p:bldP spid="13" grpId="0" autoUpdateAnimBg="0"/>
      <p:bldP spid="4" grpId="0" animBg="1" autoUpdateAnimBg="0"/>
      <p:bldP spid="24" grpId="0" animBg="1"/>
      <p:bldP spid="25" grpId="0" animBg="1"/>
      <p:bldP spid="34" grpId="0" animBg="1"/>
      <p:bldP spid="35" grpId="0" animBg="1"/>
      <p:bldP spid="37" grpId="0" animBg="1"/>
      <p:bldP spid="38" grpId="0" animBg="1"/>
      <p:bldP spid="22549" grpId="0"/>
      <p:bldP spid="225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3D0156-25E1-4B62-82AB-A7477FD15CDD}" type="slidenum">
              <a:rPr lang="ja-JP" altLang="en-US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22531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684213" y="333375"/>
            <a:ext cx="8243887" cy="50323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sz="3200" dirty="0" smtClean="0"/>
              <a:t>Proposing Solution in </a:t>
            </a:r>
            <a:r>
              <a:rPr lang="en-US" altLang="ja-JP" sz="3200" dirty="0"/>
              <a:t>Rajasthan : </a:t>
            </a:r>
            <a:r>
              <a:rPr lang="en-US" altLang="ja-JP" sz="3200" dirty="0" smtClean="0"/>
              <a:t>BESS </a:t>
            </a:r>
            <a:r>
              <a:rPr lang="en-US" altLang="ja-JP" sz="3200" dirty="0"/>
              <a:t>X RECC</a:t>
            </a:r>
            <a:endParaRPr lang="en-US" altLang="ja-JP" sz="32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323528" y="1196752"/>
            <a:ext cx="8568952" cy="11883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Supervises and aggregates the RE resources.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Meets suitable supply and demand balance by utilizing BESS.</a:t>
            </a:r>
          </a:p>
        </p:txBody>
      </p:sp>
      <p:cxnSp>
        <p:nvCxnSpPr>
          <p:cNvPr id="23559" name="直線矢印コネクタ 6"/>
          <p:cNvCxnSpPr>
            <a:cxnSpLocks noChangeShapeType="1"/>
          </p:cNvCxnSpPr>
          <p:nvPr/>
        </p:nvCxnSpPr>
        <p:spPr bwMode="auto">
          <a:xfrm flipV="1">
            <a:off x="3014663" y="7026275"/>
            <a:ext cx="0" cy="14605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角丸四角形 3"/>
          <p:cNvSpPr/>
          <p:nvPr/>
        </p:nvSpPr>
        <p:spPr>
          <a:xfrm>
            <a:off x="133350" y="3425825"/>
            <a:ext cx="1979613" cy="968375"/>
          </a:xfrm>
          <a:prstGeom prst="round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8" name="角丸四角形 327"/>
          <p:cNvSpPr/>
          <p:nvPr/>
        </p:nvSpPr>
        <p:spPr>
          <a:xfrm>
            <a:off x="6440488" y="4613275"/>
            <a:ext cx="1979612" cy="968375"/>
          </a:xfrm>
          <a:prstGeom prst="round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8263" y="3402013"/>
            <a:ext cx="2130425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407150" y="4603750"/>
            <a:ext cx="2125663" cy="102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61913" y="2492375"/>
            <a:ext cx="8866187" cy="4281488"/>
            <a:chOff x="61947" y="2492375"/>
            <a:chExt cx="8866153" cy="4281338"/>
          </a:xfrm>
        </p:grpSpPr>
        <p:sp>
          <p:nvSpPr>
            <p:cNvPr id="23565" name="Rectangle 69"/>
            <p:cNvSpPr>
              <a:spLocks noChangeArrowheads="1"/>
            </p:cNvSpPr>
            <p:nvPr/>
          </p:nvSpPr>
          <p:spPr bwMode="auto">
            <a:xfrm>
              <a:off x="2161830" y="5804206"/>
              <a:ext cx="354679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PCS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sp>
          <p:nvSpPr>
            <p:cNvPr id="23566" name="Rectangle 71"/>
            <p:cNvSpPr>
              <a:spLocks noChangeArrowheads="1"/>
            </p:cNvSpPr>
            <p:nvPr/>
          </p:nvSpPr>
          <p:spPr bwMode="auto">
            <a:xfrm>
              <a:off x="2289363" y="2799257"/>
              <a:ext cx="112315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200">
                  <a:solidFill>
                    <a:srgbClr val="000000"/>
                  </a:solidFill>
                </a:rPr>
                <a:t>SCADA or TSC</a:t>
              </a:r>
              <a:endParaRPr kumimoji="0" lang="ja-JP" altLang="en-GB" sz="1200">
                <a:solidFill>
                  <a:srgbClr val="000000"/>
                </a:solidFill>
              </a:endParaRPr>
            </a:p>
          </p:txBody>
        </p:sp>
        <p:sp>
          <p:nvSpPr>
            <p:cNvPr id="23567" name="Rectangle 79"/>
            <p:cNvSpPr>
              <a:spLocks noChangeArrowheads="1"/>
            </p:cNvSpPr>
            <p:nvPr/>
          </p:nvSpPr>
          <p:spPr bwMode="auto">
            <a:xfrm>
              <a:off x="6492966" y="6403453"/>
              <a:ext cx="1807877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200">
                  <a:solidFill>
                    <a:srgbClr val="000000"/>
                  </a:solidFill>
                </a:rPr>
                <a:t>Wind power generation</a:t>
              </a:r>
              <a:endParaRPr kumimoji="0" lang="ja-JP" altLang="en-GB" sz="1200">
                <a:solidFill>
                  <a:srgbClr val="000000"/>
                </a:solidFill>
              </a:endParaRPr>
            </a:p>
          </p:txBody>
        </p:sp>
        <p:sp>
          <p:nvSpPr>
            <p:cNvPr id="23568" name="Rectangle 80"/>
            <p:cNvSpPr>
              <a:spLocks noChangeArrowheads="1"/>
            </p:cNvSpPr>
            <p:nvPr/>
          </p:nvSpPr>
          <p:spPr bwMode="auto">
            <a:xfrm>
              <a:off x="701517" y="6260760"/>
              <a:ext cx="1811161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200">
                  <a:solidFill>
                    <a:srgbClr val="000000"/>
                  </a:solidFill>
                </a:rPr>
                <a:t>Solar power generation</a:t>
              </a:r>
              <a:endParaRPr kumimoji="0" lang="ja-JP" altLang="en-GB" sz="1200">
                <a:solidFill>
                  <a:srgbClr val="000000"/>
                </a:solidFill>
              </a:endParaRPr>
            </a:p>
          </p:txBody>
        </p:sp>
        <p:sp>
          <p:nvSpPr>
            <p:cNvPr id="23569" name="Rectangle 81"/>
            <p:cNvSpPr>
              <a:spLocks noChangeArrowheads="1"/>
            </p:cNvSpPr>
            <p:nvPr/>
          </p:nvSpPr>
          <p:spPr bwMode="auto">
            <a:xfrm>
              <a:off x="6584920" y="5486143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570" name="Rectangle 82"/>
            <p:cNvSpPr>
              <a:spLocks noChangeArrowheads="1"/>
            </p:cNvSpPr>
            <p:nvPr/>
          </p:nvSpPr>
          <p:spPr bwMode="auto">
            <a:xfrm>
              <a:off x="6584920" y="5486143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571" name="Rectangle 83"/>
            <p:cNvSpPr>
              <a:spLocks noChangeArrowheads="1"/>
            </p:cNvSpPr>
            <p:nvPr/>
          </p:nvSpPr>
          <p:spPr bwMode="auto">
            <a:xfrm>
              <a:off x="1783617" y="6218322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572" name="Rectangle 84"/>
            <p:cNvSpPr>
              <a:spLocks noChangeArrowheads="1"/>
            </p:cNvSpPr>
            <p:nvPr/>
          </p:nvSpPr>
          <p:spPr bwMode="auto">
            <a:xfrm>
              <a:off x="1783617" y="6218322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573" name="Line 85"/>
            <p:cNvSpPr>
              <a:spLocks noChangeShapeType="1"/>
            </p:cNvSpPr>
            <p:nvPr/>
          </p:nvSpPr>
          <p:spPr bwMode="auto">
            <a:xfrm>
              <a:off x="1688381" y="3136161"/>
              <a:ext cx="1437013" cy="893682"/>
            </a:xfrm>
            <a:prstGeom prst="line">
              <a:avLst/>
            </a:prstGeom>
            <a:noFill/>
            <a:ln w="222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74" name="Rectangle 91"/>
            <p:cNvSpPr>
              <a:spLocks noChangeArrowheads="1"/>
            </p:cNvSpPr>
            <p:nvPr/>
          </p:nvSpPr>
          <p:spPr bwMode="auto">
            <a:xfrm>
              <a:off x="4235171" y="3963407"/>
              <a:ext cx="0" cy="40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2500">
                <a:solidFill>
                  <a:srgbClr val="000000"/>
                </a:solidFill>
              </a:endParaRPr>
            </a:p>
          </p:txBody>
        </p:sp>
        <p:sp>
          <p:nvSpPr>
            <p:cNvPr id="23575" name="Rectangle 92"/>
            <p:cNvSpPr>
              <a:spLocks noChangeArrowheads="1"/>
            </p:cNvSpPr>
            <p:nvPr/>
          </p:nvSpPr>
          <p:spPr bwMode="auto">
            <a:xfrm>
              <a:off x="4235171" y="3963407"/>
              <a:ext cx="0" cy="40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2500">
                <a:solidFill>
                  <a:srgbClr val="000000"/>
                </a:solidFill>
              </a:endParaRPr>
            </a:p>
          </p:txBody>
        </p:sp>
        <p:sp>
          <p:nvSpPr>
            <p:cNvPr id="23576" name="Oval 93"/>
            <p:cNvSpPr>
              <a:spLocks noChangeArrowheads="1"/>
            </p:cNvSpPr>
            <p:nvPr/>
          </p:nvSpPr>
          <p:spPr bwMode="auto">
            <a:xfrm>
              <a:off x="2657179" y="3649854"/>
              <a:ext cx="3540222" cy="2143171"/>
            </a:xfrm>
            <a:prstGeom prst="ellipse">
              <a:avLst/>
            </a:prstGeom>
            <a:noFill/>
            <a:ln w="52388" cap="rnd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8" tIns="45709" rIns="91418" bIns="4570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b="1">
                <a:solidFill>
                  <a:srgbClr val="000000"/>
                </a:solidFill>
              </a:endParaRPr>
            </a:p>
          </p:txBody>
        </p:sp>
        <p:sp>
          <p:nvSpPr>
            <p:cNvPr id="23577" name="Rectangle 94"/>
            <p:cNvSpPr>
              <a:spLocks noChangeArrowheads="1"/>
            </p:cNvSpPr>
            <p:nvPr/>
          </p:nvSpPr>
          <p:spPr bwMode="auto">
            <a:xfrm>
              <a:off x="5529093" y="3359650"/>
              <a:ext cx="1052543" cy="48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Electric power company system</a:t>
              </a:r>
              <a:endParaRPr kumimoji="0" lang="ja-JP" altLang="en-GB" sz="1000">
                <a:solidFill>
                  <a:srgbClr val="000000"/>
                </a:solidFill>
              </a:endParaRPr>
            </a:p>
          </p:txBody>
        </p:sp>
        <p:sp>
          <p:nvSpPr>
            <p:cNvPr id="23578" name="Rectangle 95"/>
            <p:cNvSpPr>
              <a:spLocks noChangeArrowheads="1"/>
            </p:cNvSpPr>
            <p:nvPr/>
          </p:nvSpPr>
          <p:spPr bwMode="auto">
            <a:xfrm>
              <a:off x="6596414" y="3254577"/>
              <a:ext cx="2082097" cy="1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Thermal power generation plant</a:t>
              </a:r>
              <a:endParaRPr kumimoji="0" lang="ja-JP" altLang="en-GB" sz="1000">
                <a:solidFill>
                  <a:srgbClr val="000000"/>
                </a:solidFill>
              </a:endParaRPr>
            </a:p>
          </p:txBody>
        </p:sp>
        <p:sp>
          <p:nvSpPr>
            <p:cNvPr id="23579" name="Line 96"/>
            <p:cNvSpPr>
              <a:spLocks noChangeShapeType="1"/>
            </p:cNvSpPr>
            <p:nvPr/>
          </p:nvSpPr>
          <p:spPr bwMode="auto">
            <a:xfrm flipV="1">
              <a:off x="4737633" y="3426364"/>
              <a:ext cx="349753" cy="238501"/>
            </a:xfrm>
            <a:prstGeom prst="line">
              <a:avLst/>
            </a:prstGeom>
            <a:noFill/>
            <a:ln w="730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80" name="Rectangle 97"/>
            <p:cNvSpPr>
              <a:spLocks noChangeArrowheads="1"/>
            </p:cNvSpPr>
            <p:nvPr/>
          </p:nvSpPr>
          <p:spPr bwMode="auto">
            <a:xfrm>
              <a:off x="3069328" y="3314619"/>
              <a:ext cx="1717566" cy="16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System linkage apparatus</a:t>
              </a:r>
              <a:endParaRPr kumimoji="0" lang="ja-JP" altLang="en-GB" sz="1000">
                <a:solidFill>
                  <a:srgbClr val="000000"/>
                </a:solidFill>
              </a:endParaRPr>
            </a:p>
          </p:txBody>
        </p:sp>
        <p:sp>
          <p:nvSpPr>
            <p:cNvPr id="23581" name="Oval 98"/>
            <p:cNvSpPr>
              <a:spLocks noChangeArrowheads="1"/>
            </p:cNvSpPr>
            <p:nvPr/>
          </p:nvSpPr>
          <p:spPr bwMode="auto">
            <a:xfrm>
              <a:off x="2573434" y="3569798"/>
              <a:ext cx="3694573" cy="2291608"/>
            </a:xfrm>
            <a:prstGeom prst="ellipse">
              <a:avLst/>
            </a:prstGeom>
            <a:noFill/>
            <a:ln w="52451" cap="rnd">
              <a:solidFill>
                <a:srgbClr val="4F8A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8" tIns="45709" rIns="91418" bIns="4570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b="1">
                <a:solidFill>
                  <a:srgbClr val="000000"/>
                </a:solidFill>
              </a:endParaRPr>
            </a:p>
          </p:txBody>
        </p:sp>
        <p:sp>
          <p:nvSpPr>
            <p:cNvPr id="23582" name="Line 99"/>
            <p:cNvSpPr>
              <a:spLocks noChangeShapeType="1"/>
            </p:cNvSpPr>
            <p:nvPr/>
          </p:nvSpPr>
          <p:spPr bwMode="auto">
            <a:xfrm>
              <a:off x="5914971" y="4115181"/>
              <a:ext cx="692938" cy="20014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83" name="Line 100"/>
            <p:cNvSpPr>
              <a:spLocks noChangeShapeType="1"/>
            </p:cNvSpPr>
            <p:nvPr/>
          </p:nvSpPr>
          <p:spPr bwMode="auto">
            <a:xfrm flipH="1" flipV="1">
              <a:off x="6230241" y="4420394"/>
              <a:ext cx="433497" cy="10007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84" name="Rectangle 101"/>
            <p:cNvSpPr>
              <a:spLocks noChangeArrowheads="1"/>
            </p:cNvSpPr>
            <p:nvPr/>
          </p:nvSpPr>
          <p:spPr bwMode="auto">
            <a:xfrm>
              <a:off x="2798393" y="4255279"/>
              <a:ext cx="3183900" cy="116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800" b="1">
                  <a:solidFill>
                    <a:srgbClr val="000066"/>
                  </a:solidFill>
                </a:rPr>
                <a:t>Supervisory control </a:t>
              </a:r>
              <a:r>
                <a:rPr kumimoji="0" lang="en-US" altLang="ja-JP" sz="1800" b="1">
                  <a:solidFill>
                    <a:srgbClr val="002060"/>
                  </a:solidFill>
                </a:rPr>
                <a:t>system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800" b="1">
                  <a:solidFill>
                    <a:srgbClr val="002060"/>
                  </a:solidFill>
                </a:rPr>
                <a:t>(Renewable Energy Control Centre)</a:t>
              </a:r>
              <a:endParaRPr kumimoji="0" lang="en-GB" altLang="ja-JP" sz="1800" b="1">
                <a:solidFill>
                  <a:srgbClr val="000066"/>
                </a:solidFill>
              </a:endParaRPr>
            </a:p>
          </p:txBody>
        </p:sp>
        <p:grpSp>
          <p:nvGrpSpPr>
            <p:cNvPr id="23585" name="Group 102"/>
            <p:cNvGrpSpPr>
              <a:grpSpLocks/>
            </p:cNvGrpSpPr>
            <p:nvPr/>
          </p:nvGrpSpPr>
          <p:grpSpPr bwMode="auto">
            <a:xfrm>
              <a:off x="3517604" y="3704893"/>
              <a:ext cx="1745480" cy="455319"/>
              <a:chOff x="2083" y="1414"/>
              <a:chExt cx="1296" cy="247"/>
            </a:xfrm>
          </p:grpSpPr>
          <p:pic>
            <p:nvPicPr>
              <p:cNvPr id="23882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3" y="1414"/>
                <a:ext cx="1296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83" name="Rectangle 104"/>
              <p:cNvSpPr>
                <a:spLocks noChangeArrowheads="1"/>
              </p:cNvSpPr>
              <p:nvPr/>
            </p:nvSpPr>
            <p:spPr bwMode="auto">
              <a:xfrm>
                <a:off x="2109" y="1431"/>
                <a:ext cx="119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96678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 defTabSz="96678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 defTabSz="96678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 defTabSz="96678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 defTabSz="966788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2400" b="1">
                    <a:solidFill>
                      <a:srgbClr val="FFFFFF"/>
                    </a:solidFill>
                  </a:rPr>
                  <a:t>RECC</a:t>
                </a:r>
                <a:endParaRPr kumimoji="0" lang="ja-JP" altLang="en-GB" sz="24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86" name="Group 173"/>
            <p:cNvGrpSpPr>
              <a:grpSpLocks/>
            </p:cNvGrpSpPr>
            <p:nvPr/>
          </p:nvGrpSpPr>
          <p:grpSpPr bwMode="auto">
            <a:xfrm>
              <a:off x="5391162" y="2492375"/>
              <a:ext cx="876845" cy="827247"/>
              <a:chOff x="3220" y="676"/>
              <a:chExt cx="762" cy="664"/>
            </a:xfrm>
          </p:grpSpPr>
          <p:pic>
            <p:nvPicPr>
              <p:cNvPr id="23875" name="Picture 161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13" y="676"/>
                <a:ext cx="157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76" name="Picture 16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585" y="801"/>
                <a:ext cx="180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77" name="Arc 167"/>
              <p:cNvSpPr>
                <a:spLocks/>
              </p:cNvSpPr>
              <p:nvPr/>
            </p:nvSpPr>
            <p:spPr bwMode="auto">
              <a:xfrm rot="18983831" flipH="1">
                <a:off x="3671" y="783"/>
                <a:ext cx="311" cy="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65306" tIns="32653" rIns="65306" bIns="32653" anchor="ctr"/>
              <a:lstStyle/>
              <a:p>
                <a:endParaRPr lang="ja-JP" altLang="en-US"/>
              </a:p>
            </p:txBody>
          </p:sp>
          <p:sp>
            <p:nvSpPr>
              <p:cNvPr id="23878" name="Arc 169"/>
              <p:cNvSpPr>
                <a:spLocks/>
              </p:cNvSpPr>
              <p:nvPr/>
            </p:nvSpPr>
            <p:spPr bwMode="auto">
              <a:xfrm rot="18973132" flipH="1">
                <a:off x="3649" y="732"/>
                <a:ext cx="282" cy="76"/>
              </a:xfrm>
              <a:custGeom>
                <a:avLst/>
                <a:gdLst>
                  <a:gd name="T0" fmla="*/ 0 w 21600"/>
                  <a:gd name="T1" fmla="*/ 0 h 21847"/>
                  <a:gd name="T2" fmla="*/ 0 w 21600"/>
                  <a:gd name="T3" fmla="*/ 0 h 21847"/>
                  <a:gd name="T4" fmla="*/ 0 w 21600"/>
                  <a:gd name="T5" fmla="*/ 0 h 218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847"/>
                  <a:gd name="T11" fmla="*/ 21600 w 21600"/>
                  <a:gd name="T12" fmla="*/ 21847 h 218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847" fill="none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</a:path>
                  <a:path w="21600" h="21847" stroke="0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  <a:lnTo>
                      <a:pt x="0" y="247"/>
                    </a:lnTo>
                    <a:lnTo>
                      <a:pt x="2159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65306" tIns="32653" rIns="65306" bIns="32653" anchor="ctr"/>
              <a:lstStyle/>
              <a:p>
                <a:endParaRPr lang="ja-JP" altLang="en-US"/>
              </a:p>
            </p:txBody>
          </p:sp>
          <p:pic>
            <p:nvPicPr>
              <p:cNvPr id="23879" name="Picture 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20" y="1006"/>
                <a:ext cx="287" cy="33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80" name="Arc 167"/>
              <p:cNvSpPr>
                <a:spLocks/>
              </p:cNvSpPr>
              <p:nvPr/>
            </p:nvSpPr>
            <p:spPr bwMode="auto">
              <a:xfrm rot="17954579" flipH="1">
                <a:off x="3400" y="932"/>
                <a:ext cx="274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65306" tIns="32653" rIns="65306" bIns="32653" anchor="ctr"/>
              <a:lstStyle/>
              <a:p>
                <a:endParaRPr lang="ja-JP" altLang="en-US"/>
              </a:p>
            </p:txBody>
          </p:sp>
          <p:sp>
            <p:nvSpPr>
              <p:cNvPr id="23881" name="Arc 169"/>
              <p:cNvSpPr>
                <a:spLocks/>
              </p:cNvSpPr>
              <p:nvPr/>
            </p:nvSpPr>
            <p:spPr bwMode="auto">
              <a:xfrm rot="17932341" flipH="1">
                <a:off x="3356" y="967"/>
                <a:ext cx="352" cy="90"/>
              </a:xfrm>
              <a:custGeom>
                <a:avLst/>
                <a:gdLst>
                  <a:gd name="T0" fmla="*/ 0 w 21600"/>
                  <a:gd name="T1" fmla="*/ 0 h 21847"/>
                  <a:gd name="T2" fmla="*/ 0 w 21600"/>
                  <a:gd name="T3" fmla="*/ 0 h 21847"/>
                  <a:gd name="T4" fmla="*/ 0 w 21600"/>
                  <a:gd name="T5" fmla="*/ 0 h 218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847"/>
                  <a:gd name="T11" fmla="*/ 21600 w 21600"/>
                  <a:gd name="T12" fmla="*/ 21847 h 218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847" fill="none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</a:path>
                  <a:path w="21600" h="21847" stroke="0" extrusionOk="0">
                    <a:moveTo>
                      <a:pt x="21598" y="0"/>
                    </a:moveTo>
                    <a:cubicBezTo>
                      <a:pt x="21599" y="82"/>
                      <a:pt x="21600" y="164"/>
                      <a:pt x="21600" y="247"/>
                    </a:cubicBezTo>
                    <a:cubicBezTo>
                      <a:pt x="21600" y="12176"/>
                      <a:pt x="11929" y="21846"/>
                      <a:pt x="0" y="21847"/>
                    </a:cubicBezTo>
                    <a:lnTo>
                      <a:pt x="0" y="247"/>
                    </a:lnTo>
                    <a:lnTo>
                      <a:pt x="2159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65306" tIns="32653" rIns="65306" bIns="32653" anchor="ctr"/>
              <a:lstStyle/>
              <a:p>
                <a:endParaRPr lang="ja-JP" altLang="en-US"/>
              </a:p>
            </p:txBody>
          </p:sp>
        </p:grpSp>
        <p:sp>
          <p:nvSpPr>
            <p:cNvPr id="23587" name="Line 181"/>
            <p:cNvSpPr>
              <a:spLocks noChangeShapeType="1"/>
            </p:cNvSpPr>
            <p:nvPr/>
          </p:nvSpPr>
          <p:spPr bwMode="auto">
            <a:xfrm>
              <a:off x="4353398" y="2560757"/>
              <a:ext cx="35648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88" name="Line 182"/>
            <p:cNvSpPr>
              <a:spLocks noChangeShapeType="1"/>
            </p:cNvSpPr>
            <p:nvPr/>
          </p:nvSpPr>
          <p:spPr bwMode="auto">
            <a:xfrm flipV="1">
              <a:off x="5157994" y="3142831"/>
              <a:ext cx="351395" cy="226826"/>
            </a:xfrm>
            <a:prstGeom prst="line">
              <a:avLst/>
            </a:prstGeom>
            <a:noFill/>
            <a:ln w="730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grpSp>
          <p:nvGrpSpPr>
            <p:cNvPr id="23589" name="Group 183"/>
            <p:cNvGrpSpPr>
              <a:grpSpLocks/>
            </p:cNvGrpSpPr>
            <p:nvPr/>
          </p:nvGrpSpPr>
          <p:grpSpPr bwMode="auto">
            <a:xfrm>
              <a:off x="4808241" y="3239566"/>
              <a:ext cx="417076" cy="245173"/>
              <a:chOff x="3049" y="1239"/>
              <a:chExt cx="301" cy="189"/>
            </a:xfrm>
          </p:grpSpPr>
          <p:sp>
            <p:nvSpPr>
              <p:cNvPr id="23835" name="Rectangle 184"/>
              <p:cNvSpPr>
                <a:spLocks noChangeArrowheads="1"/>
              </p:cNvSpPr>
              <p:nvPr/>
            </p:nvSpPr>
            <p:spPr bwMode="auto">
              <a:xfrm>
                <a:off x="3049" y="1239"/>
                <a:ext cx="301" cy="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6" name="Rectangle 185"/>
              <p:cNvSpPr>
                <a:spLocks noChangeArrowheads="1"/>
              </p:cNvSpPr>
              <p:nvPr/>
            </p:nvSpPr>
            <p:spPr bwMode="auto">
              <a:xfrm>
                <a:off x="3049" y="1248"/>
                <a:ext cx="301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7" name="Rectangle 186"/>
              <p:cNvSpPr>
                <a:spLocks noChangeArrowheads="1"/>
              </p:cNvSpPr>
              <p:nvPr/>
            </p:nvSpPr>
            <p:spPr bwMode="auto">
              <a:xfrm>
                <a:off x="3049" y="1253"/>
                <a:ext cx="301" cy="5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8" name="Rectangle 187"/>
              <p:cNvSpPr>
                <a:spLocks noChangeArrowheads="1"/>
              </p:cNvSpPr>
              <p:nvPr/>
            </p:nvSpPr>
            <p:spPr bwMode="auto">
              <a:xfrm>
                <a:off x="3049" y="1258"/>
                <a:ext cx="301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39" name="Rectangle 188"/>
              <p:cNvSpPr>
                <a:spLocks noChangeArrowheads="1"/>
              </p:cNvSpPr>
              <p:nvPr/>
            </p:nvSpPr>
            <p:spPr bwMode="auto">
              <a:xfrm>
                <a:off x="3049" y="1263"/>
                <a:ext cx="301" cy="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0" name="Rectangle 189"/>
              <p:cNvSpPr>
                <a:spLocks noChangeArrowheads="1"/>
              </p:cNvSpPr>
              <p:nvPr/>
            </p:nvSpPr>
            <p:spPr bwMode="auto">
              <a:xfrm>
                <a:off x="3049" y="1268"/>
                <a:ext cx="301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1" name="Rectangle 190"/>
              <p:cNvSpPr>
                <a:spLocks noChangeArrowheads="1"/>
              </p:cNvSpPr>
              <p:nvPr/>
            </p:nvSpPr>
            <p:spPr bwMode="auto">
              <a:xfrm>
                <a:off x="3049" y="1273"/>
                <a:ext cx="301" cy="5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2" name="Rectangle 191"/>
              <p:cNvSpPr>
                <a:spLocks noChangeArrowheads="1"/>
              </p:cNvSpPr>
              <p:nvPr/>
            </p:nvSpPr>
            <p:spPr bwMode="auto">
              <a:xfrm>
                <a:off x="3049" y="1278"/>
                <a:ext cx="301" cy="4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3" name="Rectangle 192"/>
              <p:cNvSpPr>
                <a:spLocks noChangeArrowheads="1"/>
              </p:cNvSpPr>
              <p:nvPr/>
            </p:nvSpPr>
            <p:spPr bwMode="auto">
              <a:xfrm>
                <a:off x="3049" y="1282"/>
                <a:ext cx="301" cy="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4" name="Rectangle 193"/>
              <p:cNvSpPr>
                <a:spLocks noChangeArrowheads="1"/>
              </p:cNvSpPr>
              <p:nvPr/>
            </p:nvSpPr>
            <p:spPr bwMode="auto">
              <a:xfrm>
                <a:off x="3049" y="1287"/>
                <a:ext cx="301" cy="5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5" name="Rectangle 194"/>
              <p:cNvSpPr>
                <a:spLocks noChangeArrowheads="1"/>
              </p:cNvSpPr>
              <p:nvPr/>
            </p:nvSpPr>
            <p:spPr bwMode="auto">
              <a:xfrm>
                <a:off x="3049" y="1292"/>
                <a:ext cx="301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6" name="Rectangle 195"/>
              <p:cNvSpPr>
                <a:spLocks noChangeArrowheads="1"/>
              </p:cNvSpPr>
              <p:nvPr/>
            </p:nvSpPr>
            <p:spPr bwMode="auto">
              <a:xfrm>
                <a:off x="3049" y="1297"/>
                <a:ext cx="301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7" name="Rectangle 196"/>
              <p:cNvSpPr>
                <a:spLocks noChangeArrowheads="1"/>
              </p:cNvSpPr>
              <p:nvPr/>
            </p:nvSpPr>
            <p:spPr bwMode="auto">
              <a:xfrm>
                <a:off x="3049" y="1302"/>
                <a:ext cx="301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8" name="Rectangle 197"/>
              <p:cNvSpPr>
                <a:spLocks noChangeArrowheads="1"/>
              </p:cNvSpPr>
              <p:nvPr/>
            </p:nvSpPr>
            <p:spPr bwMode="auto">
              <a:xfrm>
                <a:off x="3049" y="1307"/>
                <a:ext cx="301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49" name="Rectangle 198"/>
              <p:cNvSpPr>
                <a:spLocks noChangeArrowheads="1"/>
              </p:cNvSpPr>
              <p:nvPr/>
            </p:nvSpPr>
            <p:spPr bwMode="auto">
              <a:xfrm>
                <a:off x="3049" y="1312"/>
                <a:ext cx="301" cy="5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0" name="Rectangle 199"/>
              <p:cNvSpPr>
                <a:spLocks noChangeArrowheads="1"/>
              </p:cNvSpPr>
              <p:nvPr/>
            </p:nvSpPr>
            <p:spPr bwMode="auto">
              <a:xfrm>
                <a:off x="3049" y="1317"/>
                <a:ext cx="301" cy="4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1" name="Rectangle 200"/>
              <p:cNvSpPr>
                <a:spLocks noChangeArrowheads="1"/>
              </p:cNvSpPr>
              <p:nvPr/>
            </p:nvSpPr>
            <p:spPr bwMode="auto">
              <a:xfrm>
                <a:off x="3049" y="1321"/>
                <a:ext cx="301" cy="5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2" name="Rectangle 201"/>
              <p:cNvSpPr>
                <a:spLocks noChangeArrowheads="1"/>
              </p:cNvSpPr>
              <p:nvPr/>
            </p:nvSpPr>
            <p:spPr bwMode="auto">
              <a:xfrm>
                <a:off x="3049" y="1326"/>
                <a:ext cx="301" cy="5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3" name="Rectangle 202"/>
              <p:cNvSpPr>
                <a:spLocks noChangeArrowheads="1"/>
              </p:cNvSpPr>
              <p:nvPr/>
            </p:nvSpPr>
            <p:spPr bwMode="auto">
              <a:xfrm>
                <a:off x="3049" y="1331"/>
                <a:ext cx="301" cy="5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4" name="Rectangle 203"/>
              <p:cNvSpPr>
                <a:spLocks noChangeArrowheads="1"/>
              </p:cNvSpPr>
              <p:nvPr/>
            </p:nvSpPr>
            <p:spPr bwMode="auto">
              <a:xfrm>
                <a:off x="3049" y="1336"/>
                <a:ext cx="301" cy="5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5" name="Rectangle 204"/>
              <p:cNvSpPr>
                <a:spLocks noChangeArrowheads="1"/>
              </p:cNvSpPr>
              <p:nvPr/>
            </p:nvSpPr>
            <p:spPr bwMode="auto">
              <a:xfrm>
                <a:off x="3049" y="1341"/>
                <a:ext cx="301" cy="5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6" name="Rectangle 205"/>
              <p:cNvSpPr>
                <a:spLocks noChangeArrowheads="1"/>
              </p:cNvSpPr>
              <p:nvPr/>
            </p:nvSpPr>
            <p:spPr bwMode="auto">
              <a:xfrm>
                <a:off x="3049" y="1346"/>
                <a:ext cx="301" cy="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7" name="Rectangle 206"/>
              <p:cNvSpPr>
                <a:spLocks noChangeArrowheads="1"/>
              </p:cNvSpPr>
              <p:nvPr/>
            </p:nvSpPr>
            <p:spPr bwMode="auto">
              <a:xfrm>
                <a:off x="3049" y="1351"/>
                <a:ext cx="301" cy="4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8" name="Rectangle 207"/>
              <p:cNvSpPr>
                <a:spLocks noChangeArrowheads="1"/>
              </p:cNvSpPr>
              <p:nvPr/>
            </p:nvSpPr>
            <p:spPr bwMode="auto">
              <a:xfrm>
                <a:off x="3049" y="1355"/>
                <a:ext cx="301" cy="5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59" name="Rectangle 208"/>
              <p:cNvSpPr>
                <a:spLocks noChangeArrowheads="1"/>
              </p:cNvSpPr>
              <p:nvPr/>
            </p:nvSpPr>
            <p:spPr bwMode="auto">
              <a:xfrm>
                <a:off x="3049" y="1360"/>
                <a:ext cx="301" cy="5"/>
              </a:xfrm>
              <a:prstGeom prst="rect">
                <a:avLst/>
              </a:pr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0" name="Rectangle 209"/>
              <p:cNvSpPr>
                <a:spLocks noChangeArrowheads="1"/>
              </p:cNvSpPr>
              <p:nvPr/>
            </p:nvSpPr>
            <p:spPr bwMode="auto">
              <a:xfrm>
                <a:off x="3049" y="1365"/>
                <a:ext cx="301" cy="5"/>
              </a:xfrm>
              <a:prstGeom prst="rect">
                <a:avLst/>
              </a:pr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1" name="Rectangle 210"/>
              <p:cNvSpPr>
                <a:spLocks noChangeArrowheads="1"/>
              </p:cNvSpPr>
              <p:nvPr/>
            </p:nvSpPr>
            <p:spPr bwMode="auto">
              <a:xfrm>
                <a:off x="3049" y="1370"/>
                <a:ext cx="301" cy="5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2" name="Rectangle 211"/>
              <p:cNvSpPr>
                <a:spLocks noChangeArrowheads="1"/>
              </p:cNvSpPr>
              <p:nvPr/>
            </p:nvSpPr>
            <p:spPr bwMode="auto">
              <a:xfrm>
                <a:off x="3049" y="1375"/>
                <a:ext cx="301" cy="5"/>
              </a:xfrm>
              <a:prstGeom prst="rect">
                <a:avLst/>
              </a:pr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3" name="Rectangle 212"/>
              <p:cNvSpPr>
                <a:spLocks noChangeArrowheads="1"/>
              </p:cNvSpPr>
              <p:nvPr/>
            </p:nvSpPr>
            <p:spPr bwMode="auto">
              <a:xfrm>
                <a:off x="3049" y="1380"/>
                <a:ext cx="301" cy="5"/>
              </a:xfrm>
              <a:prstGeom prst="rect">
                <a:avLst/>
              </a:pr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4" name="Rectangle 213"/>
              <p:cNvSpPr>
                <a:spLocks noChangeArrowheads="1"/>
              </p:cNvSpPr>
              <p:nvPr/>
            </p:nvSpPr>
            <p:spPr bwMode="auto">
              <a:xfrm>
                <a:off x="3049" y="1385"/>
                <a:ext cx="301" cy="4"/>
              </a:xfrm>
              <a:prstGeom prst="rect">
                <a:avLst/>
              </a:pr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5" name="Rectangle 214"/>
              <p:cNvSpPr>
                <a:spLocks noChangeArrowheads="1"/>
              </p:cNvSpPr>
              <p:nvPr/>
            </p:nvSpPr>
            <p:spPr bwMode="auto">
              <a:xfrm>
                <a:off x="3049" y="1389"/>
                <a:ext cx="301" cy="5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6" name="Rectangle 215"/>
              <p:cNvSpPr>
                <a:spLocks noChangeArrowheads="1"/>
              </p:cNvSpPr>
              <p:nvPr/>
            </p:nvSpPr>
            <p:spPr bwMode="auto">
              <a:xfrm>
                <a:off x="3049" y="1394"/>
                <a:ext cx="301" cy="5"/>
              </a:xfrm>
              <a:prstGeom prst="rect">
                <a:avLst/>
              </a:pr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7" name="Rectangle 216"/>
              <p:cNvSpPr>
                <a:spLocks noChangeArrowheads="1"/>
              </p:cNvSpPr>
              <p:nvPr/>
            </p:nvSpPr>
            <p:spPr bwMode="auto">
              <a:xfrm>
                <a:off x="3049" y="1399"/>
                <a:ext cx="301" cy="5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8" name="Rectangle 217"/>
              <p:cNvSpPr>
                <a:spLocks noChangeArrowheads="1"/>
              </p:cNvSpPr>
              <p:nvPr/>
            </p:nvSpPr>
            <p:spPr bwMode="auto">
              <a:xfrm>
                <a:off x="3049" y="1404"/>
                <a:ext cx="301" cy="5"/>
              </a:xfrm>
              <a:prstGeom prst="rect">
                <a:avLst/>
              </a:pr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69" name="Rectangle 218"/>
              <p:cNvSpPr>
                <a:spLocks noChangeArrowheads="1"/>
              </p:cNvSpPr>
              <p:nvPr/>
            </p:nvSpPr>
            <p:spPr bwMode="auto">
              <a:xfrm>
                <a:off x="3049" y="1409"/>
                <a:ext cx="301" cy="5"/>
              </a:xfrm>
              <a:prstGeom prst="rect">
                <a:avLst/>
              </a:pr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0" name="Rectangle 219"/>
              <p:cNvSpPr>
                <a:spLocks noChangeArrowheads="1"/>
              </p:cNvSpPr>
              <p:nvPr/>
            </p:nvSpPr>
            <p:spPr bwMode="auto">
              <a:xfrm>
                <a:off x="3049" y="1414"/>
                <a:ext cx="301" cy="5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1" name="Rectangle 220"/>
              <p:cNvSpPr>
                <a:spLocks noChangeArrowheads="1"/>
              </p:cNvSpPr>
              <p:nvPr/>
            </p:nvSpPr>
            <p:spPr bwMode="auto">
              <a:xfrm>
                <a:off x="3049" y="1419"/>
                <a:ext cx="301" cy="4"/>
              </a:xfrm>
              <a:prstGeom prst="rect">
                <a:avLst/>
              </a:pr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2" name="Rectangle 221"/>
              <p:cNvSpPr>
                <a:spLocks noChangeArrowheads="1"/>
              </p:cNvSpPr>
              <p:nvPr/>
            </p:nvSpPr>
            <p:spPr bwMode="auto">
              <a:xfrm>
                <a:off x="3049" y="1423"/>
                <a:ext cx="301" cy="5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73" name="Freeform 222"/>
              <p:cNvSpPr>
                <a:spLocks/>
              </p:cNvSpPr>
              <p:nvPr/>
            </p:nvSpPr>
            <p:spPr bwMode="auto">
              <a:xfrm>
                <a:off x="3051" y="1241"/>
                <a:ext cx="297" cy="46"/>
              </a:xfrm>
              <a:custGeom>
                <a:avLst/>
                <a:gdLst>
                  <a:gd name="T0" fmla="*/ 0 w 297"/>
                  <a:gd name="T1" fmla="*/ 46 h 46"/>
                  <a:gd name="T2" fmla="*/ 251 w 297"/>
                  <a:gd name="T3" fmla="*/ 46 h 46"/>
                  <a:gd name="T4" fmla="*/ 297 w 297"/>
                  <a:gd name="T5" fmla="*/ 0 h 46"/>
                  <a:gd name="T6" fmla="*/ 47 w 297"/>
                  <a:gd name="T7" fmla="*/ 0 h 46"/>
                  <a:gd name="T8" fmla="*/ 0 w 297"/>
                  <a:gd name="T9" fmla="*/ 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7"/>
                  <a:gd name="T16" fmla="*/ 0 h 46"/>
                  <a:gd name="T17" fmla="*/ 297 w 29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7" h="46">
                    <a:moveTo>
                      <a:pt x="0" y="46"/>
                    </a:moveTo>
                    <a:lnTo>
                      <a:pt x="251" y="46"/>
                    </a:lnTo>
                    <a:lnTo>
                      <a:pt x="297" y="0"/>
                    </a:lnTo>
                    <a:lnTo>
                      <a:pt x="47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74" name="Freeform 223"/>
              <p:cNvSpPr>
                <a:spLocks/>
              </p:cNvSpPr>
              <p:nvPr/>
            </p:nvSpPr>
            <p:spPr bwMode="auto">
              <a:xfrm>
                <a:off x="3302" y="1241"/>
                <a:ext cx="46" cy="185"/>
              </a:xfrm>
              <a:custGeom>
                <a:avLst/>
                <a:gdLst>
                  <a:gd name="T0" fmla="*/ 0 w 46"/>
                  <a:gd name="T1" fmla="*/ 46 h 185"/>
                  <a:gd name="T2" fmla="*/ 46 w 46"/>
                  <a:gd name="T3" fmla="*/ 0 h 185"/>
                  <a:gd name="T4" fmla="*/ 46 w 46"/>
                  <a:gd name="T5" fmla="*/ 139 h 185"/>
                  <a:gd name="T6" fmla="*/ 0 w 46"/>
                  <a:gd name="T7" fmla="*/ 185 h 185"/>
                  <a:gd name="T8" fmla="*/ 0 w 46"/>
                  <a:gd name="T9" fmla="*/ 46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85"/>
                  <a:gd name="T17" fmla="*/ 46 w 46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85">
                    <a:moveTo>
                      <a:pt x="0" y="46"/>
                    </a:moveTo>
                    <a:lnTo>
                      <a:pt x="46" y="0"/>
                    </a:lnTo>
                    <a:lnTo>
                      <a:pt x="46" y="139"/>
                    </a:lnTo>
                    <a:lnTo>
                      <a:pt x="0" y="185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3590" name="Oval 224"/>
            <p:cNvSpPr>
              <a:spLocks noChangeArrowheads="1"/>
            </p:cNvSpPr>
            <p:nvPr/>
          </p:nvSpPr>
          <p:spPr bwMode="auto">
            <a:xfrm>
              <a:off x="5210539" y="2694184"/>
              <a:ext cx="441707" cy="166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18" tIns="45709" rIns="91418" bIns="4570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b="1">
                <a:solidFill>
                  <a:srgbClr val="000000"/>
                </a:solidFill>
              </a:endParaRPr>
            </a:p>
          </p:txBody>
        </p:sp>
        <p:sp>
          <p:nvSpPr>
            <p:cNvPr id="23591" name="Oval 225"/>
            <p:cNvSpPr>
              <a:spLocks noChangeArrowheads="1"/>
            </p:cNvSpPr>
            <p:nvPr/>
          </p:nvSpPr>
          <p:spPr bwMode="auto">
            <a:xfrm>
              <a:off x="4681804" y="2694184"/>
              <a:ext cx="443349" cy="166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18" tIns="45709" rIns="91418" bIns="45709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b="1">
                <a:solidFill>
                  <a:srgbClr val="000000"/>
                </a:solidFill>
              </a:endParaRPr>
            </a:p>
          </p:txBody>
        </p:sp>
        <p:sp>
          <p:nvSpPr>
            <p:cNvPr id="23592" name="Line 226"/>
            <p:cNvSpPr>
              <a:spLocks noChangeShapeType="1"/>
            </p:cNvSpPr>
            <p:nvPr/>
          </p:nvSpPr>
          <p:spPr bwMode="auto">
            <a:xfrm flipV="1">
              <a:off x="4882132" y="2570764"/>
              <a:ext cx="0" cy="131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93" name="Line 227"/>
            <p:cNvSpPr>
              <a:spLocks noChangeShapeType="1"/>
            </p:cNvSpPr>
            <p:nvPr/>
          </p:nvSpPr>
          <p:spPr bwMode="auto">
            <a:xfrm flipV="1">
              <a:off x="5425645" y="2559088"/>
              <a:ext cx="0" cy="143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594" name="Line 228"/>
            <p:cNvSpPr>
              <a:spLocks noChangeShapeType="1"/>
            </p:cNvSpPr>
            <p:nvPr/>
          </p:nvSpPr>
          <p:spPr bwMode="auto">
            <a:xfrm>
              <a:off x="4428931" y="2785914"/>
              <a:ext cx="2019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pic>
          <p:nvPicPr>
            <p:cNvPr id="23595" name="Picture 229" descr="MC900226828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516" y="2804261"/>
              <a:ext cx="615763" cy="48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6" name="Rectangle 230"/>
            <p:cNvSpPr>
              <a:spLocks noChangeArrowheads="1"/>
            </p:cNvSpPr>
            <p:nvPr/>
          </p:nvSpPr>
          <p:spPr bwMode="auto">
            <a:xfrm>
              <a:off x="6534017" y="4060142"/>
              <a:ext cx="952379" cy="22682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b="1">
                <a:solidFill>
                  <a:srgbClr val="000000"/>
                </a:solidFill>
              </a:endParaRPr>
            </a:p>
          </p:txBody>
        </p:sp>
        <p:sp>
          <p:nvSpPr>
            <p:cNvPr id="23597" name="Rectangle 231"/>
            <p:cNvSpPr>
              <a:spLocks noChangeArrowheads="1"/>
            </p:cNvSpPr>
            <p:nvPr/>
          </p:nvSpPr>
          <p:spPr bwMode="auto">
            <a:xfrm>
              <a:off x="6522523" y="4071817"/>
              <a:ext cx="968799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FFFFFF"/>
                  </a:solidFill>
                </a:rPr>
                <a:t>Power grid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sp>
          <p:nvSpPr>
            <p:cNvPr id="23598" name="Rectangle 240"/>
            <p:cNvSpPr>
              <a:spLocks noChangeArrowheads="1"/>
            </p:cNvSpPr>
            <p:nvPr/>
          </p:nvSpPr>
          <p:spPr bwMode="auto">
            <a:xfrm>
              <a:off x="6277860" y="6071553"/>
              <a:ext cx="354679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PCS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sp>
          <p:nvSpPr>
            <p:cNvPr id="23599" name="Rectangle 251"/>
            <p:cNvSpPr>
              <a:spLocks noChangeArrowheads="1"/>
            </p:cNvSpPr>
            <p:nvPr/>
          </p:nvSpPr>
          <p:spPr bwMode="auto">
            <a:xfrm>
              <a:off x="6614477" y="4350345"/>
              <a:ext cx="1485915" cy="213483"/>
            </a:xfrm>
            <a:prstGeom prst="rect">
              <a:avLst/>
            </a:prstGeom>
            <a:solidFill>
              <a:srgbClr val="4F8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09" rIns="91418" bIns="45709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ja-JP" sz="1800" b="1">
                <a:solidFill>
                  <a:srgbClr val="000000"/>
                </a:solidFill>
              </a:endParaRPr>
            </a:p>
          </p:txBody>
        </p:sp>
        <p:sp>
          <p:nvSpPr>
            <p:cNvPr id="23600" name="Rectangle 252"/>
            <p:cNvSpPr>
              <a:spLocks noChangeArrowheads="1"/>
            </p:cNvSpPr>
            <p:nvPr/>
          </p:nvSpPr>
          <p:spPr bwMode="auto">
            <a:xfrm>
              <a:off x="6663737" y="4398713"/>
              <a:ext cx="159605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68375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8375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8375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8375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8375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100">
                  <a:solidFill>
                    <a:srgbClr val="FFFFFF"/>
                  </a:solidFill>
                </a:rPr>
                <a:t>Communication grid</a:t>
              </a:r>
              <a:endParaRPr kumimoji="0" lang="ja-JP" altLang="en-GB" sz="1100">
                <a:solidFill>
                  <a:srgbClr val="FFFFFF"/>
                </a:solidFill>
              </a:endParaRPr>
            </a:p>
          </p:txBody>
        </p:sp>
        <p:grpSp>
          <p:nvGrpSpPr>
            <p:cNvPr id="23601" name="Group 254"/>
            <p:cNvGrpSpPr>
              <a:grpSpLocks/>
            </p:cNvGrpSpPr>
            <p:nvPr/>
          </p:nvGrpSpPr>
          <p:grpSpPr bwMode="auto">
            <a:xfrm>
              <a:off x="7001996" y="5694622"/>
              <a:ext cx="697863" cy="732181"/>
              <a:chOff x="372" y="1372"/>
              <a:chExt cx="444" cy="473"/>
            </a:xfrm>
          </p:grpSpPr>
          <p:sp>
            <p:nvSpPr>
              <p:cNvPr id="23741" name="Freeform 255"/>
              <p:cNvSpPr>
                <a:spLocks/>
              </p:cNvSpPr>
              <p:nvPr/>
            </p:nvSpPr>
            <p:spPr bwMode="auto">
              <a:xfrm>
                <a:off x="374" y="1373"/>
                <a:ext cx="440" cy="469"/>
              </a:xfrm>
              <a:custGeom>
                <a:avLst/>
                <a:gdLst>
                  <a:gd name="T0" fmla="*/ 360 w 440"/>
                  <a:gd name="T1" fmla="*/ 304 h 469"/>
                  <a:gd name="T2" fmla="*/ 418 w 440"/>
                  <a:gd name="T3" fmla="*/ 357 h 469"/>
                  <a:gd name="T4" fmla="*/ 419 w 440"/>
                  <a:gd name="T5" fmla="*/ 352 h 469"/>
                  <a:gd name="T6" fmla="*/ 369 w 440"/>
                  <a:gd name="T7" fmla="*/ 293 h 469"/>
                  <a:gd name="T8" fmla="*/ 359 w 440"/>
                  <a:gd name="T9" fmla="*/ 281 h 469"/>
                  <a:gd name="T10" fmla="*/ 381 w 440"/>
                  <a:gd name="T11" fmla="*/ 205 h 469"/>
                  <a:gd name="T12" fmla="*/ 385 w 440"/>
                  <a:gd name="T13" fmla="*/ 188 h 469"/>
                  <a:gd name="T14" fmla="*/ 379 w 440"/>
                  <a:gd name="T15" fmla="*/ 191 h 469"/>
                  <a:gd name="T16" fmla="*/ 353 w 440"/>
                  <a:gd name="T17" fmla="*/ 252 h 469"/>
                  <a:gd name="T18" fmla="*/ 349 w 440"/>
                  <a:gd name="T19" fmla="*/ 273 h 469"/>
                  <a:gd name="T20" fmla="*/ 343 w 440"/>
                  <a:gd name="T21" fmla="*/ 283 h 469"/>
                  <a:gd name="T22" fmla="*/ 262 w 440"/>
                  <a:gd name="T23" fmla="*/ 317 h 469"/>
                  <a:gd name="T24" fmla="*/ 261 w 440"/>
                  <a:gd name="T25" fmla="*/ 320 h 469"/>
                  <a:gd name="T26" fmla="*/ 265 w 440"/>
                  <a:gd name="T27" fmla="*/ 321 h 469"/>
                  <a:gd name="T28" fmla="*/ 325 w 440"/>
                  <a:gd name="T29" fmla="*/ 303 h 469"/>
                  <a:gd name="T30" fmla="*/ 346 w 440"/>
                  <a:gd name="T31" fmla="*/ 292 h 469"/>
                  <a:gd name="T32" fmla="*/ 350 w 440"/>
                  <a:gd name="T33" fmla="*/ 295 h 469"/>
                  <a:gd name="T34" fmla="*/ 227 w 440"/>
                  <a:gd name="T35" fmla="*/ 469 h 469"/>
                  <a:gd name="T36" fmla="*/ 271 w 440"/>
                  <a:gd name="T37" fmla="*/ 236 h 469"/>
                  <a:gd name="T38" fmla="*/ 309 w 440"/>
                  <a:gd name="T39" fmla="*/ 271 h 469"/>
                  <a:gd name="T40" fmla="*/ 313 w 440"/>
                  <a:gd name="T41" fmla="*/ 268 h 469"/>
                  <a:gd name="T42" fmla="*/ 259 w 440"/>
                  <a:gd name="T43" fmla="*/ 204 h 469"/>
                  <a:gd name="T44" fmla="*/ 232 w 440"/>
                  <a:gd name="T45" fmla="*/ 166 h 469"/>
                  <a:gd name="T46" fmla="*/ 239 w 440"/>
                  <a:gd name="T47" fmla="*/ 80 h 469"/>
                  <a:gd name="T48" fmla="*/ 258 w 440"/>
                  <a:gd name="T49" fmla="*/ 12 h 469"/>
                  <a:gd name="T50" fmla="*/ 252 w 440"/>
                  <a:gd name="T51" fmla="*/ 18 h 469"/>
                  <a:gd name="T52" fmla="*/ 218 w 440"/>
                  <a:gd name="T53" fmla="*/ 94 h 469"/>
                  <a:gd name="T54" fmla="*/ 206 w 440"/>
                  <a:gd name="T55" fmla="*/ 134 h 469"/>
                  <a:gd name="T56" fmla="*/ 204 w 440"/>
                  <a:gd name="T57" fmla="*/ 152 h 469"/>
                  <a:gd name="T58" fmla="*/ 198 w 440"/>
                  <a:gd name="T59" fmla="*/ 157 h 469"/>
                  <a:gd name="T60" fmla="*/ 102 w 440"/>
                  <a:gd name="T61" fmla="*/ 197 h 469"/>
                  <a:gd name="T62" fmla="*/ 69 w 440"/>
                  <a:gd name="T63" fmla="*/ 215 h 469"/>
                  <a:gd name="T64" fmla="*/ 73 w 440"/>
                  <a:gd name="T65" fmla="*/ 217 h 469"/>
                  <a:gd name="T66" fmla="*/ 131 w 440"/>
                  <a:gd name="T67" fmla="*/ 199 h 469"/>
                  <a:gd name="T68" fmla="*/ 194 w 440"/>
                  <a:gd name="T69" fmla="*/ 174 h 469"/>
                  <a:gd name="T70" fmla="*/ 205 w 440"/>
                  <a:gd name="T71" fmla="*/ 175 h 469"/>
                  <a:gd name="T72" fmla="*/ 208 w 440"/>
                  <a:gd name="T73" fmla="*/ 180 h 469"/>
                  <a:gd name="T74" fmla="*/ 119 w 440"/>
                  <a:gd name="T75" fmla="*/ 469 h 469"/>
                  <a:gd name="T76" fmla="*/ 159 w 440"/>
                  <a:gd name="T77" fmla="*/ 368 h 469"/>
                  <a:gd name="T78" fmla="*/ 163 w 440"/>
                  <a:gd name="T79" fmla="*/ 367 h 469"/>
                  <a:gd name="T80" fmla="*/ 122 w 440"/>
                  <a:gd name="T81" fmla="*/ 318 h 469"/>
                  <a:gd name="T82" fmla="*/ 114 w 440"/>
                  <a:gd name="T83" fmla="*/ 309 h 469"/>
                  <a:gd name="T84" fmla="*/ 135 w 440"/>
                  <a:gd name="T85" fmla="*/ 236 h 469"/>
                  <a:gd name="T86" fmla="*/ 134 w 440"/>
                  <a:gd name="T87" fmla="*/ 233 h 469"/>
                  <a:gd name="T88" fmla="*/ 123 w 440"/>
                  <a:gd name="T89" fmla="*/ 250 h 469"/>
                  <a:gd name="T90" fmla="*/ 106 w 440"/>
                  <a:gd name="T91" fmla="*/ 302 h 469"/>
                  <a:gd name="T92" fmla="*/ 101 w 440"/>
                  <a:gd name="T93" fmla="*/ 310 h 469"/>
                  <a:gd name="T94" fmla="*/ 36 w 440"/>
                  <a:gd name="T95" fmla="*/ 337 h 469"/>
                  <a:gd name="T96" fmla="*/ 35 w 440"/>
                  <a:gd name="T97" fmla="*/ 340 h 469"/>
                  <a:gd name="T98" fmla="*/ 87 w 440"/>
                  <a:gd name="T99" fmla="*/ 326 h 469"/>
                  <a:gd name="T100" fmla="*/ 101 w 440"/>
                  <a:gd name="T101" fmla="*/ 319 h 469"/>
                  <a:gd name="T102" fmla="*/ 107 w 440"/>
                  <a:gd name="T103" fmla="*/ 320 h 469"/>
                  <a:gd name="T104" fmla="*/ 0 w 440"/>
                  <a:gd name="T105" fmla="*/ 469 h 4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0"/>
                  <a:gd name="T160" fmla="*/ 0 h 469"/>
                  <a:gd name="T161" fmla="*/ 440 w 440"/>
                  <a:gd name="T162" fmla="*/ 469 h 4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0" h="469">
                    <a:moveTo>
                      <a:pt x="369" y="469"/>
                    </a:moveTo>
                    <a:lnTo>
                      <a:pt x="369" y="469"/>
                    </a:lnTo>
                    <a:lnTo>
                      <a:pt x="365" y="468"/>
                    </a:lnTo>
                    <a:lnTo>
                      <a:pt x="360" y="304"/>
                    </a:lnTo>
                    <a:lnTo>
                      <a:pt x="397" y="339"/>
                    </a:lnTo>
                    <a:lnTo>
                      <a:pt x="416" y="357"/>
                    </a:lnTo>
                    <a:lnTo>
                      <a:pt x="418" y="357"/>
                    </a:lnTo>
                    <a:lnTo>
                      <a:pt x="420" y="356"/>
                    </a:lnTo>
                    <a:lnTo>
                      <a:pt x="420" y="354"/>
                    </a:lnTo>
                    <a:lnTo>
                      <a:pt x="419" y="352"/>
                    </a:lnTo>
                    <a:lnTo>
                      <a:pt x="413" y="346"/>
                    </a:lnTo>
                    <a:lnTo>
                      <a:pt x="385" y="312"/>
                    </a:lnTo>
                    <a:lnTo>
                      <a:pt x="369" y="293"/>
                    </a:lnTo>
                    <a:lnTo>
                      <a:pt x="369" y="291"/>
                    </a:lnTo>
                    <a:lnTo>
                      <a:pt x="368" y="289"/>
                    </a:lnTo>
                    <a:lnTo>
                      <a:pt x="367" y="287"/>
                    </a:lnTo>
                    <a:lnTo>
                      <a:pt x="359" y="281"/>
                    </a:lnTo>
                    <a:lnTo>
                      <a:pt x="356" y="280"/>
                    </a:lnTo>
                    <a:lnTo>
                      <a:pt x="372" y="231"/>
                    </a:lnTo>
                    <a:lnTo>
                      <a:pt x="381" y="205"/>
                    </a:lnTo>
                    <a:lnTo>
                      <a:pt x="385" y="190"/>
                    </a:lnTo>
                    <a:lnTo>
                      <a:pt x="385" y="189"/>
                    </a:lnTo>
                    <a:lnTo>
                      <a:pt x="385" y="188"/>
                    </a:lnTo>
                    <a:lnTo>
                      <a:pt x="384" y="188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79" y="191"/>
                    </a:lnTo>
                    <a:lnTo>
                      <a:pt x="375" y="199"/>
                    </a:lnTo>
                    <a:lnTo>
                      <a:pt x="370" y="208"/>
                    </a:lnTo>
                    <a:lnTo>
                      <a:pt x="361" y="230"/>
                    </a:lnTo>
                    <a:lnTo>
                      <a:pt x="353" y="252"/>
                    </a:lnTo>
                    <a:lnTo>
                      <a:pt x="351" y="260"/>
                    </a:lnTo>
                    <a:lnTo>
                      <a:pt x="349" y="267"/>
                    </a:lnTo>
                    <a:lnTo>
                      <a:pt x="349" y="273"/>
                    </a:lnTo>
                    <a:lnTo>
                      <a:pt x="347" y="278"/>
                    </a:lnTo>
                    <a:lnTo>
                      <a:pt x="345" y="279"/>
                    </a:lnTo>
                    <a:lnTo>
                      <a:pt x="344" y="281"/>
                    </a:lnTo>
                    <a:lnTo>
                      <a:pt x="343" y="283"/>
                    </a:lnTo>
                    <a:lnTo>
                      <a:pt x="307" y="297"/>
                    </a:lnTo>
                    <a:lnTo>
                      <a:pt x="282" y="307"/>
                    </a:lnTo>
                    <a:lnTo>
                      <a:pt x="271" y="313"/>
                    </a:lnTo>
                    <a:lnTo>
                      <a:pt x="262" y="317"/>
                    </a:lnTo>
                    <a:lnTo>
                      <a:pt x="261" y="318"/>
                    </a:lnTo>
                    <a:lnTo>
                      <a:pt x="261" y="320"/>
                    </a:lnTo>
                    <a:lnTo>
                      <a:pt x="261" y="321"/>
                    </a:lnTo>
                    <a:lnTo>
                      <a:pt x="262" y="321"/>
                    </a:lnTo>
                    <a:lnTo>
                      <a:pt x="263" y="321"/>
                    </a:lnTo>
                    <a:lnTo>
                      <a:pt x="265" y="321"/>
                    </a:lnTo>
                    <a:lnTo>
                      <a:pt x="272" y="319"/>
                    </a:lnTo>
                    <a:lnTo>
                      <a:pt x="301" y="310"/>
                    </a:lnTo>
                    <a:lnTo>
                      <a:pt x="325" y="303"/>
                    </a:lnTo>
                    <a:lnTo>
                      <a:pt x="330" y="301"/>
                    </a:lnTo>
                    <a:lnTo>
                      <a:pt x="335" y="299"/>
                    </a:lnTo>
                    <a:lnTo>
                      <a:pt x="342" y="294"/>
                    </a:lnTo>
                    <a:lnTo>
                      <a:pt x="346" y="292"/>
                    </a:lnTo>
                    <a:lnTo>
                      <a:pt x="347" y="293"/>
                    </a:lnTo>
                    <a:lnTo>
                      <a:pt x="349" y="294"/>
                    </a:lnTo>
                    <a:lnTo>
                      <a:pt x="350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0" y="298"/>
                    </a:lnTo>
                    <a:lnTo>
                      <a:pt x="351" y="469"/>
                    </a:lnTo>
                    <a:lnTo>
                      <a:pt x="227" y="469"/>
                    </a:lnTo>
                    <a:lnTo>
                      <a:pt x="229" y="469"/>
                    </a:lnTo>
                    <a:lnTo>
                      <a:pt x="229" y="468"/>
                    </a:lnTo>
                    <a:lnTo>
                      <a:pt x="222" y="188"/>
                    </a:lnTo>
                    <a:lnTo>
                      <a:pt x="271" y="236"/>
                    </a:lnTo>
                    <a:lnTo>
                      <a:pt x="296" y="260"/>
                    </a:lnTo>
                    <a:lnTo>
                      <a:pt x="309" y="271"/>
                    </a:lnTo>
                    <a:lnTo>
                      <a:pt x="311" y="271"/>
                    </a:lnTo>
                    <a:lnTo>
                      <a:pt x="313" y="270"/>
                    </a:lnTo>
                    <a:lnTo>
                      <a:pt x="313" y="269"/>
                    </a:lnTo>
                    <a:lnTo>
                      <a:pt x="313" y="268"/>
                    </a:lnTo>
                    <a:lnTo>
                      <a:pt x="312" y="267"/>
                    </a:lnTo>
                    <a:lnTo>
                      <a:pt x="303" y="257"/>
                    </a:lnTo>
                    <a:lnTo>
                      <a:pt x="259" y="204"/>
                    </a:lnTo>
                    <a:lnTo>
                      <a:pt x="233" y="174"/>
                    </a:lnTo>
                    <a:lnTo>
                      <a:pt x="233" y="170"/>
                    </a:lnTo>
                    <a:lnTo>
                      <a:pt x="233" y="168"/>
                    </a:lnTo>
                    <a:lnTo>
                      <a:pt x="232" y="166"/>
                    </a:lnTo>
                    <a:lnTo>
                      <a:pt x="219" y="157"/>
                    </a:lnTo>
                    <a:lnTo>
                      <a:pt x="214" y="155"/>
                    </a:lnTo>
                    <a:lnTo>
                      <a:pt x="239" y="80"/>
                    </a:lnTo>
                    <a:lnTo>
                      <a:pt x="253" y="37"/>
                    </a:lnTo>
                    <a:lnTo>
                      <a:pt x="259" y="15"/>
                    </a:lnTo>
                    <a:lnTo>
                      <a:pt x="259" y="13"/>
                    </a:lnTo>
                    <a:lnTo>
                      <a:pt x="258" y="12"/>
                    </a:lnTo>
                    <a:lnTo>
                      <a:pt x="257" y="12"/>
                    </a:lnTo>
                    <a:lnTo>
                      <a:pt x="256" y="13"/>
                    </a:lnTo>
                    <a:lnTo>
                      <a:pt x="252" y="18"/>
                    </a:lnTo>
                    <a:lnTo>
                      <a:pt x="246" y="30"/>
                    </a:lnTo>
                    <a:lnTo>
                      <a:pt x="239" y="44"/>
                    </a:lnTo>
                    <a:lnTo>
                      <a:pt x="232" y="60"/>
                    </a:lnTo>
                    <a:lnTo>
                      <a:pt x="225" y="78"/>
                    </a:lnTo>
                    <a:lnTo>
                      <a:pt x="218" y="94"/>
                    </a:lnTo>
                    <a:lnTo>
                      <a:pt x="213" y="110"/>
                    </a:lnTo>
                    <a:lnTo>
                      <a:pt x="209" y="124"/>
                    </a:lnTo>
                    <a:lnTo>
                      <a:pt x="206" y="134"/>
                    </a:lnTo>
                    <a:lnTo>
                      <a:pt x="206" y="143"/>
                    </a:lnTo>
                    <a:lnTo>
                      <a:pt x="205" y="148"/>
                    </a:lnTo>
                    <a:lnTo>
                      <a:pt x="204" y="152"/>
                    </a:lnTo>
                    <a:lnTo>
                      <a:pt x="199" y="154"/>
                    </a:lnTo>
                    <a:lnTo>
                      <a:pt x="198" y="157"/>
                    </a:lnTo>
                    <a:lnTo>
                      <a:pt x="196" y="159"/>
                    </a:lnTo>
                    <a:lnTo>
                      <a:pt x="177" y="167"/>
                    </a:lnTo>
                    <a:lnTo>
                      <a:pt x="142" y="181"/>
                    </a:lnTo>
                    <a:lnTo>
                      <a:pt x="102" y="197"/>
                    </a:lnTo>
                    <a:lnTo>
                      <a:pt x="85" y="205"/>
                    </a:lnTo>
                    <a:lnTo>
                      <a:pt x="71" y="213"/>
                    </a:lnTo>
                    <a:lnTo>
                      <a:pt x="70" y="214"/>
                    </a:lnTo>
                    <a:lnTo>
                      <a:pt x="69" y="215"/>
                    </a:lnTo>
                    <a:lnTo>
                      <a:pt x="70" y="216"/>
                    </a:lnTo>
                    <a:lnTo>
                      <a:pt x="71" y="217"/>
                    </a:lnTo>
                    <a:lnTo>
                      <a:pt x="73" y="217"/>
                    </a:lnTo>
                    <a:lnTo>
                      <a:pt x="75" y="216"/>
                    </a:lnTo>
                    <a:lnTo>
                      <a:pt x="85" y="213"/>
                    </a:lnTo>
                    <a:lnTo>
                      <a:pt x="131" y="199"/>
                    </a:lnTo>
                    <a:lnTo>
                      <a:pt x="168" y="188"/>
                    </a:lnTo>
                    <a:lnTo>
                      <a:pt x="175" y="185"/>
                    </a:lnTo>
                    <a:lnTo>
                      <a:pt x="182" y="182"/>
                    </a:lnTo>
                    <a:lnTo>
                      <a:pt x="194" y="174"/>
                    </a:lnTo>
                    <a:lnTo>
                      <a:pt x="200" y="170"/>
                    </a:lnTo>
                    <a:lnTo>
                      <a:pt x="202" y="173"/>
                    </a:lnTo>
                    <a:lnTo>
                      <a:pt x="205" y="175"/>
                    </a:lnTo>
                    <a:lnTo>
                      <a:pt x="207" y="176"/>
                    </a:lnTo>
                    <a:lnTo>
                      <a:pt x="208" y="178"/>
                    </a:lnTo>
                    <a:lnTo>
                      <a:pt x="208" y="180"/>
                    </a:lnTo>
                    <a:lnTo>
                      <a:pt x="208" y="182"/>
                    </a:lnTo>
                    <a:lnTo>
                      <a:pt x="210" y="468"/>
                    </a:lnTo>
                    <a:lnTo>
                      <a:pt x="210" y="469"/>
                    </a:lnTo>
                    <a:lnTo>
                      <a:pt x="119" y="469"/>
                    </a:lnTo>
                    <a:lnTo>
                      <a:pt x="115" y="327"/>
                    </a:lnTo>
                    <a:lnTo>
                      <a:pt x="144" y="355"/>
                    </a:lnTo>
                    <a:lnTo>
                      <a:pt x="159" y="368"/>
                    </a:lnTo>
                    <a:lnTo>
                      <a:pt x="161" y="369"/>
                    </a:lnTo>
                    <a:lnTo>
                      <a:pt x="163" y="368"/>
                    </a:lnTo>
                    <a:lnTo>
                      <a:pt x="163" y="367"/>
                    </a:lnTo>
                    <a:lnTo>
                      <a:pt x="162" y="365"/>
                    </a:lnTo>
                    <a:lnTo>
                      <a:pt x="158" y="360"/>
                    </a:lnTo>
                    <a:lnTo>
                      <a:pt x="122" y="318"/>
                    </a:lnTo>
                    <a:lnTo>
                      <a:pt x="122" y="316"/>
                    </a:lnTo>
                    <a:lnTo>
                      <a:pt x="122" y="315"/>
                    </a:lnTo>
                    <a:lnTo>
                      <a:pt x="120" y="313"/>
                    </a:lnTo>
                    <a:lnTo>
                      <a:pt x="114" y="309"/>
                    </a:lnTo>
                    <a:lnTo>
                      <a:pt x="112" y="308"/>
                    </a:lnTo>
                    <a:lnTo>
                      <a:pt x="125" y="267"/>
                    </a:lnTo>
                    <a:lnTo>
                      <a:pt x="135" y="236"/>
                    </a:lnTo>
                    <a:lnTo>
                      <a:pt x="136" y="235"/>
                    </a:lnTo>
                    <a:lnTo>
                      <a:pt x="135" y="234"/>
                    </a:lnTo>
                    <a:lnTo>
                      <a:pt x="134" y="233"/>
                    </a:lnTo>
                    <a:lnTo>
                      <a:pt x="133" y="233"/>
                    </a:lnTo>
                    <a:lnTo>
                      <a:pt x="132" y="234"/>
                    </a:lnTo>
                    <a:lnTo>
                      <a:pt x="130" y="236"/>
                    </a:lnTo>
                    <a:lnTo>
                      <a:pt x="123" y="250"/>
                    </a:lnTo>
                    <a:lnTo>
                      <a:pt x="115" y="268"/>
                    </a:lnTo>
                    <a:lnTo>
                      <a:pt x="109" y="284"/>
                    </a:lnTo>
                    <a:lnTo>
                      <a:pt x="106" y="297"/>
                    </a:lnTo>
                    <a:lnTo>
                      <a:pt x="106" y="302"/>
                    </a:lnTo>
                    <a:lnTo>
                      <a:pt x="105" y="306"/>
                    </a:lnTo>
                    <a:lnTo>
                      <a:pt x="103" y="307"/>
                    </a:lnTo>
                    <a:lnTo>
                      <a:pt x="102" y="308"/>
                    </a:lnTo>
                    <a:lnTo>
                      <a:pt x="101" y="310"/>
                    </a:lnTo>
                    <a:lnTo>
                      <a:pt x="73" y="321"/>
                    </a:lnTo>
                    <a:lnTo>
                      <a:pt x="52" y="330"/>
                    </a:lnTo>
                    <a:lnTo>
                      <a:pt x="36" y="337"/>
                    </a:lnTo>
                    <a:lnTo>
                      <a:pt x="35" y="338"/>
                    </a:lnTo>
                    <a:lnTo>
                      <a:pt x="35" y="339"/>
                    </a:lnTo>
                    <a:lnTo>
                      <a:pt x="35" y="340"/>
                    </a:lnTo>
                    <a:lnTo>
                      <a:pt x="36" y="341"/>
                    </a:lnTo>
                    <a:lnTo>
                      <a:pt x="40" y="341"/>
                    </a:lnTo>
                    <a:lnTo>
                      <a:pt x="45" y="339"/>
                    </a:lnTo>
                    <a:lnTo>
                      <a:pt x="87" y="326"/>
                    </a:lnTo>
                    <a:lnTo>
                      <a:pt x="91" y="325"/>
                    </a:lnTo>
                    <a:lnTo>
                      <a:pt x="95" y="323"/>
                    </a:lnTo>
                    <a:lnTo>
                      <a:pt x="101" y="319"/>
                    </a:lnTo>
                    <a:lnTo>
                      <a:pt x="103" y="317"/>
                    </a:lnTo>
                    <a:lnTo>
                      <a:pt x="106" y="319"/>
                    </a:lnTo>
                    <a:lnTo>
                      <a:pt x="107" y="320"/>
                    </a:lnTo>
                    <a:lnTo>
                      <a:pt x="108" y="321"/>
                    </a:lnTo>
                    <a:lnTo>
                      <a:pt x="107" y="322"/>
                    </a:lnTo>
                    <a:lnTo>
                      <a:pt x="108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440" y="0"/>
                    </a:lnTo>
                    <a:lnTo>
                      <a:pt x="440" y="469"/>
                    </a:lnTo>
                    <a:lnTo>
                      <a:pt x="369" y="469"/>
                    </a:lnTo>
                    <a:close/>
                  </a:path>
                </a:pathLst>
              </a:custGeom>
              <a:solidFill>
                <a:srgbClr val="5C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2" name="Freeform 256"/>
              <p:cNvSpPr>
                <a:spLocks/>
              </p:cNvSpPr>
              <p:nvPr/>
            </p:nvSpPr>
            <p:spPr bwMode="auto">
              <a:xfrm>
                <a:off x="374" y="1373"/>
                <a:ext cx="440" cy="469"/>
              </a:xfrm>
              <a:custGeom>
                <a:avLst/>
                <a:gdLst>
                  <a:gd name="T0" fmla="*/ 360 w 440"/>
                  <a:gd name="T1" fmla="*/ 304 h 469"/>
                  <a:gd name="T2" fmla="*/ 418 w 440"/>
                  <a:gd name="T3" fmla="*/ 357 h 469"/>
                  <a:gd name="T4" fmla="*/ 419 w 440"/>
                  <a:gd name="T5" fmla="*/ 352 h 469"/>
                  <a:gd name="T6" fmla="*/ 369 w 440"/>
                  <a:gd name="T7" fmla="*/ 293 h 469"/>
                  <a:gd name="T8" fmla="*/ 359 w 440"/>
                  <a:gd name="T9" fmla="*/ 281 h 469"/>
                  <a:gd name="T10" fmla="*/ 381 w 440"/>
                  <a:gd name="T11" fmla="*/ 205 h 469"/>
                  <a:gd name="T12" fmla="*/ 385 w 440"/>
                  <a:gd name="T13" fmla="*/ 188 h 469"/>
                  <a:gd name="T14" fmla="*/ 379 w 440"/>
                  <a:gd name="T15" fmla="*/ 191 h 469"/>
                  <a:gd name="T16" fmla="*/ 353 w 440"/>
                  <a:gd name="T17" fmla="*/ 252 h 469"/>
                  <a:gd name="T18" fmla="*/ 349 w 440"/>
                  <a:gd name="T19" fmla="*/ 273 h 469"/>
                  <a:gd name="T20" fmla="*/ 343 w 440"/>
                  <a:gd name="T21" fmla="*/ 283 h 469"/>
                  <a:gd name="T22" fmla="*/ 262 w 440"/>
                  <a:gd name="T23" fmla="*/ 317 h 469"/>
                  <a:gd name="T24" fmla="*/ 261 w 440"/>
                  <a:gd name="T25" fmla="*/ 320 h 469"/>
                  <a:gd name="T26" fmla="*/ 265 w 440"/>
                  <a:gd name="T27" fmla="*/ 321 h 469"/>
                  <a:gd name="T28" fmla="*/ 325 w 440"/>
                  <a:gd name="T29" fmla="*/ 303 h 469"/>
                  <a:gd name="T30" fmla="*/ 346 w 440"/>
                  <a:gd name="T31" fmla="*/ 292 h 469"/>
                  <a:gd name="T32" fmla="*/ 350 w 440"/>
                  <a:gd name="T33" fmla="*/ 295 h 469"/>
                  <a:gd name="T34" fmla="*/ 227 w 440"/>
                  <a:gd name="T35" fmla="*/ 469 h 469"/>
                  <a:gd name="T36" fmla="*/ 271 w 440"/>
                  <a:gd name="T37" fmla="*/ 236 h 469"/>
                  <a:gd name="T38" fmla="*/ 309 w 440"/>
                  <a:gd name="T39" fmla="*/ 271 h 469"/>
                  <a:gd name="T40" fmla="*/ 313 w 440"/>
                  <a:gd name="T41" fmla="*/ 268 h 469"/>
                  <a:gd name="T42" fmla="*/ 259 w 440"/>
                  <a:gd name="T43" fmla="*/ 204 h 469"/>
                  <a:gd name="T44" fmla="*/ 232 w 440"/>
                  <a:gd name="T45" fmla="*/ 166 h 469"/>
                  <a:gd name="T46" fmla="*/ 239 w 440"/>
                  <a:gd name="T47" fmla="*/ 80 h 469"/>
                  <a:gd name="T48" fmla="*/ 258 w 440"/>
                  <a:gd name="T49" fmla="*/ 12 h 469"/>
                  <a:gd name="T50" fmla="*/ 252 w 440"/>
                  <a:gd name="T51" fmla="*/ 18 h 469"/>
                  <a:gd name="T52" fmla="*/ 218 w 440"/>
                  <a:gd name="T53" fmla="*/ 94 h 469"/>
                  <a:gd name="T54" fmla="*/ 206 w 440"/>
                  <a:gd name="T55" fmla="*/ 134 h 469"/>
                  <a:gd name="T56" fmla="*/ 204 w 440"/>
                  <a:gd name="T57" fmla="*/ 152 h 469"/>
                  <a:gd name="T58" fmla="*/ 198 w 440"/>
                  <a:gd name="T59" fmla="*/ 157 h 469"/>
                  <a:gd name="T60" fmla="*/ 102 w 440"/>
                  <a:gd name="T61" fmla="*/ 197 h 469"/>
                  <a:gd name="T62" fmla="*/ 69 w 440"/>
                  <a:gd name="T63" fmla="*/ 215 h 469"/>
                  <a:gd name="T64" fmla="*/ 73 w 440"/>
                  <a:gd name="T65" fmla="*/ 217 h 469"/>
                  <a:gd name="T66" fmla="*/ 131 w 440"/>
                  <a:gd name="T67" fmla="*/ 199 h 469"/>
                  <a:gd name="T68" fmla="*/ 194 w 440"/>
                  <a:gd name="T69" fmla="*/ 174 h 469"/>
                  <a:gd name="T70" fmla="*/ 205 w 440"/>
                  <a:gd name="T71" fmla="*/ 175 h 469"/>
                  <a:gd name="T72" fmla="*/ 208 w 440"/>
                  <a:gd name="T73" fmla="*/ 180 h 469"/>
                  <a:gd name="T74" fmla="*/ 119 w 440"/>
                  <a:gd name="T75" fmla="*/ 469 h 469"/>
                  <a:gd name="T76" fmla="*/ 159 w 440"/>
                  <a:gd name="T77" fmla="*/ 368 h 469"/>
                  <a:gd name="T78" fmla="*/ 163 w 440"/>
                  <a:gd name="T79" fmla="*/ 367 h 469"/>
                  <a:gd name="T80" fmla="*/ 122 w 440"/>
                  <a:gd name="T81" fmla="*/ 318 h 469"/>
                  <a:gd name="T82" fmla="*/ 114 w 440"/>
                  <a:gd name="T83" fmla="*/ 309 h 469"/>
                  <a:gd name="T84" fmla="*/ 135 w 440"/>
                  <a:gd name="T85" fmla="*/ 236 h 469"/>
                  <a:gd name="T86" fmla="*/ 134 w 440"/>
                  <a:gd name="T87" fmla="*/ 233 h 469"/>
                  <a:gd name="T88" fmla="*/ 123 w 440"/>
                  <a:gd name="T89" fmla="*/ 250 h 469"/>
                  <a:gd name="T90" fmla="*/ 106 w 440"/>
                  <a:gd name="T91" fmla="*/ 302 h 469"/>
                  <a:gd name="T92" fmla="*/ 101 w 440"/>
                  <a:gd name="T93" fmla="*/ 310 h 469"/>
                  <a:gd name="T94" fmla="*/ 36 w 440"/>
                  <a:gd name="T95" fmla="*/ 337 h 469"/>
                  <a:gd name="T96" fmla="*/ 35 w 440"/>
                  <a:gd name="T97" fmla="*/ 340 h 469"/>
                  <a:gd name="T98" fmla="*/ 87 w 440"/>
                  <a:gd name="T99" fmla="*/ 326 h 469"/>
                  <a:gd name="T100" fmla="*/ 101 w 440"/>
                  <a:gd name="T101" fmla="*/ 319 h 469"/>
                  <a:gd name="T102" fmla="*/ 107 w 440"/>
                  <a:gd name="T103" fmla="*/ 320 h 469"/>
                  <a:gd name="T104" fmla="*/ 0 w 440"/>
                  <a:gd name="T105" fmla="*/ 469 h 4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0"/>
                  <a:gd name="T160" fmla="*/ 0 h 469"/>
                  <a:gd name="T161" fmla="*/ 440 w 440"/>
                  <a:gd name="T162" fmla="*/ 469 h 4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0" h="469">
                    <a:moveTo>
                      <a:pt x="369" y="469"/>
                    </a:moveTo>
                    <a:lnTo>
                      <a:pt x="369" y="469"/>
                    </a:lnTo>
                    <a:lnTo>
                      <a:pt x="365" y="468"/>
                    </a:lnTo>
                    <a:lnTo>
                      <a:pt x="360" y="304"/>
                    </a:lnTo>
                    <a:lnTo>
                      <a:pt x="397" y="339"/>
                    </a:lnTo>
                    <a:lnTo>
                      <a:pt x="416" y="357"/>
                    </a:lnTo>
                    <a:lnTo>
                      <a:pt x="418" y="357"/>
                    </a:lnTo>
                    <a:lnTo>
                      <a:pt x="420" y="356"/>
                    </a:lnTo>
                    <a:lnTo>
                      <a:pt x="420" y="354"/>
                    </a:lnTo>
                    <a:lnTo>
                      <a:pt x="419" y="352"/>
                    </a:lnTo>
                    <a:lnTo>
                      <a:pt x="413" y="346"/>
                    </a:lnTo>
                    <a:lnTo>
                      <a:pt x="385" y="312"/>
                    </a:lnTo>
                    <a:lnTo>
                      <a:pt x="369" y="293"/>
                    </a:lnTo>
                    <a:lnTo>
                      <a:pt x="369" y="291"/>
                    </a:lnTo>
                    <a:lnTo>
                      <a:pt x="368" y="289"/>
                    </a:lnTo>
                    <a:lnTo>
                      <a:pt x="367" y="287"/>
                    </a:lnTo>
                    <a:lnTo>
                      <a:pt x="359" y="281"/>
                    </a:lnTo>
                    <a:lnTo>
                      <a:pt x="356" y="280"/>
                    </a:lnTo>
                    <a:lnTo>
                      <a:pt x="372" y="231"/>
                    </a:lnTo>
                    <a:lnTo>
                      <a:pt x="381" y="205"/>
                    </a:lnTo>
                    <a:lnTo>
                      <a:pt x="385" y="190"/>
                    </a:lnTo>
                    <a:lnTo>
                      <a:pt x="385" y="189"/>
                    </a:lnTo>
                    <a:lnTo>
                      <a:pt x="385" y="188"/>
                    </a:lnTo>
                    <a:lnTo>
                      <a:pt x="384" y="188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79" y="191"/>
                    </a:lnTo>
                    <a:lnTo>
                      <a:pt x="375" y="199"/>
                    </a:lnTo>
                    <a:lnTo>
                      <a:pt x="370" y="208"/>
                    </a:lnTo>
                    <a:lnTo>
                      <a:pt x="361" y="230"/>
                    </a:lnTo>
                    <a:lnTo>
                      <a:pt x="353" y="252"/>
                    </a:lnTo>
                    <a:lnTo>
                      <a:pt x="351" y="260"/>
                    </a:lnTo>
                    <a:lnTo>
                      <a:pt x="349" y="267"/>
                    </a:lnTo>
                    <a:lnTo>
                      <a:pt x="349" y="273"/>
                    </a:lnTo>
                    <a:lnTo>
                      <a:pt x="347" y="278"/>
                    </a:lnTo>
                    <a:lnTo>
                      <a:pt x="345" y="279"/>
                    </a:lnTo>
                    <a:lnTo>
                      <a:pt x="344" y="281"/>
                    </a:lnTo>
                    <a:lnTo>
                      <a:pt x="343" y="283"/>
                    </a:lnTo>
                    <a:lnTo>
                      <a:pt x="307" y="297"/>
                    </a:lnTo>
                    <a:lnTo>
                      <a:pt x="282" y="307"/>
                    </a:lnTo>
                    <a:lnTo>
                      <a:pt x="271" y="313"/>
                    </a:lnTo>
                    <a:lnTo>
                      <a:pt x="262" y="317"/>
                    </a:lnTo>
                    <a:lnTo>
                      <a:pt x="261" y="318"/>
                    </a:lnTo>
                    <a:lnTo>
                      <a:pt x="261" y="320"/>
                    </a:lnTo>
                    <a:lnTo>
                      <a:pt x="261" y="321"/>
                    </a:lnTo>
                    <a:lnTo>
                      <a:pt x="262" y="321"/>
                    </a:lnTo>
                    <a:lnTo>
                      <a:pt x="263" y="321"/>
                    </a:lnTo>
                    <a:lnTo>
                      <a:pt x="265" y="321"/>
                    </a:lnTo>
                    <a:lnTo>
                      <a:pt x="272" y="319"/>
                    </a:lnTo>
                    <a:lnTo>
                      <a:pt x="301" y="310"/>
                    </a:lnTo>
                    <a:lnTo>
                      <a:pt x="325" y="303"/>
                    </a:lnTo>
                    <a:lnTo>
                      <a:pt x="330" y="301"/>
                    </a:lnTo>
                    <a:lnTo>
                      <a:pt x="335" y="299"/>
                    </a:lnTo>
                    <a:lnTo>
                      <a:pt x="342" y="294"/>
                    </a:lnTo>
                    <a:lnTo>
                      <a:pt x="346" y="292"/>
                    </a:lnTo>
                    <a:lnTo>
                      <a:pt x="347" y="293"/>
                    </a:lnTo>
                    <a:lnTo>
                      <a:pt x="349" y="294"/>
                    </a:lnTo>
                    <a:lnTo>
                      <a:pt x="350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0" y="298"/>
                    </a:lnTo>
                    <a:lnTo>
                      <a:pt x="351" y="469"/>
                    </a:lnTo>
                    <a:lnTo>
                      <a:pt x="227" y="469"/>
                    </a:lnTo>
                    <a:lnTo>
                      <a:pt x="229" y="469"/>
                    </a:lnTo>
                    <a:lnTo>
                      <a:pt x="229" y="468"/>
                    </a:lnTo>
                    <a:lnTo>
                      <a:pt x="222" y="188"/>
                    </a:lnTo>
                    <a:lnTo>
                      <a:pt x="271" y="236"/>
                    </a:lnTo>
                    <a:lnTo>
                      <a:pt x="296" y="260"/>
                    </a:lnTo>
                    <a:lnTo>
                      <a:pt x="309" y="271"/>
                    </a:lnTo>
                    <a:lnTo>
                      <a:pt x="311" y="271"/>
                    </a:lnTo>
                    <a:lnTo>
                      <a:pt x="313" y="270"/>
                    </a:lnTo>
                    <a:lnTo>
                      <a:pt x="313" y="269"/>
                    </a:lnTo>
                    <a:lnTo>
                      <a:pt x="313" y="268"/>
                    </a:lnTo>
                    <a:lnTo>
                      <a:pt x="312" y="267"/>
                    </a:lnTo>
                    <a:lnTo>
                      <a:pt x="303" y="257"/>
                    </a:lnTo>
                    <a:lnTo>
                      <a:pt x="259" y="204"/>
                    </a:lnTo>
                    <a:lnTo>
                      <a:pt x="233" y="174"/>
                    </a:lnTo>
                    <a:lnTo>
                      <a:pt x="233" y="170"/>
                    </a:lnTo>
                    <a:lnTo>
                      <a:pt x="233" y="168"/>
                    </a:lnTo>
                    <a:lnTo>
                      <a:pt x="232" y="166"/>
                    </a:lnTo>
                    <a:lnTo>
                      <a:pt x="219" y="157"/>
                    </a:lnTo>
                    <a:lnTo>
                      <a:pt x="214" y="155"/>
                    </a:lnTo>
                    <a:lnTo>
                      <a:pt x="239" y="80"/>
                    </a:lnTo>
                    <a:lnTo>
                      <a:pt x="253" y="37"/>
                    </a:lnTo>
                    <a:lnTo>
                      <a:pt x="259" y="15"/>
                    </a:lnTo>
                    <a:lnTo>
                      <a:pt x="259" y="13"/>
                    </a:lnTo>
                    <a:lnTo>
                      <a:pt x="258" y="12"/>
                    </a:lnTo>
                    <a:lnTo>
                      <a:pt x="257" y="12"/>
                    </a:lnTo>
                    <a:lnTo>
                      <a:pt x="256" y="13"/>
                    </a:lnTo>
                    <a:lnTo>
                      <a:pt x="252" y="18"/>
                    </a:lnTo>
                    <a:lnTo>
                      <a:pt x="246" y="30"/>
                    </a:lnTo>
                    <a:lnTo>
                      <a:pt x="239" y="44"/>
                    </a:lnTo>
                    <a:lnTo>
                      <a:pt x="232" y="60"/>
                    </a:lnTo>
                    <a:lnTo>
                      <a:pt x="225" y="78"/>
                    </a:lnTo>
                    <a:lnTo>
                      <a:pt x="218" y="94"/>
                    </a:lnTo>
                    <a:lnTo>
                      <a:pt x="213" y="110"/>
                    </a:lnTo>
                    <a:lnTo>
                      <a:pt x="209" y="124"/>
                    </a:lnTo>
                    <a:lnTo>
                      <a:pt x="206" y="134"/>
                    </a:lnTo>
                    <a:lnTo>
                      <a:pt x="206" y="143"/>
                    </a:lnTo>
                    <a:lnTo>
                      <a:pt x="205" y="148"/>
                    </a:lnTo>
                    <a:lnTo>
                      <a:pt x="204" y="152"/>
                    </a:lnTo>
                    <a:lnTo>
                      <a:pt x="199" y="154"/>
                    </a:lnTo>
                    <a:lnTo>
                      <a:pt x="198" y="157"/>
                    </a:lnTo>
                    <a:lnTo>
                      <a:pt x="196" y="159"/>
                    </a:lnTo>
                    <a:lnTo>
                      <a:pt x="177" y="167"/>
                    </a:lnTo>
                    <a:lnTo>
                      <a:pt x="142" y="181"/>
                    </a:lnTo>
                    <a:lnTo>
                      <a:pt x="102" y="197"/>
                    </a:lnTo>
                    <a:lnTo>
                      <a:pt x="85" y="205"/>
                    </a:lnTo>
                    <a:lnTo>
                      <a:pt x="71" y="213"/>
                    </a:lnTo>
                    <a:lnTo>
                      <a:pt x="70" y="214"/>
                    </a:lnTo>
                    <a:lnTo>
                      <a:pt x="69" y="215"/>
                    </a:lnTo>
                    <a:lnTo>
                      <a:pt x="70" y="216"/>
                    </a:lnTo>
                    <a:lnTo>
                      <a:pt x="71" y="217"/>
                    </a:lnTo>
                    <a:lnTo>
                      <a:pt x="73" y="217"/>
                    </a:lnTo>
                    <a:lnTo>
                      <a:pt x="75" y="216"/>
                    </a:lnTo>
                    <a:lnTo>
                      <a:pt x="85" y="213"/>
                    </a:lnTo>
                    <a:lnTo>
                      <a:pt x="131" y="199"/>
                    </a:lnTo>
                    <a:lnTo>
                      <a:pt x="168" y="188"/>
                    </a:lnTo>
                    <a:lnTo>
                      <a:pt x="175" y="185"/>
                    </a:lnTo>
                    <a:lnTo>
                      <a:pt x="182" y="182"/>
                    </a:lnTo>
                    <a:lnTo>
                      <a:pt x="194" y="174"/>
                    </a:lnTo>
                    <a:lnTo>
                      <a:pt x="200" y="170"/>
                    </a:lnTo>
                    <a:lnTo>
                      <a:pt x="202" y="173"/>
                    </a:lnTo>
                    <a:lnTo>
                      <a:pt x="205" y="175"/>
                    </a:lnTo>
                    <a:lnTo>
                      <a:pt x="207" y="176"/>
                    </a:lnTo>
                    <a:lnTo>
                      <a:pt x="208" y="178"/>
                    </a:lnTo>
                    <a:lnTo>
                      <a:pt x="208" y="180"/>
                    </a:lnTo>
                    <a:lnTo>
                      <a:pt x="208" y="182"/>
                    </a:lnTo>
                    <a:lnTo>
                      <a:pt x="210" y="468"/>
                    </a:lnTo>
                    <a:lnTo>
                      <a:pt x="210" y="469"/>
                    </a:lnTo>
                    <a:lnTo>
                      <a:pt x="119" y="469"/>
                    </a:lnTo>
                    <a:lnTo>
                      <a:pt x="115" y="327"/>
                    </a:lnTo>
                    <a:lnTo>
                      <a:pt x="144" y="355"/>
                    </a:lnTo>
                    <a:lnTo>
                      <a:pt x="159" y="368"/>
                    </a:lnTo>
                    <a:lnTo>
                      <a:pt x="161" y="369"/>
                    </a:lnTo>
                    <a:lnTo>
                      <a:pt x="163" y="368"/>
                    </a:lnTo>
                    <a:lnTo>
                      <a:pt x="163" y="367"/>
                    </a:lnTo>
                    <a:lnTo>
                      <a:pt x="162" y="365"/>
                    </a:lnTo>
                    <a:lnTo>
                      <a:pt x="158" y="360"/>
                    </a:lnTo>
                    <a:lnTo>
                      <a:pt x="122" y="318"/>
                    </a:lnTo>
                    <a:lnTo>
                      <a:pt x="122" y="316"/>
                    </a:lnTo>
                    <a:lnTo>
                      <a:pt x="122" y="315"/>
                    </a:lnTo>
                    <a:lnTo>
                      <a:pt x="120" y="313"/>
                    </a:lnTo>
                    <a:lnTo>
                      <a:pt x="114" y="309"/>
                    </a:lnTo>
                    <a:lnTo>
                      <a:pt x="112" y="308"/>
                    </a:lnTo>
                    <a:lnTo>
                      <a:pt x="125" y="267"/>
                    </a:lnTo>
                    <a:lnTo>
                      <a:pt x="135" y="236"/>
                    </a:lnTo>
                    <a:lnTo>
                      <a:pt x="136" y="235"/>
                    </a:lnTo>
                    <a:lnTo>
                      <a:pt x="135" y="234"/>
                    </a:lnTo>
                    <a:lnTo>
                      <a:pt x="134" y="233"/>
                    </a:lnTo>
                    <a:lnTo>
                      <a:pt x="133" y="233"/>
                    </a:lnTo>
                    <a:lnTo>
                      <a:pt x="132" y="234"/>
                    </a:lnTo>
                    <a:lnTo>
                      <a:pt x="130" y="236"/>
                    </a:lnTo>
                    <a:lnTo>
                      <a:pt x="123" y="250"/>
                    </a:lnTo>
                    <a:lnTo>
                      <a:pt x="115" y="268"/>
                    </a:lnTo>
                    <a:lnTo>
                      <a:pt x="109" y="284"/>
                    </a:lnTo>
                    <a:lnTo>
                      <a:pt x="106" y="297"/>
                    </a:lnTo>
                    <a:lnTo>
                      <a:pt x="106" y="302"/>
                    </a:lnTo>
                    <a:lnTo>
                      <a:pt x="105" y="306"/>
                    </a:lnTo>
                    <a:lnTo>
                      <a:pt x="103" y="307"/>
                    </a:lnTo>
                    <a:lnTo>
                      <a:pt x="102" y="308"/>
                    </a:lnTo>
                    <a:lnTo>
                      <a:pt x="101" y="310"/>
                    </a:lnTo>
                    <a:lnTo>
                      <a:pt x="73" y="321"/>
                    </a:lnTo>
                    <a:lnTo>
                      <a:pt x="52" y="330"/>
                    </a:lnTo>
                    <a:lnTo>
                      <a:pt x="36" y="337"/>
                    </a:lnTo>
                    <a:lnTo>
                      <a:pt x="35" y="338"/>
                    </a:lnTo>
                    <a:lnTo>
                      <a:pt x="35" y="339"/>
                    </a:lnTo>
                    <a:lnTo>
                      <a:pt x="35" y="340"/>
                    </a:lnTo>
                    <a:lnTo>
                      <a:pt x="36" y="341"/>
                    </a:lnTo>
                    <a:lnTo>
                      <a:pt x="40" y="341"/>
                    </a:lnTo>
                    <a:lnTo>
                      <a:pt x="45" y="339"/>
                    </a:lnTo>
                    <a:lnTo>
                      <a:pt x="87" y="326"/>
                    </a:lnTo>
                    <a:lnTo>
                      <a:pt x="91" y="325"/>
                    </a:lnTo>
                    <a:lnTo>
                      <a:pt x="95" y="323"/>
                    </a:lnTo>
                    <a:lnTo>
                      <a:pt x="101" y="319"/>
                    </a:lnTo>
                    <a:lnTo>
                      <a:pt x="103" y="317"/>
                    </a:lnTo>
                    <a:lnTo>
                      <a:pt x="106" y="319"/>
                    </a:lnTo>
                    <a:lnTo>
                      <a:pt x="107" y="320"/>
                    </a:lnTo>
                    <a:lnTo>
                      <a:pt x="108" y="321"/>
                    </a:lnTo>
                    <a:lnTo>
                      <a:pt x="107" y="322"/>
                    </a:lnTo>
                    <a:lnTo>
                      <a:pt x="108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440" y="0"/>
                    </a:lnTo>
                    <a:lnTo>
                      <a:pt x="440" y="469"/>
                    </a:lnTo>
                    <a:lnTo>
                      <a:pt x="369" y="4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3" name="Freeform 257"/>
              <p:cNvSpPr>
                <a:spLocks/>
              </p:cNvSpPr>
              <p:nvPr/>
            </p:nvSpPr>
            <p:spPr bwMode="auto">
              <a:xfrm>
                <a:off x="374" y="1793"/>
                <a:ext cx="440" cy="49"/>
              </a:xfrm>
              <a:custGeom>
                <a:avLst/>
                <a:gdLst>
                  <a:gd name="T0" fmla="*/ 372 w 440"/>
                  <a:gd name="T1" fmla="*/ 11 h 49"/>
                  <a:gd name="T2" fmla="*/ 372 w 440"/>
                  <a:gd name="T3" fmla="*/ 11 h 49"/>
                  <a:gd name="T4" fmla="*/ 364 w 440"/>
                  <a:gd name="T5" fmla="*/ 10 h 49"/>
                  <a:gd name="T6" fmla="*/ 356 w 440"/>
                  <a:gd name="T7" fmla="*/ 9 h 49"/>
                  <a:gd name="T8" fmla="*/ 341 w 440"/>
                  <a:gd name="T9" fmla="*/ 6 h 49"/>
                  <a:gd name="T10" fmla="*/ 332 w 440"/>
                  <a:gd name="T11" fmla="*/ 5 h 49"/>
                  <a:gd name="T12" fmla="*/ 322 w 440"/>
                  <a:gd name="T13" fmla="*/ 4 h 49"/>
                  <a:gd name="T14" fmla="*/ 309 w 440"/>
                  <a:gd name="T15" fmla="*/ 5 h 49"/>
                  <a:gd name="T16" fmla="*/ 293 w 440"/>
                  <a:gd name="T17" fmla="*/ 6 h 49"/>
                  <a:gd name="T18" fmla="*/ 293 w 440"/>
                  <a:gd name="T19" fmla="*/ 6 h 49"/>
                  <a:gd name="T20" fmla="*/ 282 w 440"/>
                  <a:gd name="T21" fmla="*/ 8 h 49"/>
                  <a:gd name="T22" fmla="*/ 272 w 440"/>
                  <a:gd name="T23" fmla="*/ 11 h 49"/>
                  <a:gd name="T24" fmla="*/ 250 w 440"/>
                  <a:gd name="T25" fmla="*/ 16 h 49"/>
                  <a:gd name="T26" fmla="*/ 250 w 440"/>
                  <a:gd name="T27" fmla="*/ 16 h 49"/>
                  <a:gd name="T28" fmla="*/ 218 w 440"/>
                  <a:gd name="T29" fmla="*/ 22 h 49"/>
                  <a:gd name="T30" fmla="*/ 218 w 440"/>
                  <a:gd name="T31" fmla="*/ 22 h 49"/>
                  <a:gd name="T32" fmla="*/ 204 w 440"/>
                  <a:gd name="T33" fmla="*/ 24 h 49"/>
                  <a:gd name="T34" fmla="*/ 190 w 440"/>
                  <a:gd name="T35" fmla="*/ 24 h 49"/>
                  <a:gd name="T36" fmla="*/ 176 w 440"/>
                  <a:gd name="T37" fmla="*/ 23 h 49"/>
                  <a:gd name="T38" fmla="*/ 162 w 440"/>
                  <a:gd name="T39" fmla="*/ 21 h 49"/>
                  <a:gd name="T40" fmla="*/ 162 w 440"/>
                  <a:gd name="T41" fmla="*/ 21 h 49"/>
                  <a:gd name="T42" fmla="*/ 141 w 440"/>
                  <a:gd name="T43" fmla="*/ 16 h 49"/>
                  <a:gd name="T44" fmla="*/ 121 w 440"/>
                  <a:gd name="T45" fmla="*/ 11 h 49"/>
                  <a:gd name="T46" fmla="*/ 110 w 440"/>
                  <a:gd name="T47" fmla="*/ 10 h 49"/>
                  <a:gd name="T48" fmla="*/ 99 w 440"/>
                  <a:gd name="T49" fmla="*/ 8 h 49"/>
                  <a:gd name="T50" fmla="*/ 86 w 440"/>
                  <a:gd name="T51" fmla="*/ 8 h 49"/>
                  <a:gd name="T52" fmla="*/ 72 w 440"/>
                  <a:gd name="T53" fmla="*/ 10 h 49"/>
                  <a:gd name="T54" fmla="*/ 72 w 440"/>
                  <a:gd name="T55" fmla="*/ 10 h 49"/>
                  <a:gd name="T56" fmla="*/ 63 w 440"/>
                  <a:gd name="T57" fmla="*/ 10 h 49"/>
                  <a:gd name="T58" fmla="*/ 53 w 440"/>
                  <a:gd name="T59" fmla="*/ 10 h 49"/>
                  <a:gd name="T60" fmla="*/ 45 w 440"/>
                  <a:gd name="T61" fmla="*/ 8 h 49"/>
                  <a:gd name="T62" fmla="*/ 35 w 440"/>
                  <a:gd name="T63" fmla="*/ 6 h 49"/>
                  <a:gd name="T64" fmla="*/ 17 w 440"/>
                  <a:gd name="T65" fmla="*/ 2 h 49"/>
                  <a:gd name="T66" fmla="*/ 9 w 440"/>
                  <a:gd name="T67" fmla="*/ 1 h 49"/>
                  <a:gd name="T68" fmla="*/ 0 w 440"/>
                  <a:gd name="T69" fmla="*/ 0 h 49"/>
                  <a:gd name="T70" fmla="*/ 0 w 440"/>
                  <a:gd name="T71" fmla="*/ 49 h 49"/>
                  <a:gd name="T72" fmla="*/ 440 w 440"/>
                  <a:gd name="T73" fmla="*/ 49 h 49"/>
                  <a:gd name="T74" fmla="*/ 440 w 440"/>
                  <a:gd name="T75" fmla="*/ 7 h 49"/>
                  <a:gd name="T76" fmla="*/ 440 w 440"/>
                  <a:gd name="T77" fmla="*/ 7 h 49"/>
                  <a:gd name="T78" fmla="*/ 437 w 440"/>
                  <a:gd name="T79" fmla="*/ 7 h 49"/>
                  <a:gd name="T80" fmla="*/ 437 w 440"/>
                  <a:gd name="T81" fmla="*/ 7 h 49"/>
                  <a:gd name="T82" fmla="*/ 421 w 440"/>
                  <a:gd name="T83" fmla="*/ 8 h 49"/>
                  <a:gd name="T84" fmla="*/ 404 w 440"/>
                  <a:gd name="T85" fmla="*/ 9 h 49"/>
                  <a:gd name="T86" fmla="*/ 388 w 440"/>
                  <a:gd name="T87" fmla="*/ 11 h 49"/>
                  <a:gd name="T88" fmla="*/ 372 w 440"/>
                  <a:gd name="T89" fmla="*/ 11 h 49"/>
                  <a:gd name="T90" fmla="*/ 372 w 440"/>
                  <a:gd name="T91" fmla="*/ 11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0"/>
                  <a:gd name="T139" fmla="*/ 0 h 49"/>
                  <a:gd name="T140" fmla="*/ 440 w 440"/>
                  <a:gd name="T141" fmla="*/ 49 h 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0" h="49">
                    <a:moveTo>
                      <a:pt x="372" y="11"/>
                    </a:moveTo>
                    <a:lnTo>
                      <a:pt x="372" y="11"/>
                    </a:lnTo>
                    <a:lnTo>
                      <a:pt x="364" y="10"/>
                    </a:lnTo>
                    <a:lnTo>
                      <a:pt x="356" y="9"/>
                    </a:lnTo>
                    <a:lnTo>
                      <a:pt x="341" y="6"/>
                    </a:lnTo>
                    <a:lnTo>
                      <a:pt x="332" y="5"/>
                    </a:lnTo>
                    <a:lnTo>
                      <a:pt x="322" y="4"/>
                    </a:lnTo>
                    <a:lnTo>
                      <a:pt x="309" y="5"/>
                    </a:lnTo>
                    <a:lnTo>
                      <a:pt x="293" y="6"/>
                    </a:lnTo>
                    <a:lnTo>
                      <a:pt x="282" y="8"/>
                    </a:lnTo>
                    <a:lnTo>
                      <a:pt x="272" y="11"/>
                    </a:lnTo>
                    <a:lnTo>
                      <a:pt x="250" y="16"/>
                    </a:lnTo>
                    <a:lnTo>
                      <a:pt x="218" y="22"/>
                    </a:lnTo>
                    <a:lnTo>
                      <a:pt x="204" y="24"/>
                    </a:lnTo>
                    <a:lnTo>
                      <a:pt x="190" y="24"/>
                    </a:lnTo>
                    <a:lnTo>
                      <a:pt x="176" y="23"/>
                    </a:lnTo>
                    <a:lnTo>
                      <a:pt x="162" y="21"/>
                    </a:lnTo>
                    <a:lnTo>
                      <a:pt x="141" y="16"/>
                    </a:lnTo>
                    <a:lnTo>
                      <a:pt x="121" y="11"/>
                    </a:lnTo>
                    <a:lnTo>
                      <a:pt x="110" y="10"/>
                    </a:lnTo>
                    <a:lnTo>
                      <a:pt x="99" y="8"/>
                    </a:lnTo>
                    <a:lnTo>
                      <a:pt x="86" y="8"/>
                    </a:lnTo>
                    <a:lnTo>
                      <a:pt x="72" y="10"/>
                    </a:lnTo>
                    <a:lnTo>
                      <a:pt x="63" y="10"/>
                    </a:lnTo>
                    <a:lnTo>
                      <a:pt x="53" y="10"/>
                    </a:lnTo>
                    <a:lnTo>
                      <a:pt x="45" y="8"/>
                    </a:lnTo>
                    <a:lnTo>
                      <a:pt x="35" y="6"/>
                    </a:lnTo>
                    <a:lnTo>
                      <a:pt x="17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440" y="49"/>
                    </a:lnTo>
                    <a:lnTo>
                      <a:pt x="440" y="7"/>
                    </a:lnTo>
                    <a:lnTo>
                      <a:pt x="437" y="7"/>
                    </a:lnTo>
                    <a:lnTo>
                      <a:pt x="421" y="8"/>
                    </a:lnTo>
                    <a:lnTo>
                      <a:pt x="404" y="9"/>
                    </a:lnTo>
                    <a:lnTo>
                      <a:pt x="388" y="11"/>
                    </a:lnTo>
                    <a:lnTo>
                      <a:pt x="372" y="11"/>
                    </a:lnTo>
                    <a:close/>
                  </a:path>
                </a:pathLst>
              </a:custGeom>
              <a:solidFill>
                <a:srgbClr val="508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4" name="Freeform 258"/>
              <p:cNvSpPr>
                <a:spLocks/>
              </p:cNvSpPr>
              <p:nvPr/>
            </p:nvSpPr>
            <p:spPr bwMode="auto">
              <a:xfrm>
                <a:off x="374" y="1813"/>
                <a:ext cx="440" cy="29"/>
              </a:xfrm>
              <a:custGeom>
                <a:avLst/>
                <a:gdLst>
                  <a:gd name="T0" fmla="*/ 325 w 440"/>
                  <a:gd name="T1" fmla="*/ 7 h 29"/>
                  <a:gd name="T2" fmla="*/ 325 w 440"/>
                  <a:gd name="T3" fmla="*/ 7 h 29"/>
                  <a:gd name="T4" fmla="*/ 306 w 440"/>
                  <a:gd name="T5" fmla="*/ 7 h 29"/>
                  <a:gd name="T6" fmla="*/ 287 w 440"/>
                  <a:gd name="T7" fmla="*/ 6 h 29"/>
                  <a:gd name="T8" fmla="*/ 287 w 440"/>
                  <a:gd name="T9" fmla="*/ 6 h 29"/>
                  <a:gd name="T10" fmla="*/ 277 w 440"/>
                  <a:gd name="T11" fmla="*/ 6 h 29"/>
                  <a:gd name="T12" fmla="*/ 267 w 440"/>
                  <a:gd name="T13" fmla="*/ 7 h 29"/>
                  <a:gd name="T14" fmla="*/ 246 w 440"/>
                  <a:gd name="T15" fmla="*/ 9 h 29"/>
                  <a:gd name="T16" fmla="*/ 226 w 440"/>
                  <a:gd name="T17" fmla="*/ 12 h 29"/>
                  <a:gd name="T18" fmla="*/ 215 w 440"/>
                  <a:gd name="T19" fmla="*/ 12 h 29"/>
                  <a:gd name="T20" fmla="*/ 205 w 440"/>
                  <a:gd name="T21" fmla="*/ 12 h 29"/>
                  <a:gd name="T22" fmla="*/ 205 w 440"/>
                  <a:gd name="T23" fmla="*/ 12 h 29"/>
                  <a:gd name="T24" fmla="*/ 179 w 440"/>
                  <a:gd name="T25" fmla="*/ 12 h 29"/>
                  <a:gd name="T26" fmla="*/ 154 w 440"/>
                  <a:gd name="T27" fmla="*/ 10 h 29"/>
                  <a:gd name="T28" fmla="*/ 102 w 440"/>
                  <a:gd name="T29" fmla="*/ 6 h 29"/>
                  <a:gd name="T30" fmla="*/ 51 w 440"/>
                  <a:gd name="T31" fmla="*/ 2 h 29"/>
                  <a:gd name="T32" fmla="*/ 25 w 440"/>
                  <a:gd name="T33" fmla="*/ 1 h 29"/>
                  <a:gd name="T34" fmla="*/ 0 w 440"/>
                  <a:gd name="T35" fmla="*/ 0 h 29"/>
                  <a:gd name="T36" fmla="*/ 0 w 440"/>
                  <a:gd name="T37" fmla="*/ 29 h 29"/>
                  <a:gd name="T38" fmla="*/ 440 w 440"/>
                  <a:gd name="T39" fmla="*/ 29 h 29"/>
                  <a:gd name="T40" fmla="*/ 440 w 440"/>
                  <a:gd name="T41" fmla="*/ 8 h 29"/>
                  <a:gd name="T42" fmla="*/ 440 w 440"/>
                  <a:gd name="T43" fmla="*/ 8 h 29"/>
                  <a:gd name="T44" fmla="*/ 411 w 440"/>
                  <a:gd name="T45" fmla="*/ 9 h 29"/>
                  <a:gd name="T46" fmla="*/ 382 w 440"/>
                  <a:gd name="T47" fmla="*/ 9 h 29"/>
                  <a:gd name="T48" fmla="*/ 353 w 440"/>
                  <a:gd name="T49" fmla="*/ 8 h 29"/>
                  <a:gd name="T50" fmla="*/ 325 w 440"/>
                  <a:gd name="T51" fmla="*/ 7 h 29"/>
                  <a:gd name="T52" fmla="*/ 325 w 440"/>
                  <a:gd name="T53" fmla="*/ 7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0"/>
                  <a:gd name="T82" fmla="*/ 0 h 29"/>
                  <a:gd name="T83" fmla="*/ 440 w 440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0" h="29">
                    <a:moveTo>
                      <a:pt x="325" y="7"/>
                    </a:moveTo>
                    <a:lnTo>
                      <a:pt x="325" y="7"/>
                    </a:lnTo>
                    <a:lnTo>
                      <a:pt x="306" y="7"/>
                    </a:lnTo>
                    <a:lnTo>
                      <a:pt x="287" y="6"/>
                    </a:lnTo>
                    <a:lnTo>
                      <a:pt x="277" y="6"/>
                    </a:lnTo>
                    <a:lnTo>
                      <a:pt x="267" y="7"/>
                    </a:lnTo>
                    <a:lnTo>
                      <a:pt x="246" y="9"/>
                    </a:lnTo>
                    <a:lnTo>
                      <a:pt x="226" y="12"/>
                    </a:lnTo>
                    <a:lnTo>
                      <a:pt x="215" y="12"/>
                    </a:lnTo>
                    <a:lnTo>
                      <a:pt x="205" y="12"/>
                    </a:lnTo>
                    <a:lnTo>
                      <a:pt x="179" y="12"/>
                    </a:lnTo>
                    <a:lnTo>
                      <a:pt x="154" y="10"/>
                    </a:lnTo>
                    <a:lnTo>
                      <a:pt x="102" y="6"/>
                    </a:lnTo>
                    <a:lnTo>
                      <a:pt x="51" y="2"/>
                    </a:lnTo>
                    <a:lnTo>
                      <a:pt x="25" y="1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440" y="29"/>
                    </a:lnTo>
                    <a:lnTo>
                      <a:pt x="440" y="8"/>
                    </a:lnTo>
                    <a:lnTo>
                      <a:pt x="411" y="9"/>
                    </a:lnTo>
                    <a:lnTo>
                      <a:pt x="382" y="9"/>
                    </a:lnTo>
                    <a:lnTo>
                      <a:pt x="353" y="8"/>
                    </a:lnTo>
                    <a:lnTo>
                      <a:pt x="325" y="7"/>
                    </a:lnTo>
                    <a:close/>
                  </a:path>
                </a:pathLst>
              </a:custGeom>
              <a:solidFill>
                <a:srgbClr val="116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5" name="Freeform 259"/>
              <p:cNvSpPr>
                <a:spLocks/>
              </p:cNvSpPr>
              <p:nvPr/>
            </p:nvSpPr>
            <p:spPr bwMode="auto">
              <a:xfrm>
                <a:off x="686" y="1481"/>
                <a:ext cx="128" cy="68"/>
              </a:xfrm>
              <a:custGeom>
                <a:avLst/>
                <a:gdLst>
                  <a:gd name="T0" fmla="*/ 124 w 128"/>
                  <a:gd name="T1" fmla="*/ 39 h 68"/>
                  <a:gd name="T2" fmla="*/ 120 w 128"/>
                  <a:gd name="T3" fmla="*/ 28 h 68"/>
                  <a:gd name="T4" fmla="*/ 113 w 128"/>
                  <a:gd name="T5" fmla="*/ 24 h 68"/>
                  <a:gd name="T6" fmla="*/ 107 w 128"/>
                  <a:gd name="T7" fmla="*/ 24 h 68"/>
                  <a:gd name="T8" fmla="*/ 104 w 128"/>
                  <a:gd name="T9" fmla="*/ 24 h 68"/>
                  <a:gd name="T10" fmla="*/ 96 w 128"/>
                  <a:gd name="T11" fmla="*/ 9 h 68"/>
                  <a:gd name="T12" fmla="*/ 85 w 128"/>
                  <a:gd name="T13" fmla="*/ 1 h 68"/>
                  <a:gd name="T14" fmla="*/ 72 w 128"/>
                  <a:gd name="T15" fmla="*/ 0 h 68"/>
                  <a:gd name="T16" fmla="*/ 59 w 128"/>
                  <a:gd name="T17" fmla="*/ 4 h 68"/>
                  <a:gd name="T18" fmla="*/ 54 w 128"/>
                  <a:gd name="T19" fmla="*/ 8 h 68"/>
                  <a:gd name="T20" fmla="*/ 47 w 128"/>
                  <a:gd name="T21" fmla="*/ 20 h 68"/>
                  <a:gd name="T22" fmla="*/ 44 w 128"/>
                  <a:gd name="T23" fmla="*/ 36 h 68"/>
                  <a:gd name="T24" fmla="*/ 44 w 128"/>
                  <a:gd name="T25" fmla="*/ 41 h 68"/>
                  <a:gd name="T26" fmla="*/ 41 w 128"/>
                  <a:gd name="T27" fmla="*/ 39 h 68"/>
                  <a:gd name="T28" fmla="*/ 35 w 128"/>
                  <a:gd name="T29" fmla="*/ 39 h 68"/>
                  <a:gd name="T30" fmla="*/ 34 w 128"/>
                  <a:gd name="T31" fmla="*/ 40 h 68"/>
                  <a:gd name="T32" fmla="*/ 31 w 128"/>
                  <a:gd name="T33" fmla="*/ 46 h 68"/>
                  <a:gd name="T34" fmla="*/ 31 w 128"/>
                  <a:gd name="T35" fmla="*/ 51 h 68"/>
                  <a:gd name="T36" fmla="*/ 31 w 128"/>
                  <a:gd name="T37" fmla="*/ 49 h 68"/>
                  <a:gd name="T38" fmla="*/ 28 w 128"/>
                  <a:gd name="T39" fmla="*/ 45 h 68"/>
                  <a:gd name="T40" fmla="*/ 23 w 128"/>
                  <a:gd name="T41" fmla="*/ 42 h 68"/>
                  <a:gd name="T42" fmla="*/ 18 w 128"/>
                  <a:gd name="T43" fmla="*/ 42 h 68"/>
                  <a:gd name="T44" fmla="*/ 16 w 128"/>
                  <a:gd name="T45" fmla="*/ 43 h 68"/>
                  <a:gd name="T46" fmla="*/ 12 w 128"/>
                  <a:gd name="T47" fmla="*/ 48 h 68"/>
                  <a:gd name="T48" fmla="*/ 10 w 128"/>
                  <a:gd name="T49" fmla="*/ 55 h 68"/>
                  <a:gd name="T50" fmla="*/ 9 w 128"/>
                  <a:gd name="T51" fmla="*/ 63 h 68"/>
                  <a:gd name="T52" fmla="*/ 8 w 128"/>
                  <a:gd name="T53" fmla="*/ 60 h 68"/>
                  <a:gd name="T54" fmla="*/ 5 w 128"/>
                  <a:gd name="T55" fmla="*/ 60 h 68"/>
                  <a:gd name="T56" fmla="*/ 1 w 128"/>
                  <a:gd name="T57" fmla="*/ 63 h 68"/>
                  <a:gd name="T58" fmla="*/ 0 w 128"/>
                  <a:gd name="T59" fmla="*/ 65 h 68"/>
                  <a:gd name="T60" fmla="*/ 1 w 128"/>
                  <a:gd name="T61" fmla="*/ 66 h 68"/>
                  <a:gd name="T62" fmla="*/ 7 w 128"/>
                  <a:gd name="T63" fmla="*/ 68 h 68"/>
                  <a:gd name="T64" fmla="*/ 22 w 128"/>
                  <a:gd name="T65" fmla="*/ 67 h 68"/>
                  <a:gd name="T66" fmla="*/ 28 w 128"/>
                  <a:gd name="T67" fmla="*/ 67 h 68"/>
                  <a:gd name="T68" fmla="*/ 30 w 128"/>
                  <a:gd name="T69" fmla="*/ 67 h 68"/>
                  <a:gd name="T70" fmla="*/ 33 w 128"/>
                  <a:gd name="T71" fmla="*/ 65 h 68"/>
                  <a:gd name="T72" fmla="*/ 35 w 128"/>
                  <a:gd name="T73" fmla="*/ 67 h 68"/>
                  <a:gd name="T74" fmla="*/ 49 w 128"/>
                  <a:gd name="T75" fmla="*/ 67 h 68"/>
                  <a:gd name="T76" fmla="*/ 53 w 128"/>
                  <a:gd name="T77" fmla="*/ 65 h 68"/>
                  <a:gd name="T78" fmla="*/ 56 w 128"/>
                  <a:gd name="T79" fmla="*/ 64 h 68"/>
                  <a:gd name="T80" fmla="*/ 61 w 128"/>
                  <a:gd name="T81" fmla="*/ 65 h 68"/>
                  <a:gd name="T82" fmla="*/ 63 w 128"/>
                  <a:gd name="T83" fmla="*/ 66 h 68"/>
                  <a:gd name="T84" fmla="*/ 93 w 128"/>
                  <a:gd name="T85" fmla="*/ 65 h 68"/>
                  <a:gd name="T86" fmla="*/ 116 w 128"/>
                  <a:gd name="T87" fmla="*/ 64 h 68"/>
                  <a:gd name="T88" fmla="*/ 119 w 128"/>
                  <a:gd name="T89" fmla="*/ 65 h 68"/>
                  <a:gd name="T90" fmla="*/ 119 w 128"/>
                  <a:gd name="T91" fmla="*/ 65 h 68"/>
                  <a:gd name="T92" fmla="*/ 122 w 128"/>
                  <a:gd name="T93" fmla="*/ 67 h 68"/>
                  <a:gd name="T94" fmla="*/ 128 w 128"/>
                  <a:gd name="T95" fmla="*/ 67 h 68"/>
                  <a:gd name="T96" fmla="*/ 128 w 128"/>
                  <a:gd name="T97" fmla="*/ 38 h 68"/>
                  <a:gd name="T98" fmla="*/ 124 w 128"/>
                  <a:gd name="T99" fmla="*/ 39 h 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"/>
                  <a:gd name="T151" fmla="*/ 0 h 68"/>
                  <a:gd name="T152" fmla="*/ 128 w 128"/>
                  <a:gd name="T153" fmla="*/ 68 h 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" h="68">
                    <a:moveTo>
                      <a:pt x="124" y="39"/>
                    </a:moveTo>
                    <a:lnTo>
                      <a:pt x="124" y="39"/>
                    </a:lnTo>
                    <a:lnTo>
                      <a:pt x="122" y="34"/>
                    </a:lnTo>
                    <a:lnTo>
                      <a:pt x="120" y="28"/>
                    </a:lnTo>
                    <a:lnTo>
                      <a:pt x="116" y="26"/>
                    </a:lnTo>
                    <a:lnTo>
                      <a:pt x="113" y="24"/>
                    </a:lnTo>
                    <a:lnTo>
                      <a:pt x="110" y="24"/>
                    </a:lnTo>
                    <a:lnTo>
                      <a:pt x="107" y="24"/>
                    </a:lnTo>
                    <a:lnTo>
                      <a:pt x="104" y="24"/>
                    </a:lnTo>
                    <a:lnTo>
                      <a:pt x="101" y="16"/>
                    </a:lnTo>
                    <a:lnTo>
                      <a:pt x="96" y="9"/>
                    </a:lnTo>
                    <a:lnTo>
                      <a:pt x="91" y="4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5" y="2"/>
                    </a:lnTo>
                    <a:lnTo>
                      <a:pt x="59" y="4"/>
                    </a:lnTo>
                    <a:lnTo>
                      <a:pt x="54" y="8"/>
                    </a:lnTo>
                    <a:lnTo>
                      <a:pt x="51" y="14"/>
                    </a:lnTo>
                    <a:lnTo>
                      <a:pt x="47" y="20"/>
                    </a:lnTo>
                    <a:lnTo>
                      <a:pt x="46" y="26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38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3" y="42"/>
                    </a:lnTo>
                    <a:lnTo>
                      <a:pt x="31" y="46"/>
                    </a:lnTo>
                    <a:lnTo>
                      <a:pt x="31" y="49"/>
                    </a:lnTo>
                    <a:lnTo>
                      <a:pt x="31" y="51"/>
                    </a:lnTo>
                    <a:lnTo>
                      <a:pt x="31" y="49"/>
                    </a:lnTo>
                    <a:lnTo>
                      <a:pt x="29" y="47"/>
                    </a:lnTo>
                    <a:lnTo>
                      <a:pt x="28" y="45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3" y="44"/>
                    </a:lnTo>
                    <a:lnTo>
                      <a:pt x="12" y="48"/>
                    </a:lnTo>
                    <a:lnTo>
                      <a:pt x="10" y="50"/>
                    </a:lnTo>
                    <a:lnTo>
                      <a:pt x="10" y="55"/>
                    </a:lnTo>
                    <a:lnTo>
                      <a:pt x="9" y="60"/>
                    </a:lnTo>
                    <a:lnTo>
                      <a:pt x="9" y="63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32" y="66"/>
                    </a:lnTo>
                    <a:lnTo>
                      <a:pt x="33" y="65"/>
                    </a:lnTo>
                    <a:lnTo>
                      <a:pt x="35" y="67"/>
                    </a:lnTo>
                    <a:lnTo>
                      <a:pt x="42" y="67"/>
                    </a:lnTo>
                    <a:lnTo>
                      <a:pt x="49" y="67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6" y="64"/>
                    </a:lnTo>
                    <a:lnTo>
                      <a:pt x="58" y="64"/>
                    </a:lnTo>
                    <a:lnTo>
                      <a:pt x="61" y="65"/>
                    </a:lnTo>
                    <a:lnTo>
                      <a:pt x="63" y="66"/>
                    </a:lnTo>
                    <a:lnTo>
                      <a:pt x="75" y="65"/>
                    </a:lnTo>
                    <a:lnTo>
                      <a:pt x="93" y="65"/>
                    </a:lnTo>
                    <a:lnTo>
                      <a:pt x="111" y="64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9" y="65"/>
                    </a:lnTo>
                    <a:lnTo>
                      <a:pt x="120" y="66"/>
                    </a:lnTo>
                    <a:lnTo>
                      <a:pt x="122" y="67"/>
                    </a:lnTo>
                    <a:lnTo>
                      <a:pt x="125" y="68"/>
                    </a:lnTo>
                    <a:lnTo>
                      <a:pt x="128" y="67"/>
                    </a:lnTo>
                    <a:lnTo>
                      <a:pt x="128" y="38"/>
                    </a:lnTo>
                    <a:lnTo>
                      <a:pt x="126" y="39"/>
                    </a:lnTo>
                    <a:lnTo>
                      <a:pt x="124" y="39"/>
                    </a:lnTo>
                    <a:close/>
                  </a:path>
                </a:pathLst>
              </a:custGeom>
              <a:solidFill>
                <a:srgbClr val="7EA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6" name="Freeform 260"/>
              <p:cNvSpPr>
                <a:spLocks/>
              </p:cNvSpPr>
              <p:nvPr/>
            </p:nvSpPr>
            <p:spPr bwMode="auto">
              <a:xfrm>
                <a:off x="419" y="1414"/>
                <a:ext cx="217" cy="80"/>
              </a:xfrm>
              <a:custGeom>
                <a:avLst/>
                <a:gdLst>
                  <a:gd name="T0" fmla="*/ 35 w 217"/>
                  <a:gd name="T1" fmla="*/ 71 h 80"/>
                  <a:gd name="T2" fmla="*/ 39 w 217"/>
                  <a:gd name="T3" fmla="*/ 72 h 80"/>
                  <a:gd name="T4" fmla="*/ 48 w 217"/>
                  <a:gd name="T5" fmla="*/ 71 h 80"/>
                  <a:gd name="T6" fmla="*/ 50 w 217"/>
                  <a:gd name="T7" fmla="*/ 73 h 80"/>
                  <a:gd name="T8" fmla="*/ 56 w 217"/>
                  <a:gd name="T9" fmla="*/ 74 h 80"/>
                  <a:gd name="T10" fmla="*/ 66 w 217"/>
                  <a:gd name="T11" fmla="*/ 74 h 80"/>
                  <a:gd name="T12" fmla="*/ 116 w 217"/>
                  <a:gd name="T13" fmla="*/ 72 h 80"/>
                  <a:gd name="T14" fmla="*/ 119 w 217"/>
                  <a:gd name="T15" fmla="*/ 74 h 80"/>
                  <a:gd name="T16" fmla="*/ 125 w 217"/>
                  <a:gd name="T17" fmla="*/ 75 h 80"/>
                  <a:gd name="T18" fmla="*/ 134 w 217"/>
                  <a:gd name="T19" fmla="*/ 73 h 80"/>
                  <a:gd name="T20" fmla="*/ 137 w 217"/>
                  <a:gd name="T21" fmla="*/ 72 h 80"/>
                  <a:gd name="T22" fmla="*/ 143 w 217"/>
                  <a:gd name="T23" fmla="*/ 78 h 80"/>
                  <a:gd name="T24" fmla="*/ 148 w 217"/>
                  <a:gd name="T25" fmla="*/ 79 h 80"/>
                  <a:gd name="T26" fmla="*/ 163 w 217"/>
                  <a:gd name="T27" fmla="*/ 79 h 80"/>
                  <a:gd name="T28" fmla="*/ 175 w 217"/>
                  <a:gd name="T29" fmla="*/ 74 h 80"/>
                  <a:gd name="T30" fmla="*/ 180 w 217"/>
                  <a:gd name="T31" fmla="*/ 72 h 80"/>
                  <a:gd name="T32" fmla="*/ 186 w 217"/>
                  <a:gd name="T33" fmla="*/ 77 h 80"/>
                  <a:gd name="T34" fmla="*/ 194 w 217"/>
                  <a:gd name="T35" fmla="*/ 77 h 80"/>
                  <a:gd name="T36" fmla="*/ 202 w 217"/>
                  <a:gd name="T37" fmla="*/ 74 h 80"/>
                  <a:gd name="T38" fmla="*/ 205 w 217"/>
                  <a:gd name="T39" fmla="*/ 75 h 80"/>
                  <a:gd name="T40" fmla="*/ 212 w 217"/>
                  <a:gd name="T41" fmla="*/ 75 h 80"/>
                  <a:gd name="T42" fmla="*/ 217 w 217"/>
                  <a:gd name="T43" fmla="*/ 74 h 80"/>
                  <a:gd name="T44" fmla="*/ 216 w 217"/>
                  <a:gd name="T45" fmla="*/ 69 h 80"/>
                  <a:gd name="T46" fmla="*/ 211 w 217"/>
                  <a:gd name="T47" fmla="*/ 66 h 80"/>
                  <a:gd name="T48" fmla="*/ 204 w 217"/>
                  <a:gd name="T49" fmla="*/ 66 h 80"/>
                  <a:gd name="T50" fmla="*/ 201 w 217"/>
                  <a:gd name="T51" fmla="*/ 67 h 80"/>
                  <a:gd name="T52" fmla="*/ 198 w 217"/>
                  <a:gd name="T53" fmla="*/ 60 h 80"/>
                  <a:gd name="T54" fmla="*/ 193 w 217"/>
                  <a:gd name="T55" fmla="*/ 56 h 80"/>
                  <a:gd name="T56" fmla="*/ 187 w 217"/>
                  <a:gd name="T57" fmla="*/ 54 h 80"/>
                  <a:gd name="T58" fmla="*/ 184 w 217"/>
                  <a:gd name="T59" fmla="*/ 50 h 80"/>
                  <a:gd name="T60" fmla="*/ 177 w 217"/>
                  <a:gd name="T61" fmla="*/ 47 h 80"/>
                  <a:gd name="T62" fmla="*/ 167 w 217"/>
                  <a:gd name="T63" fmla="*/ 48 h 80"/>
                  <a:gd name="T64" fmla="*/ 165 w 217"/>
                  <a:gd name="T65" fmla="*/ 49 h 80"/>
                  <a:gd name="T66" fmla="*/ 166 w 217"/>
                  <a:gd name="T67" fmla="*/ 40 h 80"/>
                  <a:gd name="T68" fmla="*/ 165 w 217"/>
                  <a:gd name="T69" fmla="*/ 32 h 80"/>
                  <a:gd name="T70" fmla="*/ 160 w 217"/>
                  <a:gd name="T71" fmla="*/ 24 h 80"/>
                  <a:gd name="T72" fmla="*/ 156 w 217"/>
                  <a:gd name="T73" fmla="*/ 22 h 80"/>
                  <a:gd name="T74" fmla="*/ 148 w 217"/>
                  <a:gd name="T75" fmla="*/ 21 h 80"/>
                  <a:gd name="T76" fmla="*/ 136 w 217"/>
                  <a:gd name="T77" fmla="*/ 24 h 80"/>
                  <a:gd name="T78" fmla="*/ 133 w 217"/>
                  <a:gd name="T79" fmla="*/ 26 h 80"/>
                  <a:gd name="T80" fmla="*/ 127 w 217"/>
                  <a:gd name="T81" fmla="*/ 16 h 80"/>
                  <a:gd name="T82" fmla="*/ 116 w 217"/>
                  <a:gd name="T83" fmla="*/ 9 h 80"/>
                  <a:gd name="T84" fmla="*/ 103 w 217"/>
                  <a:gd name="T85" fmla="*/ 3 h 80"/>
                  <a:gd name="T86" fmla="*/ 91 w 217"/>
                  <a:gd name="T87" fmla="*/ 0 h 80"/>
                  <a:gd name="T88" fmla="*/ 81 w 217"/>
                  <a:gd name="T89" fmla="*/ 1 h 80"/>
                  <a:gd name="T90" fmla="*/ 64 w 217"/>
                  <a:gd name="T91" fmla="*/ 5 h 80"/>
                  <a:gd name="T92" fmla="*/ 52 w 217"/>
                  <a:gd name="T93" fmla="*/ 11 h 80"/>
                  <a:gd name="T94" fmla="*/ 42 w 217"/>
                  <a:gd name="T95" fmla="*/ 20 h 80"/>
                  <a:gd name="T96" fmla="*/ 33 w 217"/>
                  <a:gd name="T97" fmla="*/ 33 h 80"/>
                  <a:gd name="T98" fmla="*/ 27 w 217"/>
                  <a:gd name="T99" fmla="*/ 48 h 80"/>
                  <a:gd name="T100" fmla="*/ 23 w 217"/>
                  <a:gd name="T101" fmla="*/ 48 h 80"/>
                  <a:gd name="T102" fmla="*/ 17 w 217"/>
                  <a:gd name="T103" fmla="*/ 52 h 80"/>
                  <a:gd name="T104" fmla="*/ 12 w 217"/>
                  <a:gd name="T105" fmla="*/ 59 h 80"/>
                  <a:gd name="T106" fmla="*/ 10 w 217"/>
                  <a:gd name="T107" fmla="*/ 67 h 80"/>
                  <a:gd name="T108" fmla="*/ 9 w 217"/>
                  <a:gd name="T109" fmla="*/ 70 h 80"/>
                  <a:gd name="T110" fmla="*/ 6 w 217"/>
                  <a:gd name="T111" fmla="*/ 68 h 80"/>
                  <a:gd name="T112" fmla="*/ 3 w 217"/>
                  <a:gd name="T113" fmla="*/ 69 h 80"/>
                  <a:gd name="T114" fmla="*/ 0 w 217"/>
                  <a:gd name="T115" fmla="*/ 73 h 80"/>
                  <a:gd name="T116" fmla="*/ 1 w 217"/>
                  <a:gd name="T117" fmla="*/ 75 h 80"/>
                  <a:gd name="T118" fmla="*/ 3 w 217"/>
                  <a:gd name="T119" fmla="*/ 78 h 80"/>
                  <a:gd name="T120" fmla="*/ 11 w 217"/>
                  <a:gd name="T121" fmla="*/ 79 h 80"/>
                  <a:gd name="T122" fmla="*/ 29 w 217"/>
                  <a:gd name="T123" fmla="*/ 73 h 80"/>
                  <a:gd name="T124" fmla="*/ 35 w 217"/>
                  <a:gd name="T125" fmla="*/ 71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7"/>
                  <a:gd name="T190" fmla="*/ 0 h 80"/>
                  <a:gd name="T191" fmla="*/ 217 w 217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7" h="80">
                    <a:moveTo>
                      <a:pt x="35" y="71"/>
                    </a:moveTo>
                    <a:lnTo>
                      <a:pt x="35" y="71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3" y="72"/>
                    </a:lnTo>
                    <a:lnTo>
                      <a:pt x="48" y="71"/>
                    </a:lnTo>
                    <a:lnTo>
                      <a:pt x="50" y="73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6" y="74"/>
                    </a:lnTo>
                    <a:lnTo>
                      <a:pt x="69" y="73"/>
                    </a:lnTo>
                    <a:lnTo>
                      <a:pt x="116" y="72"/>
                    </a:lnTo>
                    <a:lnTo>
                      <a:pt x="119" y="74"/>
                    </a:lnTo>
                    <a:lnTo>
                      <a:pt x="121" y="75"/>
                    </a:lnTo>
                    <a:lnTo>
                      <a:pt x="125" y="75"/>
                    </a:lnTo>
                    <a:lnTo>
                      <a:pt x="128" y="74"/>
                    </a:lnTo>
                    <a:lnTo>
                      <a:pt x="134" y="73"/>
                    </a:lnTo>
                    <a:lnTo>
                      <a:pt x="137" y="72"/>
                    </a:lnTo>
                    <a:lnTo>
                      <a:pt x="139" y="75"/>
                    </a:lnTo>
                    <a:lnTo>
                      <a:pt x="143" y="78"/>
                    </a:lnTo>
                    <a:lnTo>
                      <a:pt x="145" y="79"/>
                    </a:lnTo>
                    <a:lnTo>
                      <a:pt x="148" y="79"/>
                    </a:lnTo>
                    <a:lnTo>
                      <a:pt x="156" y="80"/>
                    </a:lnTo>
                    <a:lnTo>
                      <a:pt x="163" y="79"/>
                    </a:lnTo>
                    <a:lnTo>
                      <a:pt x="170" y="77"/>
                    </a:lnTo>
                    <a:lnTo>
                      <a:pt x="175" y="74"/>
                    </a:lnTo>
                    <a:lnTo>
                      <a:pt x="180" y="72"/>
                    </a:lnTo>
                    <a:lnTo>
                      <a:pt x="182" y="75"/>
                    </a:lnTo>
                    <a:lnTo>
                      <a:pt x="186" y="77"/>
                    </a:lnTo>
                    <a:lnTo>
                      <a:pt x="189" y="77"/>
                    </a:lnTo>
                    <a:lnTo>
                      <a:pt x="194" y="77"/>
                    </a:lnTo>
                    <a:lnTo>
                      <a:pt x="199" y="75"/>
                    </a:lnTo>
                    <a:lnTo>
                      <a:pt x="202" y="74"/>
                    </a:lnTo>
                    <a:lnTo>
                      <a:pt x="205" y="75"/>
                    </a:lnTo>
                    <a:lnTo>
                      <a:pt x="207" y="76"/>
                    </a:lnTo>
                    <a:lnTo>
                      <a:pt x="212" y="75"/>
                    </a:lnTo>
                    <a:lnTo>
                      <a:pt x="217" y="74"/>
                    </a:lnTo>
                    <a:lnTo>
                      <a:pt x="216" y="69"/>
                    </a:lnTo>
                    <a:lnTo>
                      <a:pt x="214" y="67"/>
                    </a:lnTo>
                    <a:lnTo>
                      <a:pt x="211" y="66"/>
                    </a:lnTo>
                    <a:lnTo>
                      <a:pt x="208" y="65"/>
                    </a:lnTo>
                    <a:lnTo>
                      <a:pt x="204" y="66"/>
                    </a:lnTo>
                    <a:lnTo>
                      <a:pt x="201" y="67"/>
                    </a:lnTo>
                    <a:lnTo>
                      <a:pt x="199" y="63"/>
                    </a:lnTo>
                    <a:lnTo>
                      <a:pt x="198" y="60"/>
                    </a:lnTo>
                    <a:lnTo>
                      <a:pt x="195" y="58"/>
                    </a:lnTo>
                    <a:lnTo>
                      <a:pt x="193" y="56"/>
                    </a:lnTo>
                    <a:lnTo>
                      <a:pt x="188" y="54"/>
                    </a:lnTo>
                    <a:lnTo>
                      <a:pt x="187" y="54"/>
                    </a:lnTo>
                    <a:lnTo>
                      <a:pt x="184" y="50"/>
                    </a:lnTo>
                    <a:lnTo>
                      <a:pt x="181" y="48"/>
                    </a:lnTo>
                    <a:lnTo>
                      <a:pt x="177" y="47"/>
                    </a:lnTo>
                    <a:lnTo>
                      <a:pt x="174" y="47"/>
                    </a:lnTo>
                    <a:lnTo>
                      <a:pt x="167" y="48"/>
                    </a:lnTo>
                    <a:lnTo>
                      <a:pt x="165" y="49"/>
                    </a:lnTo>
                    <a:lnTo>
                      <a:pt x="165" y="47"/>
                    </a:lnTo>
                    <a:lnTo>
                      <a:pt x="166" y="40"/>
                    </a:lnTo>
                    <a:lnTo>
                      <a:pt x="166" y="37"/>
                    </a:lnTo>
                    <a:lnTo>
                      <a:pt x="165" y="32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6" y="22"/>
                    </a:lnTo>
                    <a:lnTo>
                      <a:pt x="152" y="21"/>
                    </a:lnTo>
                    <a:lnTo>
                      <a:pt x="148" y="21"/>
                    </a:lnTo>
                    <a:lnTo>
                      <a:pt x="143" y="22"/>
                    </a:lnTo>
                    <a:lnTo>
                      <a:pt x="136" y="24"/>
                    </a:lnTo>
                    <a:lnTo>
                      <a:pt x="133" y="26"/>
                    </a:lnTo>
                    <a:lnTo>
                      <a:pt x="131" y="22"/>
                    </a:lnTo>
                    <a:lnTo>
                      <a:pt x="127" y="16"/>
                    </a:lnTo>
                    <a:lnTo>
                      <a:pt x="122" y="12"/>
                    </a:lnTo>
                    <a:lnTo>
                      <a:pt x="116" y="9"/>
                    </a:lnTo>
                    <a:lnTo>
                      <a:pt x="109" y="6"/>
                    </a:lnTo>
                    <a:lnTo>
                      <a:pt x="103" y="3"/>
                    </a:lnTo>
                    <a:lnTo>
                      <a:pt x="97" y="1"/>
                    </a:lnTo>
                    <a:lnTo>
                      <a:pt x="91" y="0"/>
                    </a:lnTo>
                    <a:lnTo>
                      <a:pt x="81" y="1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7" y="8"/>
                    </a:lnTo>
                    <a:lnTo>
                      <a:pt x="52" y="11"/>
                    </a:lnTo>
                    <a:lnTo>
                      <a:pt x="46" y="16"/>
                    </a:lnTo>
                    <a:lnTo>
                      <a:pt x="42" y="20"/>
                    </a:lnTo>
                    <a:lnTo>
                      <a:pt x="38" y="25"/>
                    </a:lnTo>
                    <a:lnTo>
                      <a:pt x="33" y="33"/>
                    </a:lnTo>
                    <a:lnTo>
                      <a:pt x="29" y="41"/>
                    </a:lnTo>
                    <a:lnTo>
                      <a:pt x="27" y="48"/>
                    </a:lnTo>
                    <a:lnTo>
                      <a:pt x="23" y="48"/>
                    </a:lnTo>
                    <a:lnTo>
                      <a:pt x="21" y="49"/>
                    </a:lnTo>
                    <a:lnTo>
                      <a:pt x="17" y="52"/>
                    </a:lnTo>
                    <a:lnTo>
                      <a:pt x="13" y="55"/>
                    </a:lnTo>
                    <a:lnTo>
                      <a:pt x="12" y="59"/>
                    </a:lnTo>
                    <a:lnTo>
                      <a:pt x="10" y="64"/>
                    </a:lnTo>
                    <a:lnTo>
                      <a:pt x="10" y="67"/>
                    </a:lnTo>
                    <a:lnTo>
                      <a:pt x="9" y="70"/>
                    </a:lnTo>
                    <a:lnTo>
                      <a:pt x="7" y="69"/>
                    </a:lnTo>
                    <a:lnTo>
                      <a:pt x="6" y="68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1" y="77"/>
                    </a:lnTo>
                    <a:lnTo>
                      <a:pt x="3" y="78"/>
                    </a:lnTo>
                    <a:lnTo>
                      <a:pt x="6" y="79"/>
                    </a:lnTo>
                    <a:lnTo>
                      <a:pt x="11" y="79"/>
                    </a:lnTo>
                    <a:lnTo>
                      <a:pt x="18" y="77"/>
                    </a:lnTo>
                    <a:lnTo>
                      <a:pt x="29" y="73"/>
                    </a:lnTo>
                    <a:lnTo>
                      <a:pt x="35" y="71"/>
                    </a:lnTo>
                    <a:close/>
                  </a:path>
                </a:pathLst>
              </a:custGeom>
              <a:solidFill>
                <a:srgbClr val="7EA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7" name="Freeform 261"/>
              <p:cNvSpPr>
                <a:spLocks/>
              </p:cNvSpPr>
              <p:nvPr/>
            </p:nvSpPr>
            <p:spPr bwMode="auto">
              <a:xfrm>
                <a:off x="397" y="1625"/>
                <a:ext cx="105" cy="36"/>
              </a:xfrm>
              <a:custGeom>
                <a:avLst/>
                <a:gdLst>
                  <a:gd name="T0" fmla="*/ 51 w 105"/>
                  <a:gd name="T1" fmla="*/ 8 h 36"/>
                  <a:gd name="T2" fmla="*/ 43 w 105"/>
                  <a:gd name="T3" fmla="*/ 0 h 36"/>
                  <a:gd name="T4" fmla="*/ 33 w 105"/>
                  <a:gd name="T5" fmla="*/ 0 h 36"/>
                  <a:gd name="T6" fmla="*/ 27 w 105"/>
                  <a:gd name="T7" fmla="*/ 5 h 36"/>
                  <a:gd name="T8" fmla="*/ 23 w 105"/>
                  <a:gd name="T9" fmla="*/ 18 h 36"/>
                  <a:gd name="T10" fmla="*/ 21 w 105"/>
                  <a:gd name="T11" fmla="*/ 20 h 36"/>
                  <a:gd name="T12" fmla="*/ 17 w 105"/>
                  <a:gd name="T13" fmla="*/ 20 h 36"/>
                  <a:gd name="T14" fmla="*/ 16 w 105"/>
                  <a:gd name="T15" fmla="*/ 26 h 36"/>
                  <a:gd name="T16" fmla="*/ 12 w 105"/>
                  <a:gd name="T17" fmla="*/ 22 h 36"/>
                  <a:gd name="T18" fmla="*/ 7 w 105"/>
                  <a:gd name="T19" fmla="*/ 21 h 36"/>
                  <a:gd name="T20" fmla="*/ 5 w 105"/>
                  <a:gd name="T21" fmla="*/ 27 h 36"/>
                  <a:gd name="T22" fmla="*/ 4 w 105"/>
                  <a:gd name="T23" fmla="*/ 31 h 36"/>
                  <a:gd name="T24" fmla="*/ 0 w 105"/>
                  <a:gd name="T25" fmla="*/ 32 h 36"/>
                  <a:gd name="T26" fmla="*/ 1 w 105"/>
                  <a:gd name="T27" fmla="*/ 34 h 36"/>
                  <a:gd name="T28" fmla="*/ 14 w 105"/>
                  <a:gd name="T29" fmla="*/ 34 h 36"/>
                  <a:gd name="T30" fmla="*/ 16 w 105"/>
                  <a:gd name="T31" fmla="*/ 34 h 36"/>
                  <a:gd name="T32" fmla="*/ 17 w 105"/>
                  <a:gd name="T33" fmla="*/ 34 h 36"/>
                  <a:gd name="T34" fmla="*/ 27 w 105"/>
                  <a:gd name="T35" fmla="*/ 33 h 36"/>
                  <a:gd name="T36" fmla="*/ 29 w 105"/>
                  <a:gd name="T37" fmla="*/ 32 h 36"/>
                  <a:gd name="T38" fmla="*/ 47 w 105"/>
                  <a:gd name="T39" fmla="*/ 32 h 36"/>
                  <a:gd name="T40" fmla="*/ 60 w 105"/>
                  <a:gd name="T41" fmla="*/ 33 h 36"/>
                  <a:gd name="T42" fmla="*/ 62 w 105"/>
                  <a:gd name="T43" fmla="*/ 34 h 36"/>
                  <a:gd name="T44" fmla="*/ 66 w 105"/>
                  <a:gd name="T45" fmla="*/ 33 h 36"/>
                  <a:gd name="T46" fmla="*/ 68 w 105"/>
                  <a:gd name="T47" fmla="*/ 35 h 36"/>
                  <a:gd name="T48" fmla="*/ 74 w 105"/>
                  <a:gd name="T49" fmla="*/ 34 h 36"/>
                  <a:gd name="T50" fmla="*/ 80 w 105"/>
                  <a:gd name="T51" fmla="*/ 34 h 36"/>
                  <a:gd name="T52" fmla="*/ 89 w 105"/>
                  <a:gd name="T53" fmla="*/ 33 h 36"/>
                  <a:gd name="T54" fmla="*/ 95 w 105"/>
                  <a:gd name="T55" fmla="*/ 36 h 36"/>
                  <a:gd name="T56" fmla="*/ 102 w 105"/>
                  <a:gd name="T57" fmla="*/ 35 h 36"/>
                  <a:gd name="T58" fmla="*/ 105 w 105"/>
                  <a:gd name="T59" fmla="*/ 33 h 36"/>
                  <a:gd name="T60" fmla="*/ 100 w 105"/>
                  <a:gd name="T61" fmla="*/ 32 h 36"/>
                  <a:gd name="T62" fmla="*/ 98 w 105"/>
                  <a:gd name="T63" fmla="*/ 30 h 36"/>
                  <a:gd name="T64" fmla="*/ 94 w 105"/>
                  <a:gd name="T65" fmla="*/ 31 h 36"/>
                  <a:gd name="T66" fmla="*/ 91 w 105"/>
                  <a:gd name="T67" fmla="*/ 29 h 36"/>
                  <a:gd name="T68" fmla="*/ 89 w 105"/>
                  <a:gd name="T69" fmla="*/ 28 h 36"/>
                  <a:gd name="T70" fmla="*/ 85 w 105"/>
                  <a:gd name="T71" fmla="*/ 20 h 36"/>
                  <a:gd name="T72" fmla="*/ 81 w 105"/>
                  <a:gd name="T73" fmla="*/ 18 h 36"/>
                  <a:gd name="T74" fmla="*/ 76 w 105"/>
                  <a:gd name="T75" fmla="*/ 20 h 36"/>
                  <a:gd name="T76" fmla="*/ 74 w 105"/>
                  <a:gd name="T77" fmla="*/ 23 h 36"/>
                  <a:gd name="T78" fmla="*/ 69 w 105"/>
                  <a:gd name="T79" fmla="*/ 21 h 36"/>
                  <a:gd name="T80" fmla="*/ 65 w 105"/>
                  <a:gd name="T81" fmla="*/ 19 h 36"/>
                  <a:gd name="T82" fmla="*/ 63 w 105"/>
                  <a:gd name="T83" fmla="*/ 20 h 36"/>
                  <a:gd name="T84" fmla="*/ 59 w 105"/>
                  <a:gd name="T85" fmla="*/ 13 h 36"/>
                  <a:gd name="T86" fmla="*/ 53 w 105"/>
                  <a:gd name="T87" fmla="*/ 12 h 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"/>
                  <a:gd name="T133" fmla="*/ 0 h 36"/>
                  <a:gd name="T134" fmla="*/ 105 w 105"/>
                  <a:gd name="T135" fmla="*/ 36 h 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" h="36">
                    <a:moveTo>
                      <a:pt x="53" y="12"/>
                    </a:moveTo>
                    <a:lnTo>
                      <a:pt x="53" y="12"/>
                    </a:lnTo>
                    <a:lnTo>
                      <a:pt x="51" y="8"/>
                    </a:lnTo>
                    <a:lnTo>
                      <a:pt x="48" y="5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7" y="5"/>
                    </a:lnTo>
                    <a:lnTo>
                      <a:pt x="25" y="7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21" y="20"/>
                    </a:lnTo>
                    <a:lnTo>
                      <a:pt x="19" y="19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4" y="34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2" y="34"/>
                    </a:lnTo>
                    <a:lnTo>
                      <a:pt x="47" y="32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0" y="33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6" y="33"/>
                    </a:lnTo>
                    <a:lnTo>
                      <a:pt x="67" y="34"/>
                    </a:lnTo>
                    <a:lnTo>
                      <a:pt x="68" y="35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5" y="33"/>
                    </a:lnTo>
                    <a:lnTo>
                      <a:pt x="89" y="33"/>
                    </a:lnTo>
                    <a:lnTo>
                      <a:pt x="90" y="35"/>
                    </a:lnTo>
                    <a:lnTo>
                      <a:pt x="91" y="35"/>
                    </a:lnTo>
                    <a:lnTo>
                      <a:pt x="95" y="36"/>
                    </a:lnTo>
                    <a:lnTo>
                      <a:pt x="99" y="34"/>
                    </a:lnTo>
                    <a:lnTo>
                      <a:pt x="102" y="35"/>
                    </a:lnTo>
                    <a:lnTo>
                      <a:pt x="103" y="35"/>
                    </a:lnTo>
                    <a:lnTo>
                      <a:pt x="105" y="33"/>
                    </a:lnTo>
                    <a:lnTo>
                      <a:pt x="103" y="32"/>
                    </a:lnTo>
                    <a:lnTo>
                      <a:pt x="102" y="31"/>
                    </a:lnTo>
                    <a:lnTo>
                      <a:pt x="100" y="32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6" y="29"/>
                    </a:lnTo>
                    <a:lnTo>
                      <a:pt x="94" y="31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30"/>
                    </a:lnTo>
                    <a:lnTo>
                      <a:pt x="89" y="28"/>
                    </a:lnTo>
                    <a:lnTo>
                      <a:pt x="89" y="26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4" y="19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8" y="19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4" y="23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62" y="16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7EA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8" name="Rectangle 262"/>
              <p:cNvSpPr>
                <a:spLocks noChangeArrowheads="1"/>
              </p:cNvSpPr>
              <p:nvPr/>
            </p:nvSpPr>
            <p:spPr bwMode="auto">
              <a:xfrm>
                <a:off x="441" y="1843"/>
                <a:ext cx="1" cy="1"/>
              </a:xfrm>
              <a:prstGeom prst="rect">
                <a:avLst/>
              </a:prstGeom>
              <a:solidFill>
                <a:srgbClr val="004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749" name="Freeform 263"/>
              <p:cNvSpPr>
                <a:spLocks/>
              </p:cNvSpPr>
              <p:nvPr/>
            </p:nvSpPr>
            <p:spPr bwMode="auto">
              <a:xfrm>
                <a:off x="399" y="184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1"/>
                  <a:gd name="T15" fmla="*/ 1 w 1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4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0" name="Rectangle 264"/>
              <p:cNvSpPr>
                <a:spLocks noChangeArrowheads="1"/>
              </p:cNvSpPr>
              <p:nvPr/>
            </p:nvSpPr>
            <p:spPr bwMode="auto">
              <a:xfrm>
                <a:off x="496" y="1841"/>
                <a:ext cx="1" cy="1"/>
              </a:xfrm>
              <a:prstGeom prst="rect">
                <a:avLst/>
              </a:prstGeom>
              <a:solidFill>
                <a:srgbClr val="004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1" name="Freeform 265"/>
              <p:cNvSpPr>
                <a:spLocks/>
              </p:cNvSpPr>
              <p:nvPr/>
            </p:nvSpPr>
            <p:spPr bwMode="auto">
              <a:xfrm>
                <a:off x="640" y="168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1"/>
                  <a:gd name="T11" fmla="*/ 1 h 1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A5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2" name="Rectangle 266"/>
              <p:cNvSpPr>
                <a:spLocks noChangeArrowheads="1"/>
              </p:cNvSpPr>
              <p:nvPr/>
            </p:nvSpPr>
            <p:spPr bwMode="auto">
              <a:xfrm>
                <a:off x="633" y="1388"/>
                <a:ext cx="1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3" name="Freeform 267"/>
              <p:cNvSpPr>
                <a:spLocks/>
              </p:cNvSpPr>
              <p:nvPr/>
            </p:nvSpPr>
            <p:spPr bwMode="auto">
              <a:xfrm>
                <a:off x="445" y="15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4" name="Rectangle 268"/>
              <p:cNvSpPr>
                <a:spLocks noChangeArrowheads="1"/>
              </p:cNvSpPr>
              <p:nvPr/>
            </p:nvSpPr>
            <p:spPr bwMode="auto">
              <a:xfrm>
                <a:off x="508" y="1595"/>
                <a:ext cx="1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755" name="Freeform 269"/>
              <p:cNvSpPr>
                <a:spLocks noEditPoints="1"/>
              </p:cNvSpPr>
              <p:nvPr/>
            </p:nvSpPr>
            <p:spPr bwMode="auto">
              <a:xfrm>
                <a:off x="443" y="1385"/>
                <a:ext cx="244" cy="457"/>
              </a:xfrm>
              <a:custGeom>
                <a:avLst/>
                <a:gdLst>
                  <a:gd name="T0" fmla="*/ 139 w 244"/>
                  <a:gd name="T1" fmla="*/ 170 h 457"/>
                  <a:gd name="T2" fmla="*/ 138 w 244"/>
                  <a:gd name="T3" fmla="*/ 164 h 457"/>
                  <a:gd name="T4" fmla="*/ 131 w 244"/>
                  <a:gd name="T5" fmla="*/ 158 h 457"/>
                  <a:gd name="T6" fmla="*/ 113 w 244"/>
                  <a:gd name="T7" fmla="*/ 170 h 457"/>
                  <a:gd name="T8" fmla="*/ 62 w 244"/>
                  <a:gd name="T9" fmla="*/ 187 h 457"/>
                  <a:gd name="T10" fmla="*/ 6 w 244"/>
                  <a:gd name="T11" fmla="*/ 204 h 457"/>
                  <a:gd name="T12" fmla="*/ 1 w 244"/>
                  <a:gd name="T13" fmla="*/ 204 h 457"/>
                  <a:gd name="T14" fmla="*/ 2 w 244"/>
                  <a:gd name="T15" fmla="*/ 201 h 457"/>
                  <a:gd name="T16" fmla="*/ 73 w 244"/>
                  <a:gd name="T17" fmla="*/ 169 h 457"/>
                  <a:gd name="T18" fmla="*/ 129 w 244"/>
                  <a:gd name="T19" fmla="*/ 145 h 457"/>
                  <a:gd name="T20" fmla="*/ 135 w 244"/>
                  <a:gd name="T21" fmla="*/ 140 h 457"/>
                  <a:gd name="T22" fmla="*/ 137 w 244"/>
                  <a:gd name="T23" fmla="*/ 131 h 457"/>
                  <a:gd name="T24" fmla="*/ 137 w 244"/>
                  <a:gd name="T25" fmla="*/ 122 h 457"/>
                  <a:gd name="T26" fmla="*/ 156 w 244"/>
                  <a:gd name="T27" fmla="*/ 66 h 457"/>
                  <a:gd name="T28" fmla="*/ 183 w 244"/>
                  <a:gd name="T29" fmla="*/ 6 h 457"/>
                  <a:gd name="T30" fmla="*/ 189 w 244"/>
                  <a:gd name="T31" fmla="*/ 0 h 457"/>
                  <a:gd name="T32" fmla="*/ 190 w 244"/>
                  <a:gd name="T33" fmla="*/ 3 h 457"/>
                  <a:gd name="T34" fmla="*/ 145 w 244"/>
                  <a:gd name="T35" fmla="*/ 143 h 457"/>
                  <a:gd name="T36" fmla="*/ 164 w 244"/>
                  <a:gd name="T37" fmla="*/ 156 h 457"/>
                  <a:gd name="T38" fmla="*/ 190 w 244"/>
                  <a:gd name="T39" fmla="*/ 192 h 457"/>
                  <a:gd name="T40" fmla="*/ 243 w 244"/>
                  <a:gd name="T41" fmla="*/ 255 h 457"/>
                  <a:gd name="T42" fmla="*/ 244 w 244"/>
                  <a:gd name="T43" fmla="*/ 258 h 457"/>
                  <a:gd name="T44" fmla="*/ 240 w 244"/>
                  <a:gd name="T45" fmla="*/ 259 h 457"/>
                  <a:gd name="T46" fmla="*/ 153 w 244"/>
                  <a:gd name="T47" fmla="*/ 176 h 457"/>
                  <a:gd name="T48" fmla="*/ 142 w 244"/>
                  <a:gd name="T49" fmla="*/ 457 h 457"/>
                  <a:gd name="T50" fmla="*/ 146 w 244"/>
                  <a:gd name="T51" fmla="*/ 457 h 457"/>
                  <a:gd name="T52" fmla="*/ 143 w 244"/>
                  <a:gd name="T53" fmla="*/ 242 h 457"/>
                  <a:gd name="T54" fmla="*/ 148 w 244"/>
                  <a:gd name="T55" fmla="*/ 255 h 457"/>
                  <a:gd name="T56" fmla="*/ 152 w 244"/>
                  <a:gd name="T57" fmla="*/ 244 h 457"/>
                  <a:gd name="T58" fmla="*/ 148 w 244"/>
                  <a:gd name="T59" fmla="*/ 210 h 457"/>
                  <a:gd name="T60" fmla="*/ 142 w 244"/>
                  <a:gd name="T61" fmla="*/ 198 h 457"/>
                  <a:gd name="T62" fmla="*/ 145 w 244"/>
                  <a:gd name="T63" fmla="*/ 167 h 457"/>
                  <a:gd name="T64" fmla="*/ 168 w 244"/>
                  <a:gd name="T65" fmla="*/ 188 h 457"/>
                  <a:gd name="T66" fmla="*/ 241 w 244"/>
                  <a:gd name="T67" fmla="*/ 258 h 457"/>
                  <a:gd name="T68" fmla="*/ 138 w 244"/>
                  <a:gd name="T69" fmla="*/ 156 h 457"/>
                  <a:gd name="T70" fmla="*/ 141 w 244"/>
                  <a:gd name="T71" fmla="*/ 151 h 457"/>
                  <a:gd name="T72" fmla="*/ 136 w 244"/>
                  <a:gd name="T73" fmla="*/ 149 h 457"/>
                  <a:gd name="T74" fmla="*/ 130 w 244"/>
                  <a:gd name="T75" fmla="*/ 147 h 457"/>
                  <a:gd name="T76" fmla="*/ 129 w 244"/>
                  <a:gd name="T77" fmla="*/ 150 h 457"/>
                  <a:gd name="T78" fmla="*/ 128 w 244"/>
                  <a:gd name="T79" fmla="*/ 153 h 457"/>
                  <a:gd name="T80" fmla="*/ 36 w 244"/>
                  <a:gd name="T81" fmla="*/ 190 h 457"/>
                  <a:gd name="T82" fmla="*/ 69 w 244"/>
                  <a:gd name="T83" fmla="*/ 177 h 457"/>
                  <a:gd name="T84" fmla="*/ 109 w 244"/>
                  <a:gd name="T85" fmla="*/ 168 h 457"/>
                  <a:gd name="T86" fmla="*/ 130 w 244"/>
                  <a:gd name="T87" fmla="*/ 158 h 457"/>
                  <a:gd name="T88" fmla="*/ 133 w 244"/>
                  <a:gd name="T89" fmla="*/ 158 h 457"/>
                  <a:gd name="T90" fmla="*/ 140 w 244"/>
                  <a:gd name="T91" fmla="*/ 164 h 457"/>
                  <a:gd name="T92" fmla="*/ 141 w 244"/>
                  <a:gd name="T93" fmla="*/ 456 h 457"/>
                  <a:gd name="T94" fmla="*/ 145 w 244"/>
                  <a:gd name="T95" fmla="*/ 151 h 457"/>
                  <a:gd name="T96" fmla="*/ 178 w 244"/>
                  <a:gd name="T97" fmla="*/ 181 h 457"/>
                  <a:gd name="T98" fmla="*/ 173 w 244"/>
                  <a:gd name="T99" fmla="*/ 172 h 457"/>
                  <a:gd name="T100" fmla="*/ 164 w 244"/>
                  <a:gd name="T101" fmla="*/ 161 h 457"/>
                  <a:gd name="T102" fmla="*/ 159 w 244"/>
                  <a:gd name="T103" fmla="*/ 154 h 457"/>
                  <a:gd name="T104" fmla="*/ 162 w 244"/>
                  <a:gd name="T105" fmla="*/ 161 h 457"/>
                  <a:gd name="T106" fmla="*/ 142 w 244"/>
                  <a:gd name="T107" fmla="*/ 151 h 457"/>
                  <a:gd name="T108" fmla="*/ 143 w 244"/>
                  <a:gd name="T109" fmla="*/ 151 h 457"/>
                  <a:gd name="T110" fmla="*/ 142 w 244"/>
                  <a:gd name="T111" fmla="*/ 145 h 457"/>
                  <a:gd name="T112" fmla="*/ 132 w 244"/>
                  <a:gd name="T113" fmla="*/ 143 h 457"/>
                  <a:gd name="T114" fmla="*/ 130 w 244"/>
                  <a:gd name="T115" fmla="*/ 145 h 457"/>
                  <a:gd name="T116" fmla="*/ 135 w 244"/>
                  <a:gd name="T117" fmla="*/ 144 h 457"/>
                  <a:gd name="T118" fmla="*/ 142 w 244"/>
                  <a:gd name="T119" fmla="*/ 145 h 4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4"/>
                  <a:gd name="T181" fmla="*/ 0 h 457"/>
                  <a:gd name="T182" fmla="*/ 244 w 244"/>
                  <a:gd name="T183" fmla="*/ 457 h 4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4" h="457">
                    <a:moveTo>
                      <a:pt x="141" y="456"/>
                    </a:moveTo>
                    <a:lnTo>
                      <a:pt x="141" y="456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9" y="166"/>
                    </a:lnTo>
                    <a:lnTo>
                      <a:pt x="138" y="164"/>
                    </a:lnTo>
                    <a:lnTo>
                      <a:pt x="136" y="163"/>
                    </a:lnTo>
                    <a:lnTo>
                      <a:pt x="133" y="161"/>
                    </a:lnTo>
                    <a:lnTo>
                      <a:pt x="131" y="158"/>
                    </a:lnTo>
                    <a:lnTo>
                      <a:pt x="125" y="162"/>
                    </a:lnTo>
                    <a:lnTo>
                      <a:pt x="113" y="170"/>
                    </a:lnTo>
                    <a:lnTo>
                      <a:pt x="106" y="173"/>
                    </a:lnTo>
                    <a:lnTo>
                      <a:pt x="99" y="176"/>
                    </a:lnTo>
                    <a:lnTo>
                      <a:pt x="62" y="187"/>
                    </a:lnTo>
                    <a:lnTo>
                      <a:pt x="16" y="201"/>
                    </a:lnTo>
                    <a:lnTo>
                      <a:pt x="6" y="204"/>
                    </a:lnTo>
                    <a:lnTo>
                      <a:pt x="4" y="205"/>
                    </a:lnTo>
                    <a:lnTo>
                      <a:pt x="2" y="205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1" y="202"/>
                    </a:lnTo>
                    <a:lnTo>
                      <a:pt x="2" y="201"/>
                    </a:lnTo>
                    <a:lnTo>
                      <a:pt x="16" y="193"/>
                    </a:lnTo>
                    <a:lnTo>
                      <a:pt x="33" y="185"/>
                    </a:lnTo>
                    <a:lnTo>
                      <a:pt x="73" y="169"/>
                    </a:lnTo>
                    <a:lnTo>
                      <a:pt x="108" y="155"/>
                    </a:lnTo>
                    <a:lnTo>
                      <a:pt x="127" y="147"/>
                    </a:lnTo>
                    <a:lnTo>
                      <a:pt x="129" y="145"/>
                    </a:lnTo>
                    <a:lnTo>
                      <a:pt x="130" y="142"/>
                    </a:lnTo>
                    <a:lnTo>
                      <a:pt x="135" y="140"/>
                    </a:lnTo>
                    <a:lnTo>
                      <a:pt x="136" y="136"/>
                    </a:lnTo>
                    <a:lnTo>
                      <a:pt x="137" y="131"/>
                    </a:lnTo>
                    <a:lnTo>
                      <a:pt x="137" y="122"/>
                    </a:lnTo>
                    <a:lnTo>
                      <a:pt x="140" y="112"/>
                    </a:lnTo>
                    <a:lnTo>
                      <a:pt x="144" y="98"/>
                    </a:lnTo>
                    <a:lnTo>
                      <a:pt x="149" y="82"/>
                    </a:lnTo>
                    <a:lnTo>
                      <a:pt x="156" y="66"/>
                    </a:lnTo>
                    <a:lnTo>
                      <a:pt x="163" y="48"/>
                    </a:lnTo>
                    <a:lnTo>
                      <a:pt x="170" y="32"/>
                    </a:lnTo>
                    <a:lnTo>
                      <a:pt x="177" y="18"/>
                    </a:lnTo>
                    <a:lnTo>
                      <a:pt x="183" y="6"/>
                    </a:lnTo>
                    <a:lnTo>
                      <a:pt x="187" y="1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0" y="1"/>
                    </a:lnTo>
                    <a:lnTo>
                      <a:pt x="190" y="3"/>
                    </a:lnTo>
                    <a:lnTo>
                      <a:pt x="184" y="25"/>
                    </a:lnTo>
                    <a:lnTo>
                      <a:pt x="170" y="68"/>
                    </a:lnTo>
                    <a:lnTo>
                      <a:pt x="145" y="143"/>
                    </a:lnTo>
                    <a:lnTo>
                      <a:pt x="150" y="145"/>
                    </a:lnTo>
                    <a:lnTo>
                      <a:pt x="163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4" y="162"/>
                    </a:lnTo>
                    <a:lnTo>
                      <a:pt x="190" y="192"/>
                    </a:lnTo>
                    <a:lnTo>
                      <a:pt x="234" y="245"/>
                    </a:lnTo>
                    <a:lnTo>
                      <a:pt x="243" y="255"/>
                    </a:lnTo>
                    <a:lnTo>
                      <a:pt x="244" y="256"/>
                    </a:lnTo>
                    <a:lnTo>
                      <a:pt x="244" y="257"/>
                    </a:lnTo>
                    <a:lnTo>
                      <a:pt x="244" y="258"/>
                    </a:lnTo>
                    <a:lnTo>
                      <a:pt x="242" y="259"/>
                    </a:lnTo>
                    <a:lnTo>
                      <a:pt x="240" y="259"/>
                    </a:lnTo>
                    <a:lnTo>
                      <a:pt x="227" y="248"/>
                    </a:lnTo>
                    <a:lnTo>
                      <a:pt x="202" y="224"/>
                    </a:lnTo>
                    <a:lnTo>
                      <a:pt x="153" y="176"/>
                    </a:lnTo>
                    <a:lnTo>
                      <a:pt x="160" y="456"/>
                    </a:lnTo>
                    <a:lnTo>
                      <a:pt x="160" y="457"/>
                    </a:lnTo>
                    <a:lnTo>
                      <a:pt x="158" y="457"/>
                    </a:lnTo>
                    <a:lnTo>
                      <a:pt x="142" y="457"/>
                    </a:lnTo>
                    <a:lnTo>
                      <a:pt x="141" y="457"/>
                    </a:lnTo>
                    <a:lnTo>
                      <a:pt x="141" y="456"/>
                    </a:lnTo>
                    <a:close/>
                    <a:moveTo>
                      <a:pt x="142" y="457"/>
                    </a:moveTo>
                    <a:lnTo>
                      <a:pt x="146" y="457"/>
                    </a:lnTo>
                    <a:lnTo>
                      <a:pt x="142" y="245"/>
                    </a:lnTo>
                    <a:lnTo>
                      <a:pt x="142" y="243"/>
                    </a:lnTo>
                    <a:lnTo>
                      <a:pt x="143" y="242"/>
                    </a:lnTo>
                    <a:lnTo>
                      <a:pt x="146" y="246"/>
                    </a:lnTo>
                    <a:lnTo>
                      <a:pt x="148" y="255"/>
                    </a:lnTo>
                    <a:lnTo>
                      <a:pt x="150" y="265"/>
                    </a:lnTo>
                    <a:lnTo>
                      <a:pt x="153" y="282"/>
                    </a:lnTo>
                    <a:lnTo>
                      <a:pt x="152" y="256"/>
                    </a:lnTo>
                    <a:lnTo>
                      <a:pt x="152" y="244"/>
                    </a:lnTo>
                    <a:lnTo>
                      <a:pt x="152" y="236"/>
                    </a:lnTo>
                    <a:lnTo>
                      <a:pt x="150" y="219"/>
                    </a:lnTo>
                    <a:lnTo>
                      <a:pt x="148" y="210"/>
                    </a:lnTo>
                    <a:lnTo>
                      <a:pt x="147" y="203"/>
                    </a:lnTo>
                    <a:lnTo>
                      <a:pt x="145" y="198"/>
                    </a:lnTo>
                    <a:lnTo>
                      <a:pt x="143" y="198"/>
                    </a:lnTo>
                    <a:lnTo>
                      <a:pt x="142" y="198"/>
                    </a:lnTo>
                    <a:lnTo>
                      <a:pt x="142" y="172"/>
                    </a:lnTo>
                    <a:lnTo>
                      <a:pt x="144" y="169"/>
                    </a:lnTo>
                    <a:lnTo>
                      <a:pt x="145" y="167"/>
                    </a:lnTo>
                    <a:lnTo>
                      <a:pt x="146" y="167"/>
                    </a:lnTo>
                    <a:lnTo>
                      <a:pt x="168" y="188"/>
                    </a:lnTo>
                    <a:lnTo>
                      <a:pt x="209" y="228"/>
                    </a:lnTo>
                    <a:lnTo>
                      <a:pt x="239" y="256"/>
                    </a:lnTo>
                    <a:lnTo>
                      <a:pt x="241" y="258"/>
                    </a:lnTo>
                    <a:lnTo>
                      <a:pt x="216" y="234"/>
                    </a:lnTo>
                    <a:lnTo>
                      <a:pt x="138" y="156"/>
                    </a:lnTo>
                    <a:lnTo>
                      <a:pt x="138" y="154"/>
                    </a:lnTo>
                    <a:lnTo>
                      <a:pt x="139" y="152"/>
                    </a:lnTo>
                    <a:lnTo>
                      <a:pt x="141" y="151"/>
                    </a:lnTo>
                    <a:lnTo>
                      <a:pt x="138" y="151"/>
                    </a:lnTo>
                    <a:lnTo>
                      <a:pt x="136" y="150"/>
                    </a:lnTo>
                    <a:lnTo>
                      <a:pt x="136" y="149"/>
                    </a:lnTo>
                    <a:lnTo>
                      <a:pt x="133" y="147"/>
                    </a:lnTo>
                    <a:lnTo>
                      <a:pt x="131" y="146"/>
                    </a:lnTo>
                    <a:lnTo>
                      <a:pt x="130" y="147"/>
                    </a:lnTo>
                    <a:lnTo>
                      <a:pt x="129" y="149"/>
                    </a:lnTo>
                    <a:lnTo>
                      <a:pt x="129" y="150"/>
                    </a:lnTo>
                    <a:lnTo>
                      <a:pt x="129" y="152"/>
                    </a:lnTo>
                    <a:lnTo>
                      <a:pt x="128" y="153"/>
                    </a:lnTo>
                    <a:lnTo>
                      <a:pt x="85" y="170"/>
                    </a:lnTo>
                    <a:lnTo>
                      <a:pt x="54" y="182"/>
                    </a:lnTo>
                    <a:lnTo>
                      <a:pt x="36" y="190"/>
                    </a:lnTo>
                    <a:lnTo>
                      <a:pt x="37" y="190"/>
                    </a:lnTo>
                    <a:lnTo>
                      <a:pt x="47" y="186"/>
                    </a:lnTo>
                    <a:lnTo>
                      <a:pt x="69" y="177"/>
                    </a:lnTo>
                    <a:lnTo>
                      <a:pt x="82" y="173"/>
                    </a:lnTo>
                    <a:lnTo>
                      <a:pt x="94" y="171"/>
                    </a:lnTo>
                    <a:lnTo>
                      <a:pt x="105" y="168"/>
                    </a:lnTo>
                    <a:lnTo>
                      <a:pt x="109" y="168"/>
                    </a:lnTo>
                    <a:lnTo>
                      <a:pt x="113" y="168"/>
                    </a:lnTo>
                    <a:lnTo>
                      <a:pt x="125" y="161"/>
                    </a:lnTo>
                    <a:lnTo>
                      <a:pt x="130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5" y="160"/>
                    </a:lnTo>
                    <a:lnTo>
                      <a:pt x="137" y="162"/>
                    </a:lnTo>
                    <a:lnTo>
                      <a:pt x="140" y="164"/>
                    </a:lnTo>
                    <a:lnTo>
                      <a:pt x="140" y="177"/>
                    </a:lnTo>
                    <a:lnTo>
                      <a:pt x="141" y="213"/>
                    </a:lnTo>
                    <a:lnTo>
                      <a:pt x="141" y="456"/>
                    </a:lnTo>
                    <a:lnTo>
                      <a:pt x="141" y="335"/>
                    </a:lnTo>
                    <a:lnTo>
                      <a:pt x="142" y="457"/>
                    </a:lnTo>
                    <a:close/>
                    <a:moveTo>
                      <a:pt x="145" y="151"/>
                    </a:moveTo>
                    <a:lnTo>
                      <a:pt x="160" y="161"/>
                    </a:lnTo>
                    <a:lnTo>
                      <a:pt x="178" y="181"/>
                    </a:lnTo>
                    <a:lnTo>
                      <a:pt x="194" y="198"/>
                    </a:lnTo>
                    <a:lnTo>
                      <a:pt x="181" y="182"/>
                    </a:lnTo>
                    <a:lnTo>
                      <a:pt x="173" y="172"/>
                    </a:lnTo>
                    <a:lnTo>
                      <a:pt x="167" y="166"/>
                    </a:lnTo>
                    <a:lnTo>
                      <a:pt x="163" y="162"/>
                    </a:lnTo>
                    <a:lnTo>
                      <a:pt x="164" y="161"/>
                    </a:lnTo>
                    <a:lnTo>
                      <a:pt x="164" y="158"/>
                    </a:lnTo>
                    <a:lnTo>
                      <a:pt x="162" y="156"/>
                    </a:lnTo>
                    <a:lnTo>
                      <a:pt x="160" y="155"/>
                    </a:lnTo>
                    <a:lnTo>
                      <a:pt x="159" y="154"/>
                    </a:lnTo>
                    <a:lnTo>
                      <a:pt x="162" y="156"/>
                    </a:lnTo>
                    <a:lnTo>
                      <a:pt x="162" y="159"/>
                    </a:lnTo>
                    <a:lnTo>
                      <a:pt x="162" y="161"/>
                    </a:lnTo>
                    <a:lnTo>
                      <a:pt x="146" y="151"/>
                    </a:lnTo>
                    <a:lnTo>
                      <a:pt x="144" y="151"/>
                    </a:lnTo>
                    <a:lnTo>
                      <a:pt x="142" y="151"/>
                    </a:lnTo>
                    <a:lnTo>
                      <a:pt x="141" y="151"/>
                    </a:lnTo>
                    <a:lnTo>
                      <a:pt x="143" y="151"/>
                    </a:lnTo>
                    <a:lnTo>
                      <a:pt x="145" y="151"/>
                    </a:lnTo>
                    <a:close/>
                    <a:moveTo>
                      <a:pt x="144" y="149"/>
                    </a:moveTo>
                    <a:lnTo>
                      <a:pt x="144" y="149"/>
                    </a:lnTo>
                    <a:lnTo>
                      <a:pt x="142" y="145"/>
                    </a:lnTo>
                    <a:lnTo>
                      <a:pt x="140" y="142"/>
                    </a:lnTo>
                    <a:lnTo>
                      <a:pt x="137" y="141"/>
                    </a:lnTo>
                    <a:lnTo>
                      <a:pt x="135" y="142"/>
                    </a:lnTo>
                    <a:lnTo>
                      <a:pt x="132" y="143"/>
                    </a:lnTo>
                    <a:lnTo>
                      <a:pt x="130" y="144"/>
                    </a:lnTo>
                    <a:lnTo>
                      <a:pt x="129" y="145"/>
                    </a:lnTo>
                    <a:lnTo>
                      <a:pt x="130" y="145"/>
                    </a:lnTo>
                    <a:lnTo>
                      <a:pt x="131" y="145"/>
                    </a:lnTo>
                    <a:lnTo>
                      <a:pt x="132" y="145"/>
                    </a:lnTo>
                    <a:lnTo>
                      <a:pt x="135" y="144"/>
                    </a:lnTo>
                    <a:lnTo>
                      <a:pt x="137" y="143"/>
                    </a:lnTo>
                    <a:lnTo>
                      <a:pt x="140" y="144"/>
                    </a:lnTo>
                    <a:lnTo>
                      <a:pt x="142" y="145"/>
                    </a:lnTo>
                    <a:lnTo>
                      <a:pt x="144" y="149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6" name="Freeform 270"/>
              <p:cNvSpPr>
                <a:spLocks/>
              </p:cNvSpPr>
              <p:nvPr/>
            </p:nvSpPr>
            <p:spPr bwMode="auto">
              <a:xfrm>
                <a:off x="443" y="1385"/>
                <a:ext cx="244" cy="457"/>
              </a:xfrm>
              <a:custGeom>
                <a:avLst/>
                <a:gdLst>
                  <a:gd name="T0" fmla="*/ 141 w 244"/>
                  <a:gd name="T1" fmla="*/ 456 h 457"/>
                  <a:gd name="T2" fmla="*/ 139 w 244"/>
                  <a:gd name="T3" fmla="*/ 170 h 457"/>
                  <a:gd name="T4" fmla="*/ 139 w 244"/>
                  <a:gd name="T5" fmla="*/ 168 h 457"/>
                  <a:gd name="T6" fmla="*/ 138 w 244"/>
                  <a:gd name="T7" fmla="*/ 164 h 457"/>
                  <a:gd name="T8" fmla="*/ 136 w 244"/>
                  <a:gd name="T9" fmla="*/ 163 h 457"/>
                  <a:gd name="T10" fmla="*/ 131 w 244"/>
                  <a:gd name="T11" fmla="*/ 158 h 457"/>
                  <a:gd name="T12" fmla="*/ 125 w 244"/>
                  <a:gd name="T13" fmla="*/ 162 h 457"/>
                  <a:gd name="T14" fmla="*/ 113 w 244"/>
                  <a:gd name="T15" fmla="*/ 170 h 457"/>
                  <a:gd name="T16" fmla="*/ 99 w 244"/>
                  <a:gd name="T17" fmla="*/ 176 h 457"/>
                  <a:gd name="T18" fmla="*/ 62 w 244"/>
                  <a:gd name="T19" fmla="*/ 187 h 457"/>
                  <a:gd name="T20" fmla="*/ 16 w 244"/>
                  <a:gd name="T21" fmla="*/ 201 h 457"/>
                  <a:gd name="T22" fmla="*/ 6 w 244"/>
                  <a:gd name="T23" fmla="*/ 204 h 457"/>
                  <a:gd name="T24" fmla="*/ 2 w 244"/>
                  <a:gd name="T25" fmla="*/ 205 h 457"/>
                  <a:gd name="T26" fmla="*/ 1 w 244"/>
                  <a:gd name="T27" fmla="*/ 204 h 457"/>
                  <a:gd name="T28" fmla="*/ 0 w 244"/>
                  <a:gd name="T29" fmla="*/ 203 h 457"/>
                  <a:gd name="T30" fmla="*/ 2 w 244"/>
                  <a:gd name="T31" fmla="*/ 201 h 457"/>
                  <a:gd name="T32" fmla="*/ 16 w 244"/>
                  <a:gd name="T33" fmla="*/ 193 h 457"/>
                  <a:gd name="T34" fmla="*/ 73 w 244"/>
                  <a:gd name="T35" fmla="*/ 169 h 457"/>
                  <a:gd name="T36" fmla="*/ 127 w 244"/>
                  <a:gd name="T37" fmla="*/ 147 h 457"/>
                  <a:gd name="T38" fmla="*/ 129 w 244"/>
                  <a:gd name="T39" fmla="*/ 145 h 457"/>
                  <a:gd name="T40" fmla="*/ 135 w 244"/>
                  <a:gd name="T41" fmla="*/ 140 h 457"/>
                  <a:gd name="T42" fmla="*/ 135 w 244"/>
                  <a:gd name="T43" fmla="*/ 140 h 457"/>
                  <a:gd name="T44" fmla="*/ 136 w 244"/>
                  <a:gd name="T45" fmla="*/ 136 h 457"/>
                  <a:gd name="T46" fmla="*/ 137 w 244"/>
                  <a:gd name="T47" fmla="*/ 131 h 457"/>
                  <a:gd name="T48" fmla="*/ 137 w 244"/>
                  <a:gd name="T49" fmla="*/ 122 h 457"/>
                  <a:gd name="T50" fmla="*/ 137 w 244"/>
                  <a:gd name="T51" fmla="*/ 122 h 457"/>
                  <a:gd name="T52" fmla="*/ 144 w 244"/>
                  <a:gd name="T53" fmla="*/ 98 h 457"/>
                  <a:gd name="T54" fmla="*/ 156 w 244"/>
                  <a:gd name="T55" fmla="*/ 66 h 457"/>
                  <a:gd name="T56" fmla="*/ 170 w 244"/>
                  <a:gd name="T57" fmla="*/ 32 h 457"/>
                  <a:gd name="T58" fmla="*/ 183 w 244"/>
                  <a:gd name="T59" fmla="*/ 6 h 457"/>
                  <a:gd name="T60" fmla="*/ 187 w 244"/>
                  <a:gd name="T61" fmla="*/ 1 h 457"/>
                  <a:gd name="T62" fmla="*/ 189 w 244"/>
                  <a:gd name="T63" fmla="*/ 0 h 457"/>
                  <a:gd name="T64" fmla="*/ 190 w 244"/>
                  <a:gd name="T65" fmla="*/ 1 h 457"/>
                  <a:gd name="T66" fmla="*/ 190 w 244"/>
                  <a:gd name="T67" fmla="*/ 3 h 457"/>
                  <a:gd name="T68" fmla="*/ 170 w 244"/>
                  <a:gd name="T69" fmla="*/ 68 h 457"/>
                  <a:gd name="T70" fmla="*/ 145 w 244"/>
                  <a:gd name="T71" fmla="*/ 143 h 457"/>
                  <a:gd name="T72" fmla="*/ 163 w 244"/>
                  <a:gd name="T73" fmla="*/ 154 h 457"/>
                  <a:gd name="T74" fmla="*/ 164 w 244"/>
                  <a:gd name="T75" fmla="*/ 156 h 457"/>
                  <a:gd name="T76" fmla="*/ 164 w 244"/>
                  <a:gd name="T77" fmla="*/ 162 h 457"/>
                  <a:gd name="T78" fmla="*/ 190 w 244"/>
                  <a:gd name="T79" fmla="*/ 192 h 457"/>
                  <a:gd name="T80" fmla="*/ 234 w 244"/>
                  <a:gd name="T81" fmla="*/ 245 h 457"/>
                  <a:gd name="T82" fmla="*/ 243 w 244"/>
                  <a:gd name="T83" fmla="*/ 255 h 457"/>
                  <a:gd name="T84" fmla="*/ 244 w 244"/>
                  <a:gd name="T85" fmla="*/ 257 h 457"/>
                  <a:gd name="T86" fmla="*/ 244 w 244"/>
                  <a:gd name="T87" fmla="*/ 258 h 457"/>
                  <a:gd name="T88" fmla="*/ 240 w 244"/>
                  <a:gd name="T89" fmla="*/ 259 h 457"/>
                  <a:gd name="T90" fmla="*/ 240 w 244"/>
                  <a:gd name="T91" fmla="*/ 259 h 457"/>
                  <a:gd name="T92" fmla="*/ 227 w 244"/>
                  <a:gd name="T93" fmla="*/ 248 h 457"/>
                  <a:gd name="T94" fmla="*/ 153 w 244"/>
                  <a:gd name="T95" fmla="*/ 176 h 457"/>
                  <a:gd name="T96" fmla="*/ 160 w 244"/>
                  <a:gd name="T97" fmla="*/ 457 h 457"/>
                  <a:gd name="T98" fmla="*/ 142 w 244"/>
                  <a:gd name="T99" fmla="*/ 457 h 457"/>
                  <a:gd name="T100" fmla="*/ 141 w 244"/>
                  <a:gd name="T101" fmla="*/ 456 h 4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4"/>
                  <a:gd name="T154" fmla="*/ 0 h 457"/>
                  <a:gd name="T155" fmla="*/ 244 w 244"/>
                  <a:gd name="T156" fmla="*/ 457 h 4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4" h="457">
                    <a:moveTo>
                      <a:pt x="141" y="456"/>
                    </a:moveTo>
                    <a:lnTo>
                      <a:pt x="141" y="456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9" y="166"/>
                    </a:lnTo>
                    <a:lnTo>
                      <a:pt x="138" y="164"/>
                    </a:lnTo>
                    <a:lnTo>
                      <a:pt x="136" y="163"/>
                    </a:lnTo>
                    <a:lnTo>
                      <a:pt x="133" y="161"/>
                    </a:lnTo>
                    <a:lnTo>
                      <a:pt x="131" y="158"/>
                    </a:lnTo>
                    <a:lnTo>
                      <a:pt x="125" y="162"/>
                    </a:lnTo>
                    <a:lnTo>
                      <a:pt x="113" y="170"/>
                    </a:lnTo>
                    <a:lnTo>
                      <a:pt x="106" y="173"/>
                    </a:lnTo>
                    <a:lnTo>
                      <a:pt x="99" y="176"/>
                    </a:lnTo>
                    <a:lnTo>
                      <a:pt x="62" y="187"/>
                    </a:lnTo>
                    <a:lnTo>
                      <a:pt x="16" y="201"/>
                    </a:lnTo>
                    <a:lnTo>
                      <a:pt x="6" y="204"/>
                    </a:lnTo>
                    <a:lnTo>
                      <a:pt x="4" y="205"/>
                    </a:lnTo>
                    <a:lnTo>
                      <a:pt x="2" y="205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1" y="202"/>
                    </a:lnTo>
                    <a:lnTo>
                      <a:pt x="2" y="201"/>
                    </a:lnTo>
                    <a:lnTo>
                      <a:pt x="16" y="193"/>
                    </a:lnTo>
                    <a:lnTo>
                      <a:pt x="33" y="185"/>
                    </a:lnTo>
                    <a:lnTo>
                      <a:pt x="73" y="169"/>
                    </a:lnTo>
                    <a:lnTo>
                      <a:pt x="108" y="155"/>
                    </a:lnTo>
                    <a:lnTo>
                      <a:pt x="127" y="147"/>
                    </a:lnTo>
                    <a:lnTo>
                      <a:pt x="129" y="145"/>
                    </a:lnTo>
                    <a:lnTo>
                      <a:pt x="130" y="142"/>
                    </a:lnTo>
                    <a:lnTo>
                      <a:pt x="135" y="140"/>
                    </a:lnTo>
                    <a:lnTo>
                      <a:pt x="136" y="136"/>
                    </a:lnTo>
                    <a:lnTo>
                      <a:pt x="137" y="131"/>
                    </a:lnTo>
                    <a:lnTo>
                      <a:pt x="137" y="122"/>
                    </a:lnTo>
                    <a:lnTo>
                      <a:pt x="140" y="112"/>
                    </a:lnTo>
                    <a:lnTo>
                      <a:pt x="144" y="98"/>
                    </a:lnTo>
                    <a:lnTo>
                      <a:pt x="149" y="82"/>
                    </a:lnTo>
                    <a:lnTo>
                      <a:pt x="156" y="66"/>
                    </a:lnTo>
                    <a:lnTo>
                      <a:pt x="163" y="48"/>
                    </a:lnTo>
                    <a:lnTo>
                      <a:pt x="170" y="32"/>
                    </a:lnTo>
                    <a:lnTo>
                      <a:pt x="177" y="18"/>
                    </a:lnTo>
                    <a:lnTo>
                      <a:pt x="183" y="6"/>
                    </a:lnTo>
                    <a:lnTo>
                      <a:pt x="187" y="1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0" y="1"/>
                    </a:lnTo>
                    <a:lnTo>
                      <a:pt x="190" y="3"/>
                    </a:lnTo>
                    <a:lnTo>
                      <a:pt x="184" y="25"/>
                    </a:lnTo>
                    <a:lnTo>
                      <a:pt x="170" y="68"/>
                    </a:lnTo>
                    <a:lnTo>
                      <a:pt x="145" y="143"/>
                    </a:lnTo>
                    <a:lnTo>
                      <a:pt x="150" y="145"/>
                    </a:lnTo>
                    <a:lnTo>
                      <a:pt x="163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4" y="162"/>
                    </a:lnTo>
                    <a:lnTo>
                      <a:pt x="190" y="192"/>
                    </a:lnTo>
                    <a:lnTo>
                      <a:pt x="234" y="245"/>
                    </a:lnTo>
                    <a:lnTo>
                      <a:pt x="243" y="255"/>
                    </a:lnTo>
                    <a:lnTo>
                      <a:pt x="244" y="256"/>
                    </a:lnTo>
                    <a:lnTo>
                      <a:pt x="244" y="257"/>
                    </a:lnTo>
                    <a:lnTo>
                      <a:pt x="244" y="258"/>
                    </a:lnTo>
                    <a:lnTo>
                      <a:pt x="242" y="259"/>
                    </a:lnTo>
                    <a:lnTo>
                      <a:pt x="240" y="259"/>
                    </a:lnTo>
                    <a:lnTo>
                      <a:pt x="227" y="248"/>
                    </a:lnTo>
                    <a:lnTo>
                      <a:pt x="202" y="224"/>
                    </a:lnTo>
                    <a:lnTo>
                      <a:pt x="153" y="176"/>
                    </a:lnTo>
                    <a:lnTo>
                      <a:pt x="160" y="456"/>
                    </a:lnTo>
                    <a:lnTo>
                      <a:pt x="160" y="457"/>
                    </a:lnTo>
                    <a:lnTo>
                      <a:pt x="158" y="457"/>
                    </a:lnTo>
                    <a:lnTo>
                      <a:pt x="142" y="457"/>
                    </a:lnTo>
                    <a:lnTo>
                      <a:pt x="141" y="457"/>
                    </a:lnTo>
                    <a:lnTo>
                      <a:pt x="141" y="4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7" name="Freeform 271"/>
              <p:cNvSpPr>
                <a:spLocks/>
              </p:cNvSpPr>
              <p:nvPr/>
            </p:nvSpPr>
            <p:spPr bwMode="auto">
              <a:xfrm>
                <a:off x="479" y="1531"/>
                <a:ext cx="205" cy="311"/>
              </a:xfrm>
              <a:custGeom>
                <a:avLst/>
                <a:gdLst>
                  <a:gd name="T0" fmla="*/ 110 w 205"/>
                  <a:gd name="T1" fmla="*/ 311 h 311"/>
                  <a:gd name="T2" fmla="*/ 106 w 205"/>
                  <a:gd name="T3" fmla="*/ 99 h 311"/>
                  <a:gd name="T4" fmla="*/ 107 w 205"/>
                  <a:gd name="T5" fmla="*/ 96 h 311"/>
                  <a:gd name="T6" fmla="*/ 110 w 205"/>
                  <a:gd name="T7" fmla="*/ 100 h 311"/>
                  <a:gd name="T8" fmla="*/ 112 w 205"/>
                  <a:gd name="T9" fmla="*/ 109 h 311"/>
                  <a:gd name="T10" fmla="*/ 117 w 205"/>
                  <a:gd name="T11" fmla="*/ 136 h 311"/>
                  <a:gd name="T12" fmla="*/ 116 w 205"/>
                  <a:gd name="T13" fmla="*/ 98 h 311"/>
                  <a:gd name="T14" fmla="*/ 116 w 205"/>
                  <a:gd name="T15" fmla="*/ 90 h 311"/>
                  <a:gd name="T16" fmla="*/ 112 w 205"/>
                  <a:gd name="T17" fmla="*/ 64 h 311"/>
                  <a:gd name="T18" fmla="*/ 109 w 205"/>
                  <a:gd name="T19" fmla="*/ 52 h 311"/>
                  <a:gd name="T20" fmla="*/ 106 w 205"/>
                  <a:gd name="T21" fmla="*/ 52 h 311"/>
                  <a:gd name="T22" fmla="*/ 106 w 205"/>
                  <a:gd name="T23" fmla="*/ 26 h 311"/>
                  <a:gd name="T24" fmla="*/ 109 w 205"/>
                  <a:gd name="T25" fmla="*/ 21 h 311"/>
                  <a:gd name="T26" fmla="*/ 110 w 205"/>
                  <a:gd name="T27" fmla="*/ 21 h 311"/>
                  <a:gd name="T28" fmla="*/ 132 w 205"/>
                  <a:gd name="T29" fmla="*/ 42 h 311"/>
                  <a:gd name="T30" fmla="*/ 203 w 205"/>
                  <a:gd name="T31" fmla="*/ 110 h 311"/>
                  <a:gd name="T32" fmla="*/ 205 w 205"/>
                  <a:gd name="T33" fmla="*/ 112 h 311"/>
                  <a:gd name="T34" fmla="*/ 180 w 205"/>
                  <a:gd name="T35" fmla="*/ 88 h 311"/>
                  <a:gd name="T36" fmla="*/ 102 w 205"/>
                  <a:gd name="T37" fmla="*/ 10 h 311"/>
                  <a:gd name="T38" fmla="*/ 103 w 205"/>
                  <a:gd name="T39" fmla="*/ 6 h 311"/>
                  <a:gd name="T40" fmla="*/ 105 w 205"/>
                  <a:gd name="T41" fmla="*/ 5 h 311"/>
                  <a:gd name="T42" fmla="*/ 100 w 205"/>
                  <a:gd name="T43" fmla="*/ 4 h 311"/>
                  <a:gd name="T44" fmla="*/ 100 w 205"/>
                  <a:gd name="T45" fmla="*/ 3 h 311"/>
                  <a:gd name="T46" fmla="*/ 95 w 205"/>
                  <a:gd name="T47" fmla="*/ 0 h 311"/>
                  <a:gd name="T48" fmla="*/ 94 w 205"/>
                  <a:gd name="T49" fmla="*/ 1 h 311"/>
                  <a:gd name="T50" fmla="*/ 93 w 205"/>
                  <a:gd name="T51" fmla="*/ 3 h 311"/>
                  <a:gd name="T52" fmla="*/ 93 w 205"/>
                  <a:gd name="T53" fmla="*/ 4 h 311"/>
                  <a:gd name="T54" fmla="*/ 93 w 205"/>
                  <a:gd name="T55" fmla="*/ 6 h 311"/>
                  <a:gd name="T56" fmla="*/ 92 w 205"/>
                  <a:gd name="T57" fmla="*/ 7 h 311"/>
                  <a:gd name="T58" fmla="*/ 49 w 205"/>
                  <a:gd name="T59" fmla="*/ 24 h 311"/>
                  <a:gd name="T60" fmla="*/ 0 w 205"/>
                  <a:gd name="T61" fmla="*/ 44 h 311"/>
                  <a:gd name="T62" fmla="*/ 1 w 205"/>
                  <a:gd name="T63" fmla="*/ 44 h 311"/>
                  <a:gd name="T64" fmla="*/ 33 w 205"/>
                  <a:gd name="T65" fmla="*/ 31 h 311"/>
                  <a:gd name="T66" fmla="*/ 58 w 205"/>
                  <a:gd name="T67" fmla="*/ 25 h 311"/>
                  <a:gd name="T68" fmla="*/ 73 w 205"/>
                  <a:gd name="T69" fmla="*/ 22 h 311"/>
                  <a:gd name="T70" fmla="*/ 77 w 205"/>
                  <a:gd name="T71" fmla="*/ 22 h 311"/>
                  <a:gd name="T72" fmla="*/ 94 w 205"/>
                  <a:gd name="T73" fmla="*/ 12 h 311"/>
                  <a:gd name="T74" fmla="*/ 96 w 205"/>
                  <a:gd name="T75" fmla="*/ 11 h 311"/>
                  <a:gd name="T76" fmla="*/ 97 w 205"/>
                  <a:gd name="T77" fmla="*/ 12 h 311"/>
                  <a:gd name="T78" fmla="*/ 101 w 205"/>
                  <a:gd name="T79" fmla="*/ 16 h 311"/>
                  <a:gd name="T80" fmla="*/ 104 w 205"/>
                  <a:gd name="T81" fmla="*/ 18 h 311"/>
                  <a:gd name="T82" fmla="*/ 104 w 205"/>
                  <a:gd name="T83" fmla="*/ 31 h 311"/>
                  <a:gd name="T84" fmla="*/ 105 w 205"/>
                  <a:gd name="T85" fmla="*/ 310 h 311"/>
                  <a:gd name="T86" fmla="*/ 105 w 205"/>
                  <a:gd name="T87" fmla="*/ 189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311"/>
                  <a:gd name="T134" fmla="*/ 205 w 205"/>
                  <a:gd name="T135" fmla="*/ 311 h 3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311">
                    <a:moveTo>
                      <a:pt x="106" y="311"/>
                    </a:moveTo>
                    <a:lnTo>
                      <a:pt x="110" y="311"/>
                    </a:lnTo>
                    <a:lnTo>
                      <a:pt x="106" y="99"/>
                    </a:lnTo>
                    <a:lnTo>
                      <a:pt x="106" y="97"/>
                    </a:lnTo>
                    <a:lnTo>
                      <a:pt x="107" y="96"/>
                    </a:lnTo>
                    <a:lnTo>
                      <a:pt x="110" y="100"/>
                    </a:lnTo>
                    <a:lnTo>
                      <a:pt x="112" y="109"/>
                    </a:lnTo>
                    <a:lnTo>
                      <a:pt x="114" y="119"/>
                    </a:lnTo>
                    <a:lnTo>
                      <a:pt x="117" y="136"/>
                    </a:lnTo>
                    <a:lnTo>
                      <a:pt x="116" y="110"/>
                    </a:lnTo>
                    <a:lnTo>
                      <a:pt x="116" y="98"/>
                    </a:lnTo>
                    <a:lnTo>
                      <a:pt x="116" y="90"/>
                    </a:lnTo>
                    <a:lnTo>
                      <a:pt x="114" y="73"/>
                    </a:lnTo>
                    <a:lnTo>
                      <a:pt x="112" y="64"/>
                    </a:lnTo>
                    <a:lnTo>
                      <a:pt x="111" y="57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6" y="26"/>
                    </a:lnTo>
                    <a:lnTo>
                      <a:pt x="108" y="23"/>
                    </a:lnTo>
                    <a:lnTo>
                      <a:pt x="109" y="21"/>
                    </a:lnTo>
                    <a:lnTo>
                      <a:pt x="110" y="21"/>
                    </a:lnTo>
                    <a:lnTo>
                      <a:pt x="132" y="42"/>
                    </a:lnTo>
                    <a:lnTo>
                      <a:pt x="173" y="82"/>
                    </a:lnTo>
                    <a:lnTo>
                      <a:pt x="203" y="110"/>
                    </a:lnTo>
                    <a:lnTo>
                      <a:pt x="205" y="112"/>
                    </a:lnTo>
                    <a:lnTo>
                      <a:pt x="180" y="88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3" y="6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0" y="4"/>
                    </a:lnTo>
                    <a:lnTo>
                      <a:pt x="100" y="3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3" y="3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49" y="24"/>
                    </a:lnTo>
                    <a:lnTo>
                      <a:pt x="18" y="36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1" y="40"/>
                    </a:lnTo>
                    <a:lnTo>
                      <a:pt x="33" y="31"/>
                    </a:lnTo>
                    <a:lnTo>
                      <a:pt x="46" y="27"/>
                    </a:lnTo>
                    <a:lnTo>
                      <a:pt x="58" y="25"/>
                    </a:lnTo>
                    <a:lnTo>
                      <a:pt x="69" y="22"/>
                    </a:lnTo>
                    <a:lnTo>
                      <a:pt x="73" y="22"/>
                    </a:lnTo>
                    <a:lnTo>
                      <a:pt x="77" y="22"/>
                    </a:lnTo>
                    <a:lnTo>
                      <a:pt x="89" y="15"/>
                    </a:lnTo>
                    <a:lnTo>
                      <a:pt x="94" y="12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9" y="14"/>
                    </a:lnTo>
                    <a:lnTo>
                      <a:pt x="101" y="16"/>
                    </a:lnTo>
                    <a:lnTo>
                      <a:pt x="104" y="18"/>
                    </a:lnTo>
                    <a:lnTo>
                      <a:pt x="104" y="31"/>
                    </a:lnTo>
                    <a:lnTo>
                      <a:pt x="105" y="67"/>
                    </a:lnTo>
                    <a:lnTo>
                      <a:pt x="105" y="310"/>
                    </a:lnTo>
                    <a:lnTo>
                      <a:pt x="105" y="189"/>
                    </a:lnTo>
                    <a:lnTo>
                      <a:pt x="106" y="3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8" name="Freeform 272"/>
              <p:cNvSpPr>
                <a:spLocks/>
              </p:cNvSpPr>
              <p:nvPr/>
            </p:nvSpPr>
            <p:spPr bwMode="auto">
              <a:xfrm>
                <a:off x="584" y="1536"/>
                <a:ext cx="53" cy="47"/>
              </a:xfrm>
              <a:custGeom>
                <a:avLst/>
                <a:gdLst>
                  <a:gd name="T0" fmla="*/ 4 w 53"/>
                  <a:gd name="T1" fmla="*/ 0 h 47"/>
                  <a:gd name="T2" fmla="*/ 19 w 53"/>
                  <a:gd name="T3" fmla="*/ 10 h 47"/>
                  <a:gd name="T4" fmla="*/ 19 w 53"/>
                  <a:gd name="T5" fmla="*/ 10 h 47"/>
                  <a:gd name="T6" fmla="*/ 19 w 53"/>
                  <a:gd name="T7" fmla="*/ 10 h 47"/>
                  <a:gd name="T8" fmla="*/ 37 w 53"/>
                  <a:gd name="T9" fmla="*/ 30 h 47"/>
                  <a:gd name="T10" fmla="*/ 53 w 53"/>
                  <a:gd name="T11" fmla="*/ 47 h 47"/>
                  <a:gd name="T12" fmla="*/ 53 w 53"/>
                  <a:gd name="T13" fmla="*/ 47 h 47"/>
                  <a:gd name="T14" fmla="*/ 40 w 53"/>
                  <a:gd name="T15" fmla="*/ 31 h 47"/>
                  <a:gd name="T16" fmla="*/ 32 w 53"/>
                  <a:gd name="T17" fmla="*/ 21 h 47"/>
                  <a:gd name="T18" fmla="*/ 26 w 53"/>
                  <a:gd name="T19" fmla="*/ 15 h 47"/>
                  <a:gd name="T20" fmla="*/ 22 w 53"/>
                  <a:gd name="T21" fmla="*/ 11 h 47"/>
                  <a:gd name="T22" fmla="*/ 22 w 53"/>
                  <a:gd name="T23" fmla="*/ 11 h 47"/>
                  <a:gd name="T24" fmla="*/ 23 w 53"/>
                  <a:gd name="T25" fmla="*/ 10 h 47"/>
                  <a:gd name="T26" fmla="*/ 23 w 53"/>
                  <a:gd name="T27" fmla="*/ 7 h 47"/>
                  <a:gd name="T28" fmla="*/ 21 w 53"/>
                  <a:gd name="T29" fmla="*/ 5 h 47"/>
                  <a:gd name="T30" fmla="*/ 19 w 53"/>
                  <a:gd name="T31" fmla="*/ 4 h 47"/>
                  <a:gd name="T32" fmla="*/ 18 w 53"/>
                  <a:gd name="T33" fmla="*/ 3 h 47"/>
                  <a:gd name="T34" fmla="*/ 18 w 53"/>
                  <a:gd name="T35" fmla="*/ 3 h 47"/>
                  <a:gd name="T36" fmla="*/ 21 w 53"/>
                  <a:gd name="T37" fmla="*/ 5 h 47"/>
                  <a:gd name="T38" fmla="*/ 21 w 53"/>
                  <a:gd name="T39" fmla="*/ 8 h 47"/>
                  <a:gd name="T40" fmla="*/ 21 w 53"/>
                  <a:gd name="T41" fmla="*/ 10 h 47"/>
                  <a:gd name="T42" fmla="*/ 5 w 53"/>
                  <a:gd name="T43" fmla="*/ 0 h 47"/>
                  <a:gd name="T44" fmla="*/ 5 w 53"/>
                  <a:gd name="T45" fmla="*/ 0 h 47"/>
                  <a:gd name="T46" fmla="*/ 3 w 53"/>
                  <a:gd name="T47" fmla="*/ 0 h 47"/>
                  <a:gd name="T48" fmla="*/ 1 w 53"/>
                  <a:gd name="T49" fmla="*/ 0 h 47"/>
                  <a:gd name="T50" fmla="*/ 0 w 53"/>
                  <a:gd name="T51" fmla="*/ 0 h 47"/>
                  <a:gd name="T52" fmla="*/ 0 w 53"/>
                  <a:gd name="T53" fmla="*/ 0 h 47"/>
                  <a:gd name="T54" fmla="*/ 2 w 53"/>
                  <a:gd name="T55" fmla="*/ 0 h 47"/>
                  <a:gd name="T56" fmla="*/ 2 w 53"/>
                  <a:gd name="T57" fmla="*/ 0 h 47"/>
                  <a:gd name="T58" fmla="*/ 4 w 53"/>
                  <a:gd name="T59" fmla="*/ 0 h 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3"/>
                  <a:gd name="T91" fmla="*/ 0 h 47"/>
                  <a:gd name="T92" fmla="*/ 53 w 53"/>
                  <a:gd name="T93" fmla="*/ 47 h 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3" h="47">
                    <a:moveTo>
                      <a:pt x="4" y="0"/>
                    </a:moveTo>
                    <a:lnTo>
                      <a:pt x="19" y="10"/>
                    </a:lnTo>
                    <a:lnTo>
                      <a:pt x="37" y="30"/>
                    </a:lnTo>
                    <a:lnTo>
                      <a:pt x="53" y="47"/>
                    </a:lnTo>
                    <a:lnTo>
                      <a:pt x="40" y="31"/>
                    </a:lnTo>
                    <a:lnTo>
                      <a:pt x="32" y="21"/>
                    </a:lnTo>
                    <a:lnTo>
                      <a:pt x="26" y="15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59" name="Freeform 273"/>
              <p:cNvSpPr>
                <a:spLocks/>
              </p:cNvSpPr>
              <p:nvPr/>
            </p:nvSpPr>
            <p:spPr bwMode="auto">
              <a:xfrm>
                <a:off x="572" y="1526"/>
                <a:ext cx="15" cy="8"/>
              </a:xfrm>
              <a:custGeom>
                <a:avLst/>
                <a:gdLst>
                  <a:gd name="T0" fmla="*/ 15 w 15"/>
                  <a:gd name="T1" fmla="*/ 8 h 8"/>
                  <a:gd name="T2" fmla="*/ 15 w 15"/>
                  <a:gd name="T3" fmla="*/ 8 h 8"/>
                  <a:gd name="T4" fmla="*/ 13 w 15"/>
                  <a:gd name="T5" fmla="*/ 4 h 8"/>
                  <a:gd name="T6" fmla="*/ 11 w 15"/>
                  <a:gd name="T7" fmla="*/ 1 h 8"/>
                  <a:gd name="T8" fmla="*/ 8 w 15"/>
                  <a:gd name="T9" fmla="*/ 0 h 8"/>
                  <a:gd name="T10" fmla="*/ 6 w 15"/>
                  <a:gd name="T11" fmla="*/ 1 h 8"/>
                  <a:gd name="T12" fmla="*/ 3 w 15"/>
                  <a:gd name="T13" fmla="*/ 2 h 8"/>
                  <a:gd name="T14" fmla="*/ 1 w 15"/>
                  <a:gd name="T15" fmla="*/ 3 h 8"/>
                  <a:gd name="T16" fmla="*/ 0 w 15"/>
                  <a:gd name="T17" fmla="*/ 4 h 8"/>
                  <a:gd name="T18" fmla="*/ 0 w 15"/>
                  <a:gd name="T19" fmla="*/ 4 h 8"/>
                  <a:gd name="T20" fmla="*/ 1 w 15"/>
                  <a:gd name="T21" fmla="*/ 4 h 8"/>
                  <a:gd name="T22" fmla="*/ 2 w 15"/>
                  <a:gd name="T23" fmla="*/ 4 h 8"/>
                  <a:gd name="T24" fmla="*/ 3 w 15"/>
                  <a:gd name="T25" fmla="*/ 4 h 8"/>
                  <a:gd name="T26" fmla="*/ 3 w 15"/>
                  <a:gd name="T27" fmla="*/ 4 h 8"/>
                  <a:gd name="T28" fmla="*/ 6 w 15"/>
                  <a:gd name="T29" fmla="*/ 3 h 8"/>
                  <a:gd name="T30" fmla="*/ 8 w 15"/>
                  <a:gd name="T31" fmla="*/ 2 h 8"/>
                  <a:gd name="T32" fmla="*/ 8 w 15"/>
                  <a:gd name="T33" fmla="*/ 2 h 8"/>
                  <a:gd name="T34" fmla="*/ 11 w 15"/>
                  <a:gd name="T35" fmla="*/ 3 h 8"/>
                  <a:gd name="T36" fmla="*/ 13 w 15"/>
                  <a:gd name="T37" fmla="*/ 4 h 8"/>
                  <a:gd name="T38" fmla="*/ 15 w 15"/>
                  <a:gd name="T39" fmla="*/ 8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8"/>
                  <a:gd name="T62" fmla="*/ 15 w 15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8">
                    <a:moveTo>
                      <a:pt x="15" y="8"/>
                    </a:moveTo>
                    <a:lnTo>
                      <a:pt x="15" y="8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0" name="Freeform 274"/>
              <p:cNvSpPr>
                <a:spLocks/>
              </p:cNvSpPr>
              <p:nvPr/>
            </p:nvSpPr>
            <p:spPr bwMode="auto">
              <a:xfrm>
                <a:off x="584" y="1550"/>
                <a:ext cx="11" cy="292"/>
              </a:xfrm>
              <a:custGeom>
                <a:avLst/>
                <a:gdLst>
                  <a:gd name="T0" fmla="*/ 1 w 11"/>
                  <a:gd name="T1" fmla="*/ 0 h 292"/>
                  <a:gd name="T2" fmla="*/ 0 w 11"/>
                  <a:gd name="T3" fmla="*/ 2 h 292"/>
                  <a:gd name="T4" fmla="*/ 2 w 11"/>
                  <a:gd name="T5" fmla="*/ 292 h 292"/>
                  <a:gd name="T6" fmla="*/ 11 w 11"/>
                  <a:gd name="T7" fmla="*/ 292 h 292"/>
                  <a:gd name="T8" fmla="*/ 5 w 11"/>
                  <a:gd name="T9" fmla="*/ 2 h 292"/>
                  <a:gd name="T10" fmla="*/ 1 w 11"/>
                  <a:gd name="T11" fmla="*/ 0 h 292"/>
                  <a:gd name="T12" fmla="*/ 1 w 11"/>
                  <a:gd name="T13" fmla="*/ 0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92"/>
                  <a:gd name="T23" fmla="*/ 11 w 11"/>
                  <a:gd name="T24" fmla="*/ 292 h 2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92">
                    <a:moveTo>
                      <a:pt x="1" y="0"/>
                    </a:moveTo>
                    <a:lnTo>
                      <a:pt x="0" y="2"/>
                    </a:lnTo>
                    <a:lnTo>
                      <a:pt x="2" y="292"/>
                    </a:lnTo>
                    <a:lnTo>
                      <a:pt x="11" y="292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1" name="Freeform 275"/>
              <p:cNvSpPr>
                <a:spLocks/>
              </p:cNvSpPr>
              <p:nvPr/>
            </p:nvSpPr>
            <p:spPr bwMode="auto">
              <a:xfrm>
                <a:off x="588" y="1536"/>
                <a:ext cx="20" cy="15"/>
              </a:xfrm>
              <a:custGeom>
                <a:avLst/>
                <a:gdLst>
                  <a:gd name="T0" fmla="*/ 0 w 20"/>
                  <a:gd name="T1" fmla="*/ 0 h 15"/>
                  <a:gd name="T2" fmla="*/ 0 w 20"/>
                  <a:gd name="T3" fmla="*/ 0 h 15"/>
                  <a:gd name="T4" fmla="*/ 0 w 20"/>
                  <a:gd name="T5" fmla="*/ 1 h 15"/>
                  <a:gd name="T6" fmla="*/ 1 w 20"/>
                  <a:gd name="T7" fmla="*/ 2 h 15"/>
                  <a:gd name="T8" fmla="*/ 1 w 20"/>
                  <a:gd name="T9" fmla="*/ 2 h 15"/>
                  <a:gd name="T10" fmla="*/ 20 w 20"/>
                  <a:gd name="T11" fmla="*/ 15 h 15"/>
                  <a:gd name="T12" fmla="*/ 20 w 20"/>
                  <a:gd name="T13" fmla="*/ 15 h 15"/>
                  <a:gd name="T14" fmla="*/ 18 w 20"/>
                  <a:gd name="T15" fmla="*/ 12 h 15"/>
                  <a:gd name="T16" fmla="*/ 18 w 20"/>
                  <a:gd name="T17" fmla="*/ 11 h 15"/>
                  <a:gd name="T18" fmla="*/ 18 w 20"/>
                  <a:gd name="T19" fmla="*/ 11 h 15"/>
                  <a:gd name="T20" fmla="*/ 3 w 20"/>
                  <a:gd name="T21" fmla="*/ 3 h 15"/>
                  <a:gd name="T22" fmla="*/ 3 w 20"/>
                  <a:gd name="T23" fmla="*/ 3 h 15"/>
                  <a:gd name="T24" fmla="*/ 2 w 20"/>
                  <a:gd name="T25" fmla="*/ 1 h 15"/>
                  <a:gd name="T26" fmla="*/ 0 w 20"/>
                  <a:gd name="T27" fmla="*/ 0 h 15"/>
                  <a:gd name="T28" fmla="*/ 0 w 20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5"/>
                  <a:gd name="T47" fmla="*/ 20 w 2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0" y="15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2" name="Freeform 276"/>
              <p:cNvSpPr>
                <a:spLocks/>
              </p:cNvSpPr>
              <p:nvPr/>
            </p:nvSpPr>
            <p:spPr bwMode="auto">
              <a:xfrm>
                <a:off x="579" y="1388"/>
                <a:ext cx="50" cy="137"/>
              </a:xfrm>
              <a:custGeom>
                <a:avLst/>
                <a:gdLst>
                  <a:gd name="T0" fmla="*/ 5 w 50"/>
                  <a:gd name="T1" fmla="*/ 123 h 137"/>
                  <a:gd name="T2" fmla="*/ 5 w 50"/>
                  <a:gd name="T3" fmla="*/ 123 h 137"/>
                  <a:gd name="T4" fmla="*/ 29 w 50"/>
                  <a:gd name="T5" fmla="*/ 60 h 137"/>
                  <a:gd name="T6" fmla="*/ 50 w 50"/>
                  <a:gd name="T7" fmla="*/ 0 h 137"/>
                  <a:gd name="T8" fmla="*/ 50 w 50"/>
                  <a:gd name="T9" fmla="*/ 0 h 137"/>
                  <a:gd name="T10" fmla="*/ 45 w 50"/>
                  <a:gd name="T11" fmla="*/ 11 h 137"/>
                  <a:gd name="T12" fmla="*/ 35 w 50"/>
                  <a:gd name="T13" fmla="*/ 35 h 137"/>
                  <a:gd name="T14" fmla="*/ 35 w 50"/>
                  <a:gd name="T15" fmla="*/ 35 h 137"/>
                  <a:gd name="T16" fmla="*/ 26 w 50"/>
                  <a:gd name="T17" fmla="*/ 58 h 137"/>
                  <a:gd name="T18" fmla="*/ 17 w 50"/>
                  <a:gd name="T19" fmla="*/ 79 h 137"/>
                  <a:gd name="T20" fmla="*/ 7 w 50"/>
                  <a:gd name="T21" fmla="*/ 106 h 137"/>
                  <a:gd name="T22" fmla="*/ 7 w 50"/>
                  <a:gd name="T23" fmla="*/ 106 h 137"/>
                  <a:gd name="T24" fmla="*/ 5 w 50"/>
                  <a:gd name="T25" fmla="*/ 116 h 137"/>
                  <a:gd name="T26" fmla="*/ 4 w 50"/>
                  <a:gd name="T27" fmla="*/ 122 h 137"/>
                  <a:gd name="T28" fmla="*/ 4 w 50"/>
                  <a:gd name="T29" fmla="*/ 122 h 137"/>
                  <a:gd name="T30" fmla="*/ 3 w 50"/>
                  <a:gd name="T31" fmla="*/ 127 h 137"/>
                  <a:gd name="T32" fmla="*/ 3 w 50"/>
                  <a:gd name="T33" fmla="*/ 127 h 137"/>
                  <a:gd name="T34" fmla="*/ 1 w 50"/>
                  <a:gd name="T35" fmla="*/ 132 h 137"/>
                  <a:gd name="T36" fmla="*/ 0 w 50"/>
                  <a:gd name="T37" fmla="*/ 137 h 137"/>
                  <a:gd name="T38" fmla="*/ 1 w 50"/>
                  <a:gd name="T39" fmla="*/ 137 h 137"/>
                  <a:gd name="T40" fmla="*/ 1 w 50"/>
                  <a:gd name="T41" fmla="*/ 137 h 137"/>
                  <a:gd name="T42" fmla="*/ 3 w 50"/>
                  <a:gd name="T43" fmla="*/ 132 h 137"/>
                  <a:gd name="T44" fmla="*/ 5 w 50"/>
                  <a:gd name="T45" fmla="*/ 123 h 137"/>
                  <a:gd name="T46" fmla="*/ 5 w 50"/>
                  <a:gd name="T47" fmla="*/ 123 h 1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"/>
                  <a:gd name="T73" fmla="*/ 0 h 137"/>
                  <a:gd name="T74" fmla="*/ 50 w 50"/>
                  <a:gd name="T75" fmla="*/ 137 h 1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" h="137">
                    <a:moveTo>
                      <a:pt x="5" y="123"/>
                    </a:moveTo>
                    <a:lnTo>
                      <a:pt x="5" y="123"/>
                    </a:lnTo>
                    <a:lnTo>
                      <a:pt x="29" y="60"/>
                    </a:lnTo>
                    <a:lnTo>
                      <a:pt x="50" y="0"/>
                    </a:lnTo>
                    <a:lnTo>
                      <a:pt x="45" y="11"/>
                    </a:lnTo>
                    <a:lnTo>
                      <a:pt x="35" y="35"/>
                    </a:lnTo>
                    <a:lnTo>
                      <a:pt x="26" y="58"/>
                    </a:lnTo>
                    <a:lnTo>
                      <a:pt x="17" y="79"/>
                    </a:lnTo>
                    <a:lnTo>
                      <a:pt x="7" y="106"/>
                    </a:lnTo>
                    <a:lnTo>
                      <a:pt x="5" y="116"/>
                    </a:lnTo>
                    <a:lnTo>
                      <a:pt x="4" y="122"/>
                    </a:lnTo>
                    <a:lnTo>
                      <a:pt x="3" y="127"/>
                    </a:lnTo>
                    <a:lnTo>
                      <a:pt x="1" y="132"/>
                    </a:lnTo>
                    <a:lnTo>
                      <a:pt x="0" y="137"/>
                    </a:lnTo>
                    <a:lnTo>
                      <a:pt x="1" y="137"/>
                    </a:lnTo>
                    <a:lnTo>
                      <a:pt x="3" y="132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3" name="Freeform 277"/>
              <p:cNvSpPr>
                <a:spLocks noEditPoints="1"/>
              </p:cNvSpPr>
              <p:nvPr/>
            </p:nvSpPr>
            <p:spPr bwMode="auto">
              <a:xfrm>
                <a:off x="447" y="1532"/>
                <a:ext cx="125" cy="56"/>
              </a:xfrm>
              <a:custGeom>
                <a:avLst/>
                <a:gdLst>
                  <a:gd name="T0" fmla="*/ 2 w 125"/>
                  <a:gd name="T1" fmla="*/ 56 h 56"/>
                  <a:gd name="T2" fmla="*/ 2 w 125"/>
                  <a:gd name="T3" fmla="*/ 56 h 56"/>
                  <a:gd name="T4" fmla="*/ 1 w 125"/>
                  <a:gd name="T5" fmla="*/ 56 h 56"/>
                  <a:gd name="T6" fmla="*/ 0 w 125"/>
                  <a:gd name="T7" fmla="*/ 55 h 56"/>
                  <a:gd name="T8" fmla="*/ 1 w 125"/>
                  <a:gd name="T9" fmla="*/ 53 h 56"/>
                  <a:gd name="T10" fmla="*/ 1 w 125"/>
                  <a:gd name="T11" fmla="*/ 53 h 56"/>
                  <a:gd name="T12" fmla="*/ 9 w 125"/>
                  <a:gd name="T13" fmla="*/ 49 h 56"/>
                  <a:gd name="T14" fmla="*/ 24 w 125"/>
                  <a:gd name="T15" fmla="*/ 41 h 56"/>
                  <a:gd name="T16" fmla="*/ 66 w 125"/>
                  <a:gd name="T17" fmla="*/ 24 h 56"/>
                  <a:gd name="T18" fmla="*/ 125 w 125"/>
                  <a:gd name="T19" fmla="*/ 0 h 56"/>
                  <a:gd name="T20" fmla="*/ 125 w 125"/>
                  <a:gd name="T21" fmla="*/ 0 h 56"/>
                  <a:gd name="T22" fmla="*/ 64 w 125"/>
                  <a:gd name="T23" fmla="*/ 25 h 56"/>
                  <a:gd name="T24" fmla="*/ 22 w 125"/>
                  <a:gd name="T25" fmla="*/ 44 h 56"/>
                  <a:gd name="T26" fmla="*/ 8 w 125"/>
                  <a:gd name="T27" fmla="*/ 51 h 56"/>
                  <a:gd name="T28" fmla="*/ 4 w 125"/>
                  <a:gd name="T29" fmla="*/ 53 h 56"/>
                  <a:gd name="T30" fmla="*/ 2 w 125"/>
                  <a:gd name="T31" fmla="*/ 54 h 56"/>
                  <a:gd name="T32" fmla="*/ 2 w 125"/>
                  <a:gd name="T33" fmla="*/ 56 h 56"/>
                  <a:gd name="T34" fmla="*/ 2 w 125"/>
                  <a:gd name="T35" fmla="*/ 56 h 56"/>
                  <a:gd name="T36" fmla="*/ 2 w 125"/>
                  <a:gd name="T37" fmla="*/ 56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56"/>
                  <a:gd name="T59" fmla="*/ 125 w 125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56"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  <a:lnTo>
                      <a:pt x="9" y="49"/>
                    </a:lnTo>
                    <a:lnTo>
                      <a:pt x="24" y="41"/>
                    </a:lnTo>
                    <a:lnTo>
                      <a:pt x="66" y="24"/>
                    </a:lnTo>
                    <a:lnTo>
                      <a:pt x="125" y="0"/>
                    </a:lnTo>
                    <a:lnTo>
                      <a:pt x="64" y="25"/>
                    </a:lnTo>
                    <a:lnTo>
                      <a:pt x="22" y="44"/>
                    </a:lnTo>
                    <a:lnTo>
                      <a:pt x="8" y="51"/>
                    </a:lnTo>
                    <a:lnTo>
                      <a:pt x="4" y="53"/>
                    </a:lnTo>
                    <a:lnTo>
                      <a:pt x="2" y="54"/>
                    </a:lnTo>
                    <a:lnTo>
                      <a:pt x="2" y="56"/>
                    </a:lnTo>
                    <a:close/>
                    <a:moveTo>
                      <a:pt x="2" y="56"/>
                    </a:moveTo>
                    <a:lnTo>
                      <a:pt x="2" y="5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4" name="Freeform 278"/>
              <p:cNvSpPr>
                <a:spLocks/>
              </p:cNvSpPr>
              <p:nvPr/>
            </p:nvSpPr>
            <p:spPr bwMode="auto">
              <a:xfrm>
                <a:off x="447" y="1532"/>
                <a:ext cx="125" cy="56"/>
              </a:xfrm>
              <a:custGeom>
                <a:avLst/>
                <a:gdLst>
                  <a:gd name="T0" fmla="*/ 2 w 125"/>
                  <a:gd name="T1" fmla="*/ 56 h 56"/>
                  <a:gd name="T2" fmla="*/ 2 w 125"/>
                  <a:gd name="T3" fmla="*/ 56 h 56"/>
                  <a:gd name="T4" fmla="*/ 1 w 125"/>
                  <a:gd name="T5" fmla="*/ 56 h 56"/>
                  <a:gd name="T6" fmla="*/ 0 w 125"/>
                  <a:gd name="T7" fmla="*/ 55 h 56"/>
                  <a:gd name="T8" fmla="*/ 1 w 125"/>
                  <a:gd name="T9" fmla="*/ 53 h 56"/>
                  <a:gd name="T10" fmla="*/ 1 w 125"/>
                  <a:gd name="T11" fmla="*/ 53 h 56"/>
                  <a:gd name="T12" fmla="*/ 9 w 125"/>
                  <a:gd name="T13" fmla="*/ 49 h 56"/>
                  <a:gd name="T14" fmla="*/ 24 w 125"/>
                  <a:gd name="T15" fmla="*/ 41 h 56"/>
                  <a:gd name="T16" fmla="*/ 66 w 125"/>
                  <a:gd name="T17" fmla="*/ 24 h 56"/>
                  <a:gd name="T18" fmla="*/ 125 w 125"/>
                  <a:gd name="T19" fmla="*/ 0 h 56"/>
                  <a:gd name="T20" fmla="*/ 125 w 125"/>
                  <a:gd name="T21" fmla="*/ 0 h 56"/>
                  <a:gd name="T22" fmla="*/ 64 w 125"/>
                  <a:gd name="T23" fmla="*/ 25 h 56"/>
                  <a:gd name="T24" fmla="*/ 22 w 125"/>
                  <a:gd name="T25" fmla="*/ 44 h 56"/>
                  <a:gd name="T26" fmla="*/ 8 w 125"/>
                  <a:gd name="T27" fmla="*/ 51 h 56"/>
                  <a:gd name="T28" fmla="*/ 4 w 125"/>
                  <a:gd name="T29" fmla="*/ 53 h 56"/>
                  <a:gd name="T30" fmla="*/ 2 w 125"/>
                  <a:gd name="T31" fmla="*/ 54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5"/>
                  <a:gd name="T49" fmla="*/ 0 h 56"/>
                  <a:gd name="T50" fmla="*/ 125 w 125"/>
                  <a:gd name="T51" fmla="*/ 56 h 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5" h="56"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  <a:lnTo>
                      <a:pt x="9" y="49"/>
                    </a:lnTo>
                    <a:lnTo>
                      <a:pt x="24" y="41"/>
                    </a:lnTo>
                    <a:lnTo>
                      <a:pt x="66" y="24"/>
                    </a:lnTo>
                    <a:lnTo>
                      <a:pt x="125" y="0"/>
                    </a:lnTo>
                    <a:lnTo>
                      <a:pt x="64" y="25"/>
                    </a:lnTo>
                    <a:lnTo>
                      <a:pt x="22" y="44"/>
                    </a:lnTo>
                    <a:lnTo>
                      <a:pt x="8" y="51"/>
                    </a:lnTo>
                    <a:lnTo>
                      <a:pt x="4" y="53"/>
                    </a:lnTo>
                    <a:lnTo>
                      <a:pt x="2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5" name="Line 279"/>
              <p:cNvSpPr>
                <a:spLocks noChangeShapeType="1"/>
              </p:cNvSpPr>
              <p:nvPr/>
            </p:nvSpPr>
            <p:spPr bwMode="auto">
              <a:xfrm>
                <a:off x="449" y="1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6" name="Freeform 280"/>
              <p:cNvSpPr>
                <a:spLocks/>
              </p:cNvSpPr>
              <p:nvPr/>
            </p:nvSpPr>
            <p:spPr bwMode="auto">
              <a:xfrm>
                <a:off x="584" y="1536"/>
                <a:ext cx="53" cy="47"/>
              </a:xfrm>
              <a:custGeom>
                <a:avLst/>
                <a:gdLst>
                  <a:gd name="T0" fmla="*/ 19 w 53"/>
                  <a:gd name="T1" fmla="*/ 10 h 47"/>
                  <a:gd name="T2" fmla="*/ 19 w 53"/>
                  <a:gd name="T3" fmla="*/ 10 h 47"/>
                  <a:gd name="T4" fmla="*/ 4 w 53"/>
                  <a:gd name="T5" fmla="*/ 0 h 47"/>
                  <a:gd name="T6" fmla="*/ 4 w 53"/>
                  <a:gd name="T7" fmla="*/ 0 h 47"/>
                  <a:gd name="T8" fmla="*/ 3 w 53"/>
                  <a:gd name="T9" fmla="*/ 0 h 47"/>
                  <a:gd name="T10" fmla="*/ 0 w 53"/>
                  <a:gd name="T11" fmla="*/ 0 h 47"/>
                  <a:gd name="T12" fmla="*/ 0 w 53"/>
                  <a:gd name="T13" fmla="*/ 0 h 47"/>
                  <a:gd name="T14" fmla="*/ 1 w 53"/>
                  <a:gd name="T15" fmla="*/ 0 h 47"/>
                  <a:gd name="T16" fmla="*/ 3 w 53"/>
                  <a:gd name="T17" fmla="*/ 0 h 47"/>
                  <a:gd name="T18" fmla="*/ 5 w 53"/>
                  <a:gd name="T19" fmla="*/ 0 h 47"/>
                  <a:gd name="T20" fmla="*/ 21 w 53"/>
                  <a:gd name="T21" fmla="*/ 10 h 47"/>
                  <a:gd name="T22" fmla="*/ 21 w 53"/>
                  <a:gd name="T23" fmla="*/ 10 h 47"/>
                  <a:gd name="T24" fmla="*/ 21 w 53"/>
                  <a:gd name="T25" fmla="*/ 8 h 47"/>
                  <a:gd name="T26" fmla="*/ 21 w 53"/>
                  <a:gd name="T27" fmla="*/ 5 h 47"/>
                  <a:gd name="T28" fmla="*/ 18 w 53"/>
                  <a:gd name="T29" fmla="*/ 3 h 47"/>
                  <a:gd name="T30" fmla="*/ 18 w 53"/>
                  <a:gd name="T31" fmla="*/ 3 h 47"/>
                  <a:gd name="T32" fmla="*/ 19 w 53"/>
                  <a:gd name="T33" fmla="*/ 4 h 47"/>
                  <a:gd name="T34" fmla="*/ 21 w 53"/>
                  <a:gd name="T35" fmla="*/ 5 h 47"/>
                  <a:gd name="T36" fmla="*/ 23 w 53"/>
                  <a:gd name="T37" fmla="*/ 7 h 47"/>
                  <a:gd name="T38" fmla="*/ 23 w 53"/>
                  <a:gd name="T39" fmla="*/ 10 h 47"/>
                  <a:gd name="T40" fmla="*/ 22 w 53"/>
                  <a:gd name="T41" fmla="*/ 11 h 47"/>
                  <a:gd name="T42" fmla="*/ 22 w 53"/>
                  <a:gd name="T43" fmla="*/ 11 h 47"/>
                  <a:gd name="T44" fmla="*/ 26 w 53"/>
                  <a:gd name="T45" fmla="*/ 15 h 47"/>
                  <a:gd name="T46" fmla="*/ 32 w 53"/>
                  <a:gd name="T47" fmla="*/ 21 h 47"/>
                  <a:gd name="T48" fmla="*/ 40 w 53"/>
                  <a:gd name="T49" fmla="*/ 31 h 47"/>
                  <a:gd name="T50" fmla="*/ 53 w 53"/>
                  <a:gd name="T51" fmla="*/ 47 h 47"/>
                  <a:gd name="T52" fmla="*/ 53 w 53"/>
                  <a:gd name="T53" fmla="*/ 47 h 47"/>
                  <a:gd name="T54" fmla="*/ 37 w 53"/>
                  <a:gd name="T55" fmla="*/ 30 h 47"/>
                  <a:gd name="T56" fmla="*/ 19 w 53"/>
                  <a:gd name="T57" fmla="*/ 1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47"/>
                  <a:gd name="T89" fmla="*/ 53 w 53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47">
                    <a:moveTo>
                      <a:pt x="19" y="10"/>
                    </a:moveTo>
                    <a:lnTo>
                      <a:pt x="19" y="1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6" y="15"/>
                    </a:lnTo>
                    <a:lnTo>
                      <a:pt x="32" y="21"/>
                    </a:lnTo>
                    <a:lnTo>
                      <a:pt x="40" y="31"/>
                    </a:lnTo>
                    <a:lnTo>
                      <a:pt x="53" y="47"/>
                    </a:lnTo>
                    <a:lnTo>
                      <a:pt x="37" y="3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7" name="Freeform 281"/>
              <p:cNvSpPr>
                <a:spLocks/>
              </p:cNvSpPr>
              <p:nvPr/>
            </p:nvSpPr>
            <p:spPr bwMode="auto">
              <a:xfrm>
                <a:off x="584" y="1536"/>
                <a:ext cx="53" cy="47"/>
              </a:xfrm>
              <a:custGeom>
                <a:avLst/>
                <a:gdLst>
                  <a:gd name="T0" fmla="*/ 19 w 53"/>
                  <a:gd name="T1" fmla="*/ 10 h 47"/>
                  <a:gd name="T2" fmla="*/ 19 w 53"/>
                  <a:gd name="T3" fmla="*/ 10 h 47"/>
                  <a:gd name="T4" fmla="*/ 4 w 53"/>
                  <a:gd name="T5" fmla="*/ 0 h 47"/>
                  <a:gd name="T6" fmla="*/ 4 w 53"/>
                  <a:gd name="T7" fmla="*/ 0 h 47"/>
                  <a:gd name="T8" fmla="*/ 3 w 53"/>
                  <a:gd name="T9" fmla="*/ 0 h 47"/>
                  <a:gd name="T10" fmla="*/ 0 w 53"/>
                  <a:gd name="T11" fmla="*/ 0 h 47"/>
                  <a:gd name="T12" fmla="*/ 0 w 53"/>
                  <a:gd name="T13" fmla="*/ 0 h 47"/>
                  <a:gd name="T14" fmla="*/ 1 w 53"/>
                  <a:gd name="T15" fmla="*/ 0 h 47"/>
                  <a:gd name="T16" fmla="*/ 3 w 53"/>
                  <a:gd name="T17" fmla="*/ 0 h 47"/>
                  <a:gd name="T18" fmla="*/ 5 w 53"/>
                  <a:gd name="T19" fmla="*/ 0 h 47"/>
                  <a:gd name="T20" fmla="*/ 21 w 53"/>
                  <a:gd name="T21" fmla="*/ 10 h 47"/>
                  <a:gd name="T22" fmla="*/ 21 w 53"/>
                  <a:gd name="T23" fmla="*/ 10 h 47"/>
                  <a:gd name="T24" fmla="*/ 21 w 53"/>
                  <a:gd name="T25" fmla="*/ 8 h 47"/>
                  <a:gd name="T26" fmla="*/ 21 w 53"/>
                  <a:gd name="T27" fmla="*/ 5 h 47"/>
                  <a:gd name="T28" fmla="*/ 18 w 53"/>
                  <a:gd name="T29" fmla="*/ 3 h 47"/>
                  <a:gd name="T30" fmla="*/ 18 w 53"/>
                  <a:gd name="T31" fmla="*/ 3 h 47"/>
                  <a:gd name="T32" fmla="*/ 19 w 53"/>
                  <a:gd name="T33" fmla="*/ 4 h 47"/>
                  <a:gd name="T34" fmla="*/ 21 w 53"/>
                  <a:gd name="T35" fmla="*/ 5 h 47"/>
                  <a:gd name="T36" fmla="*/ 23 w 53"/>
                  <a:gd name="T37" fmla="*/ 7 h 47"/>
                  <a:gd name="T38" fmla="*/ 23 w 53"/>
                  <a:gd name="T39" fmla="*/ 10 h 47"/>
                  <a:gd name="T40" fmla="*/ 22 w 53"/>
                  <a:gd name="T41" fmla="*/ 11 h 47"/>
                  <a:gd name="T42" fmla="*/ 22 w 53"/>
                  <a:gd name="T43" fmla="*/ 11 h 47"/>
                  <a:gd name="T44" fmla="*/ 26 w 53"/>
                  <a:gd name="T45" fmla="*/ 15 h 47"/>
                  <a:gd name="T46" fmla="*/ 32 w 53"/>
                  <a:gd name="T47" fmla="*/ 21 h 47"/>
                  <a:gd name="T48" fmla="*/ 40 w 53"/>
                  <a:gd name="T49" fmla="*/ 31 h 47"/>
                  <a:gd name="T50" fmla="*/ 53 w 53"/>
                  <a:gd name="T51" fmla="*/ 47 h 47"/>
                  <a:gd name="T52" fmla="*/ 53 w 53"/>
                  <a:gd name="T53" fmla="*/ 47 h 47"/>
                  <a:gd name="T54" fmla="*/ 37 w 53"/>
                  <a:gd name="T55" fmla="*/ 30 h 47"/>
                  <a:gd name="T56" fmla="*/ 19 w 53"/>
                  <a:gd name="T57" fmla="*/ 1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47"/>
                  <a:gd name="T89" fmla="*/ 53 w 53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47">
                    <a:moveTo>
                      <a:pt x="19" y="10"/>
                    </a:moveTo>
                    <a:lnTo>
                      <a:pt x="19" y="1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6" y="15"/>
                    </a:lnTo>
                    <a:lnTo>
                      <a:pt x="32" y="21"/>
                    </a:lnTo>
                    <a:lnTo>
                      <a:pt x="40" y="31"/>
                    </a:lnTo>
                    <a:lnTo>
                      <a:pt x="53" y="47"/>
                    </a:lnTo>
                    <a:lnTo>
                      <a:pt x="37" y="30"/>
                    </a:lnTo>
                    <a:lnTo>
                      <a:pt x="19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8" name="Freeform 282"/>
              <p:cNvSpPr>
                <a:spLocks/>
              </p:cNvSpPr>
              <p:nvPr/>
            </p:nvSpPr>
            <p:spPr bwMode="auto">
              <a:xfrm>
                <a:off x="479" y="1531"/>
                <a:ext cx="205" cy="311"/>
              </a:xfrm>
              <a:custGeom>
                <a:avLst/>
                <a:gdLst>
                  <a:gd name="T0" fmla="*/ 105 w 205"/>
                  <a:gd name="T1" fmla="*/ 310 h 311"/>
                  <a:gd name="T2" fmla="*/ 105 w 205"/>
                  <a:gd name="T3" fmla="*/ 67 h 311"/>
                  <a:gd name="T4" fmla="*/ 104 w 205"/>
                  <a:gd name="T5" fmla="*/ 18 h 311"/>
                  <a:gd name="T6" fmla="*/ 101 w 205"/>
                  <a:gd name="T7" fmla="*/ 16 h 311"/>
                  <a:gd name="T8" fmla="*/ 99 w 205"/>
                  <a:gd name="T9" fmla="*/ 14 h 311"/>
                  <a:gd name="T10" fmla="*/ 97 w 205"/>
                  <a:gd name="T11" fmla="*/ 11 h 311"/>
                  <a:gd name="T12" fmla="*/ 96 w 205"/>
                  <a:gd name="T13" fmla="*/ 11 h 311"/>
                  <a:gd name="T14" fmla="*/ 89 w 205"/>
                  <a:gd name="T15" fmla="*/ 15 h 311"/>
                  <a:gd name="T16" fmla="*/ 77 w 205"/>
                  <a:gd name="T17" fmla="*/ 22 h 311"/>
                  <a:gd name="T18" fmla="*/ 69 w 205"/>
                  <a:gd name="T19" fmla="*/ 22 h 311"/>
                  <a:gd name="T20" fmla="*/ 46 w 205"/>
                  <a:gd name="T21" fmla="*/ 27 h 311"/>
                  <a:gd name="T22" fmla="*/ 11 w 205"/>
                  <a:gd name="T23" fmla="*/ 40 h 311"/>
                  <a:gd name="T24" fmla="*/ 0 w 205"/>
                  <a:gd name="T25" fmla="*/ 44 h 311"/>
                  <a:gd name="T26" fmla="*/ 18 w 205"/>
                  <a:gd name="T27" fmla="*/ 36 h 311"/>
                  <a:gd name="T28" fmla="*/ 92 w 205"/>
                  <a:gd name="T29" fmla="*/ 7 h 311"/>
                  <a:gd name="T30" fmla="*/ 93 w 205"/>
                  <a:gd name="T31" fmla="*/ 6 h 311"/>
                  <a:gd name="T32" fmla="*/ 93 w 205"/>
                  <a:gd name="T33" fmla="*/ 4 h 311"/>
                  <a:gd name="T34" fmla="*/ 93 w 205"/>
                  <a:gd name="T35" fmla="*/ 4 h 311"/>
                  <a:gd name="T36" fmla="*/ 93 w 205"/>
                  <a:gd name="T37" fmla="*/ 3 h 311"/>
                  <a:gd name="T38" fmla="*/ 94 w 205"/>
                  <a:gd name="T39" fmla="*/ 1 h 311"/>
                  <a:gd name="T40" fmla="*/ 97 w 205"/>
                  <a:gd name="T41" fmla="*/ 1 h 311"/>
                  <a:gd name="T42" fmla="*/ 100 w 205"/>
                  <a:gd name="T43" fmla="*/ 3 h 311"/>
                  <a:gd name="T44" fmla="*/ 102 w 205"/>
                  <a:gd name="T45" fmla="*/ 5 h 311"/>
                  <a:gd name="T46" fmla="*/ 105 w 205"/>
                  <a:gd name="T47" fmla="*/ 5 h 311"/>
                  <a:gd name="T48" fmla="*/ 102 w 205"/>
                  <a:gd name="T49" fmla="*/ 8 h 311"/>
                  <a:gd name="T50" fmla="*/ 180 w 205"/>
                  <a:gd name="T51" fmla="*/ 88 h 311"/>
                  <a:gd name="T52" fmla="*/ 205 w 205"/>
                  <a:gd name="T53" fmla="*/ 112 h 311"/>
                  <a:gd name="T54" fmla="*/ 203 w 205"/>
                  <a:gd name="T55" fmla="*/ 110 h 311"/>
                  <a:gd name="T56" fmla="*/ 173 w 205"/>
                  <a:gd name="T57" fmla="*/ 82 h 311"/>
                  <a:gd name="T58" fmla="*/ 132 w 205"/>
                  <a:gd name="T59" fmla="*/ 42 h 311"/>
                  <a:gd name="T60" fmla="*/ 110 w 205"/>
                  <a:gd name="T61" fmla="*/ 21 h 311"/>
                  <a:gd name="T62" fmla="*/ 108 w 205"/>
                  <a:gd name="T63" fmla="*/ 23 h 311"/>
                  <a:gd name="T64" fmla="*/ 106 w 205"/>
                  <a:gd name="T65" fmla="*/ 52 h 311"/>
                  <a:gd name="T66" fmla="*/ 107 w 205"/>
                  <a:gd name="T67" fmla="*/ 52 h 311"/>
                  <a:gd name="T68" fmla="*/ 111 w 205"/>
                  <a:gd name="T69" fmla="*/ 57 h 311"/>
                  <a:gd name="T70" fmla="*/ 114 w 205"/>
                  <a:gd name="T71" fmla="*/ 73 h 311"/>
                  <a:gd name="T72" fmla="*/ 116 w 205"/>
                  <a:gd name="T73" fmla="*/ 98 h 311"/>
                  <a:gd name="T74" fmla="*/ 117 w 205"/>
                  <a:gd name="T75" fmla="*/ 136 h 311"/>
                  <a:gd name="T76" fmla="*/ 114 w 205"/>
                  <a:gd name="T77" fmla="*/ 119 h 311"/>
                  <a:gd name="T78" fmla="*/ 110 w 205"/>
                  <a:gd name="T79" fmla="*/ 100 h 311"/>
                  <a:gd name="T80" fmla="*/ 107 w 205"/>
                  <a:gd name="T81" fmla="*/ 96 h 311"/>
                  <a:gd name="T82" fmla="*/ 106 w 205"/>
                  <a:gd name="T83" fmla="*/ 97 h 311"/>
                  <a:gd name="T84" fmla="*/ 110 w 205"/>
                  <a:gd name="T85" fmla="*/ 311 h 311"/>
                  <a:gd name="T86" fmla="*/ 106 w 205"/>
                  <a:gd name="T87" fmla="*/ 311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311"/>
                  <a:gd name="T134" fmla="*/ 205 w 205"/>
                  <a:gd name="T135" fmla="*/ 311 h 3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311">
                    <a:moveTo>
                      <a:pt x="105" y="189"/>
                    </a:moveTo>
                    <a:lnTo>
                      <a:pt x="105" y="310"/>
                    </a:lnTo>
                    <a:lnTo>
                      <a:pt x="105" y="67"/>
                    </a:lnTo>
                    <a:lnTo>
                      <a:pt x="104" y="31"/>
                    </a:lnTo>
                    <a:lnTo>
                      <a:pt x="104" y="18"/>
                    </a:lnTo>
                    <a:lnTo>
                      <a:pt x="101" y="16"/>
                    </a:lnTo>
                    <a:lnTo>
                      <a:pt x="99" y="14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6" y="11"/>
                    </a:lnTo>
                    <a:lnTo>
                      <a:pt x="94" y="12"/>
                    </a:lnTo>
                    <a:lnTo>
                      <a:pt x="89" y="1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58" y="25"/>
                    </a:lnTo>
                    <a:lnTo>
                      <a:pt x="46" y="27"/>
                    </a:lnTo>
                    <a:lnTo>
                      <a:pt x="33" y="31"/>
                    </a:lnTo>
                    <a:lnTo>
                      <a:pt x="11" y="40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8" y="36"/>
                    </a:lnTo>
                    <a:lnTo>
                      <a:pt x="49" y="24"/>
                    </a:lnTo>
                    <a:lnTo>
                      <a:pt x="92" y="7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7" y="1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2" y="5"/>
                    </a:lnTo>
                    <a:lnTo>
                      <a:pt x="105" y="5"/>
                    </a:lnTo>
                    <a:lnTo>
                      <a:pt x="103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80" y="88"/>
                    </a:lnTo>
                    <a:lnTo>
                      <a:pt x="205" y="112"/>
                    </a:lnTo>
                    <a:lnTo>
                      <a:pt x="203" y="110"/>
                    </a:lnTo>
                    <a:lnTo>
                      <a:pt x="173" y="82"/>
                    </a:lnTo>
                    <a:lnTo>
                      <a:pt x="132" y="42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08" y="23"/>
                    </a:lnTo>
                    <a:lnTo>
                      <a:pt x="106" y="26"/>
                    </a:lnTo>
                    <a:lnTo>
                      <a:pt x="106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11" y="57"/>
                    </a:lnTo>
                    <a:lnTo>
                      <a:pt x="112" y="64"/>
                    </a:lnTo>
                    <a:lnTo>
                      <a:pt x="114" y="73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110"/>
                    </a:lnTo>
                    <a:lnTo>
                      <a:pt x="117" y="136"/>
                    </a:lnTo>
                    <a:lnTo>
                      <a:pt x="114" y="119"/>
                    </a:lnTo>
                    <a:lnTo>
                      <a:pt x="112" y="109"/>
                    </a:lnTo>
                    <a:lnTo>
                      <a:pt x="110" y="100"/>
                    </a:lnTo>
                    <a:lnTo>
                      <a:pt x="107" y="96"/>
                    </a:lnTo>
                    <a:lnTo>
                      <a:pt x="106" y="97"/>
                    </a:lnTo>
                    <a:lnTo>
                      <a:pt x="106" y="99"/>
                    </a:lnTo>
                    <a:lnTo>
                      <a:pt x="110" y="311"/>
                    </a:lnTo>
                    <a:lnTo>
                      <a:pt x="106" y="311"/>
                    </a:lnTo>
                    <a:lnTo>
                      <a:pt x="105" y="189"/>
                    </a:lnTo>
                    <a:close/>
                  </a:path>
                </a:pathLst>
              </a:custGeom>
              <a:solidFill>
                <a:srgbClr val="848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69" name="Freeform 283"/>
              <p:cNvSpPr>
                <a:spLocks/>
              </p:cNvSpPr>
              <p:nvPr/>
            </p:nvSpPr>
            <p:spPr bwMode="auto">
              <a:xfrm>
                <a:off x="479" y="1531"/>
                <a:ext cx="205" cy="311"/>
              </a:xfrm>
              <a:custGeom>
                <a:avLst/>
                <a:gdLst>
                  <a:gd name="T0" fmla="*/ 105 w 205"/>
                  <a:gd name="T1" fmla="*/ 310 h 311"/>
                  <a:gd name="T2" fmla="*/ 105 w 205"/>
                  <a:gd name="T3" fmla="*/ 67 h 311"/>
                  <a:gd name="T4" fmla="*/ 104 w 205"/>
                  <a:gd name="T5" fmla="*/ 18 h 311"/>
                  <a:gd name="T6" fmla="*/ 101 w 205"/>
                  <a:gd name="T7" fmla="*/ 16 h 311"/>
                  <a:gd name="T8" fmla="*/ 99 w 205"/>
                  <a:gd name="T9" fmla="*/ 14 h 311"/>
                  <a:gd name="T10" fmla="*/ 97 w 205"/>
                  <a:gd name="T11" fmla="*/ 11 h 311"/>
                  <a:gd name="T12" fmla="*/ 96 w 205"/>
                  <a:gd name="T13" fmla="*/ 11 h 311"/>
                  <a:gd name="T14" fmla="*/ 89 w 205"/>
                  <a:gd name="T15" fmla="*/ 15 h 311"/>
                  <a:gd name="T16" fmla="*/ 77 w 205"/>
                  <a:gd name="T17" fmla="*/ 22 h 311"/>
                  <a:gd name="T18" fmla="*/ 69 w 205"/>
                  <a:gd name="T19" fmla="*/ 22 h 311"/>
                  <a:gd name="T20" fmla="*/ 46 w 205"/>
                  <a:gd name="T21" fmla="*/ 27 h 311"/>
                  <a:gd name="T22" fmla="*/ 11 w 205"/>
                  <a:gd name="T23" fmla="*/ 40 h 311"/>
                  <a:gd name="T24" fmla="*/ 0 w 205"/>
                  <a:gd name="T25" fmla="*/ 44 h 311"/>
                  <a:gd name="T26" fmla="*/ 18 w 205"/>
                  <a:gd name="T27" fmla="*/ 36 h 311"/>
                  <a:gd name="T28" fmla="*/ 92 w 205"/>
                  <a:gd name="T29" fmla="*/ 7 h 311"/>
                  <a:gd name="T30" fmla="*/ 93 w 205"/>
                  <a:gd name="T31" fmla="*/ 6 h 311"/>
                  <a:gd name="T32" fmla="*/ 93 w 205"/>
                  <a:gd name="T33" fmla="*/ 4 h 311"/>
                  <a:gd name="T34" fmla="*/ 93 w 205"/>
                  <a:gd name="T35" fmla="*/ 4 h 311"/>
                  <a:gd name="T36" fmla="*/ 93 w 205"/>
                  <a:gd name="T37" fmla="*/ 3 h 311"/>
                  <a:gd name="T38" fmla="*/ 94 w 205"/>
                  <a:gd name="T39" fmla="*/ 1 h 311"/>
                  <a:gd name="T40" fmla="*/ 97 w 205"/>
                  <a:gd name="T41" fmla="*/ 1 h 311"/>
                  <a:gd name="T42" fmla="*/ 100 w 205"/>
                  <a:gd name="T43" fmla="*/ 3 h 311"/>
                  <a:gd name="T44" fmla="*/ 102 w 205"/>
                  <a:gd name="T45" fmla="*/ 5 h 311"/>
                  <a:gd name="T46" fmla="*/ 105 w 205"/>
                  <a:gd name="T47" fmla="*/ 5 h 311"/>
                  <a:gd name="T48" fmla="*/ 102 w 205"/>
                  <a:gd name="T49" fmla="*/ 8 h 311"/>
                  <a:gd name="T50" fmla="*/ 180 w 205"/>
                  <a:gd name="T51" fmla="*/ 88 h 311"/>
                  <a:gd name="T52" fmla="*/ 205 w 205"/>
                  <a:gd name="T53" fmla="*/ 112 h 311"/>
                  <a:gd name="T54" fmla="*/ 203 w 205"/>
                  <a:gd name="T55" fmla="*/ 110 h 311"/>
                  <a:gd name="T56" fmla="*/ 173 w 205"/>
                  <a:gd name="T57" fmla="*/ 82 h 311"/>
                  <a:gd name="T58" fmla="*/ 132 w 205"/>
                  <a:gd name="T59" fmla="*/ 42 h 311"/>
                  <a:gd name="T60" fmla="*/ 110 w 205"/>
                  <a:gd name="T61" fmla="*/ 21 h 311"/>
                  <a:gd name="T62" fmla="*/ 108 w 205"/>
                  <a:gd name="T63" fmla="*/ 23 h 311"/>
                  <a:gd name="T64" fmla="*/ 106 w 205"/>
                  <a:gd name="T65" fmla="*/ 52 h 311"/>
                  <a:gd name="T66" fmla="*/ 107 w 205"/>
                  <a:gd name="T67" fmla="*/ 52 h 311"/>
                  <a:gd name="T68" fmla="*/ 111 w 205"/>
                  <a:gd name="T69" fmla="*/ 57 h 311"/>
                  <a:gd name="T70" fmla="*/ 114 w 205"/>
                  <a:gd name="T71" fmla="*/ 73 h 311"/>
                  <a:gd name="T72" fmla="*/ 116 w 205"/>
                  <a:gd name="T73" fmla="*/ 98 h 311"/>
                  <a:gd name="T74" fmla="*/ 117 w 205"/>
                  <a:gd name="T75" fmla="*/ 136 h 311"/>
                  <a:gd name="T76" fmla="*/ 114 w 205"/>
                  <a:gd name="T77" fmla="*/ 119 h 311"/>
                  <a:gd name="T78" fmla="*/ 110 w 205"/>
                  <a:gd name="T79" fmla="*/ 100 h 311"/>
                  <a:gd name="T80" fmla="*/ 107 w 205"/>
                  <a:gd name="T81" fmla="*/ 96 h 311"/>
                  <a:gd name="T82" fmla="*/ 106 w 205"/>
                  <a:gd name="T83" fmla="*/ 97 h 311"/>
                  <a:gd name="T84" fmla="*/ 110 w 205"/>
                  <a:gd name="T85" fmla="*/ 311 h 311"/>
                  <a:gd name="T86" fmla="*/ 106 w 205"/>
                  <a:gd name="T87" fmla="*/ 311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311"/>
                  <a:gd name="T134" fmla="*/ 205 w 205"/>
                  <a:gd name="T135" fmla="*/ 311 h 3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311">
                    <a:moveTo>
                      <a:pt x="105" y="189"/>
                    </a:moveTo>
                    <a:lnTo>
                      <a:pt x="105" y="310"/>
                    </a:lnTo>
                    <a:lnTo>
                      <a:pt x="105" y="67"/>
                    </a:lnTo>
                    <a:lnTo>
                      <a:pt x="104" y="31"/>
                    </a:lnTo>
                    <a:lnTo>
                      <a:pt x="104" y="18"/>
                    </a:lnTo>
                    <a:lnTo>
                      <a:pt x="101" y="16"/>
                    </a:lnTo>
                    <a:lnTo>
                      <a:pt x="99" y="14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6" y="11"/>
                    </a:lnTo>
                    <a:lnTo>
                      <a:pt x="94" y="12"/>
                    </a:lnTo>
                    <a:lnTo>
                      <a:pt x="89" y="1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58" y="25"/>
                    </a:lnTo>
                    <a:lnTo>
                      <a:pt x="46" y="27"/>
                    </a:lnTo>
                    <a:lnTo>
                      <a:pt x="33" y="31"/>
                    </a:lnTo>
                    <a:lnTo>
                      <a:pt x="11" y="40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8" y="36"/>
                    </a:lnTo>
                    <a:lnTo>
                      <a:pt x="49" y="24"/>
                    </a:lnTo>
                    <a:lnTo>
                      <a:pt x="92" y="7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7" y="1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2" y="5"/>
                    </a:lnTo>
                    <a:lnTo>
                      <a:pt x="105" y="5"/>
                    </a:lnTo>
                    <a:lnTo>
                      <a:pt x="103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80" y="88"/>
                    </a:lnTo>
                    <a:lnTo>
                      <a:pt x="205" y="112"/>
                    </a:lnTo>
                    <a:lnTo>
                      <a:pt x="203" y="110"/>
                    </a:lnTo>
                    <a:lnTo>
                      <a:pt x="173" y="82"/>
                    </a:lnTo>
                    <a:lnTo>
                      <a:pt x="132" y="42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08" y="23"/>
                    </a:lnTo>
                    <a:lnTo>
                      <a:pt x="106" y="26"/>
                    </a:lnTo>
                    <a:lnTo>
                      <a:pt x="106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11" y="57"/>
                    </a:lnTo>
                    <a:lnTo>
                      <a:pt x="112" y="64"/>
                    </a:lnTo>
                    <a:lnTo>
                      <a:pt x="114" y="73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110"/>
                    </a:lnTo>
                    <a:lnTo>
                      <a:pt x="117" y="136"/>
                    </a:lnTo>
                    <a:lnTo>
                      <a:pt x="114" y="119"/>
                    </a:lnTo>
                    <a:lnTo>
                      <a:pt x="112" y="109"/>
                    </a:lnTo>
                    <a:lnTo>
                      <a:pt x="110" y="100"/>
                    </a:lnTo>
                    <a:lnTo>
                      <a:pt x="107" y="96"/>
                    </a:lnTo>
                    <a:lnTo>
                      <a:pt x="106" y="97"/>
                    </a:lnTo>
                    <a:lnTo>
                      <a:pt x="106" y="99"/>
                    </a:lnTo>
                    <a:lnTo>
                      <a:pt x="110" y="311"/>
                    </a:lnTo>
                    <a:lnTo>
                      <a:pt x="106" y="311"/>
                    </a:lnTo>
                    <a:lnTo>
                      <a:pt x="105" y="1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0" name="Freeform 284"/>
              <p:cNvSpPr>
                <a:spLocks/>
              </p:cNvSpPr>
              <p:nvPr/>
            </p:nvSpPr>
            <p:spPr bwMode="auto">
              <a:xfrm>
                <a:off x="585" y="1386"/>
                <a:ext cx="47" cy="139"/>
              </a:xfrm>
              <a:custGeom>
                <a:avLst/>
                <a:gdLst>
                  <a:gd name="T0" fmla="*/ 2 w 47"/>
                  <a:gd name="T1" fmla="*/ 139 h 139"/>
                  <a:gd name="T2" fmla="*/ 2 w 47"/>
                  <a:gd name="T3" fmla="*/ 139 h 139"/>
                  <a:gd name="T4" fmla="*/ 24 w 47"/>
                  <a:gd name="T5" fmla="*/ 73 h 139"/>
                  <a:gd name="T6" fmla="*/ 40 w 47"/>
                  <a:gd name="T7" fmla="*/ 26 h 139"/>
                  <a:gd name="T8" fmla="*/ 45 w 47"/>
                  <a:gd name="T9" fmla="*/ 8 h 139"/>
                  <a:gd name="T10" fmla="*/ 47 w 47"/>
                  <a:gd name="T11" fmla="*/ 0 h 139"/>
                  <a:gd name="T12" fmla="*/ 47 w 47"/>
                  <a:gd name="T13" fmla="*/ 0 h 139"/>
                  <a:gd name="T14" fmla="*/ 24 w 47"/>
                  <a:gd name="T15" fmla="*/ 69 h 139"/>
                  <a:gd name="T16" fmla="*/ 8 w 47"/>
                  <a:gd name="T17" fmla="*/ 117 h 139"/>
                  <a:gd name="T18" fmla="*/ 0 w 47"/>
                  <a:gd name="T19" fmla="*/ 139 h 139"/>
                  <a:gd name="T20" fmla="*/ 2 w 47"/>
                  <a:gd name="T21" fmla="*/ 139 h 139"/>
                  <a:gd name="T22" fmla="*/ 2 w 47"/>
                  <a:gd name="T23" fmla="*/ 139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139"/>
                  <a:gd name="T38" fmla="*/ 47 w 47"/>
                  <a:gd name="T39" fmla="*/ 139 h 1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139">
                    <a:moveTo>
                      <a:pt x="2" y="139"/>
                    </a:moveTo>
                    <a:lnTo>
                      <a:pt x="2" y="139"/>
                    </a:lnTo>
                    <a:lnTo>
                      <a:pt x="24" y="73"/>
                    </a:lnTo>
                    <a:lnTo>
                      <a:pt x="40" y="26"/>
                    </a:lnTo>
                    <a:lnTo>
                      <a:pt x="45" y="8"/>
                    </a:lnTo>
                    <a:lnTo>
                      <a:pt x="47" y="0"/>
                    </a:lnTo>
                    <a:lnTo>
                      <a:pt x="24" y="69"/>
                    </a:lnTo>
                    <a:lnTo>
                      <a:pt x="8" y="117"/>
                    </a:lnTo>
                    <a:lnTo>
                      <a:pt x="0" y="139"/>
                    </a:lnTo>
                    <a:lnTo>
                      <a:pt x="2" y="1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1" name="Freeform 285"/>
              <p:cNvSpPr>
                <a:spLocks/>
              </p:cNvSpPr>
              <p:nvPr/>
            </p:nvSpPr>
            <p:spPr bwMode="auto">
              <a:xfrm>
                <a:off x="572" y="1526"/>
                <a:ext cx="15" cy="8"/>
              </a:xfrm>
              <a:custGeom>
                <a:avLst/>
                <a:gdLst>
                  <a:gd name="T0" fmla="*/ 3 w 15"/>
                  <a:gd name="T1" fmla="*/ 4 h 8"/>
                  <a:gd name="T2" fmla="*/ 3 w 15"/>
                  <a:gd name="T3" fmla="*/ 4 h 8"/>
                  <a:gd name="T4" fmla="*/ 2 w 15"/>
                  <a:gd name="T5" fmla="*/ 4 h 8"/>
                  <a:gd name="T6" fmla="*/ 1 w 15"/>
                  <a:gd name="T7" fmla="*/ 4 h 8"/>
                  <a:gd name="T8" fmla="*/ 0 w 15"/>
                  <a:gd name="T9" fmla="*/ 4 h 8"/>
                  <a:gd name="T10" fmla="*/ 0 w 15"/>
                  <a:gd name="T11" fmla="*/ 4 h 8"/>
                  <a:gd name="T12" fmla="*/ 1 w 15"/>
                  <a:gd name="T13" fmla="*/ 3 h 8"/>
                  <a:gd name="T14" fmla="*/ 3 w 15"/>
                  <a:gd name="T15" fmla="*/ 2 h 8"/>
                  <a:gd name="T16" fmla="*/ 6 w 15"/>
                  <a:gd name="T17" fmla="*/ 1 h 8"/>
                  <a:gd name="T18" fmla="*/ 8 w 15"/>
                  <a:gd name="T19" fmla="*/ 0 h 8"/>
                  <a:gd name="T20" fmla="*/ 11 w 15"/>
                  <a:gd name="T21" fmla="*/ 1 h 8"/>
                  <a:gd name="T22" fmla="*/ 13 w 15"/>
                  <a:gd name="T23" fmla="*/ 4 h 8"/>
                  <a:gd name="T24" fmla="*/ 15 w 15"/>
                  <a:gd name="T25" fmla="*/ 8 h 8"/>
                  <a:gd name="T26" fmla="*/ 15 w 15"/>
                  <a:gd name="T27" fmla="*/ 8 h 8"/>
                  <a:gd name="T28" fmla="*/ 14 w 15"/>
                  <a:gd name="T29" fmla="*/ 6 h 8"/>
                  <a:gd name="T30" fmla="*/ 12 w 15"/>
                  <a:gd name="T31" fmla="*/ 3 h 8"/>
                  <a:gd name="T32" fmla="*/ 10 w 15"/>
                  <a:gd name="T33" fmla="*/ 2 h 8"/>
                  <a:gd name="T34" fmla="*/ 8 w 15"/>
                  <a:gd name="T35" fmla="*/ 2 h 8"/>
                  <a:gd name="T36" fmla="*/ 6 w 15"/>
                  <a:gd name="T37" fmla="*/ 3 h 8"/>
                  <a:gd name="T38" fmla="*/ 3 w 15"/>
                  <a:gd name="T39" fmla="*/ 4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8"/>
                  <a:gd name="T62" fmla="*/ 15 w 15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8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2" name="Freeform 286"/>
              <p:cNvSpPr>
                <a:spLocks/>
              </p:cNvSpPr>
              <p:nvPr/>
            </p:nvSpPr>
            <p:spPr bwMode="auto">
              <a:xfrm>
                <a:off x="572" y="1526"/>
                <a:ext cx="15" cy="8"/>
              </a:xfrm>
              <a:custGeom>
                <a:avLst/>
                <a:gdLst>
                  <a:gd name="T0" fmla="*/ 3 w 15"/>
                  <a:gd name="T1" fmla="*/ 4 h 8"/>
                  <a:gd name="T2" fmla="*/ 3 w 15"/>
                  <a:gd name="T3" fmla="*/ 4 h 8"/>
                  <a:gd name="T4" fmla="*/ 2 w 15"/>
                  <a:gd name="T5" fmla="*/ 4 h 8"/>
                  <a:gd name="T6" fmla="*/ 1 w 15"/>
                  <a:gd name="T7" fmla="*/ 4 h 8"/>
                  <a:gd name="T8" fmla="*/ 0 w 15"/>
                  <a:gd name="T9" fmla="*/ 4 h 8"/>
                  <a:gd name="T10" fmla="*/ 0 w 15"/>
                  <a:gd name="T11" fmla="*/ 4 h 8"/>
                  <a:gd name="T12" fmla="*/ 1 w 15"/>
                  <a:gd name="T13" fmla="*/ 3 h 8"/>
                  <a:gd name="T14" fmla="*/ 3 w 15"/>
                  <a:gd name="T15" fmla="*/ 2 h 8"/>
                  <a:gd name="T16" fmla="*/ 6 w 15"/>
                  <a:gd name="T17" fmla="*/ 1 h 8"/>
                  <a:gd name="T18" fmla="*/ 8 w 15"/>
                  <a:gd name="T19" fmla="*/ 0 h 8"/>
                  <a:gd name="T20" fmla="*/ 11 w 15"/>
                  <a:gd name="T21" fmla="*/ 1 h 8"/>
                  <a:gd name="T22" fmla="*/ 13 w 15"/>
                  <a:gd name="T23" fmla="*/ 4 h 8"/>
                  <a:gd name="T24" fmla="*/ 15 w 15"/>
                  <a:gd name="T25" fmla="*/ 8 h 8"/>
                  <a:gd name="T26" fmla="*/ 15 w 15"/>
                  <a:gd name="T27" fmla="*/ 8 h 8"/>
                  <a:gd name="T28" fmla="*/ 14 w 15"/>
                  <a:gd name="T29" fmla="*/ 6 h 8"/>
                  <a:gd name="T30" fmla="*/ 12 w 15"/>
                  <a:gd name="T31" fmla="*/ 3 h 8"/>
                  <a:gd name="T32" fmla="*/ 10 w 15"/>
                  <a:gd name="T33" fmla="*/ 2 h 8"/>
                  <a:gd name="T34" fmla="*/ 8 w 15"/>
                  <a:gd name="T35" fmla="*/ 2 h 8"/>
                  <a:gd name="T36" fmla="*/ 6 w 15"/>
                  <a:gd name="T37" fmla="*/ 3 h 8"/>
                  <a:gd name="T38" fmla="*/ 3 w 15"/>
                  <a:gd name="T39" fmla="*/ 4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8"/>
                  <a:gd name="T62" fmla="*/ 15 w 15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8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3" name="Freeform 287"/>
              <p:cNvSpPr>
                <a:spLocks/>
              </p:cNvSpPr>
              <p:nvPr/>
            </p:nvSpPr>
            <p:spPr bwMode="auto">
              <a:xfrm>
                <a:off x="572" y="153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1 h 6"/>
                  <a:gd name="T6" fmla="*/ 1 w 8"/>
                  <a:gd name="T7" fmla="*/ 3 h 6"/>
                  <a:gd name="T8" fmla="*/ 1 w 8"/>
                  <a:gd name="T9" fmla="*/ 5 h 6"/>
                  <a:gd name="T10" fmla="*/ 2 w 8"/>
                  <a:gd name="T11" fmla="*/ 6 h 6"/>
                  <a:gd name="T12" fmla="*/ 4 w 8"/>
                  <a:gd name="T13" fmla="*/ 6 h 6"/>
                  <a:gd name="T14" fmla="*/ 7 w 8"/>
                  <a:gd name="T15" fmla="*/ 6 h 6"/>
                  <a:gd name="T16" fmla="*/ 7 w 8"/>
                  <a:gd name="T17" fmla="*/ 5 h 6"/>
                  <a:gd name="T18" fmla="*/ 8 w 8"/>
                  <a:gd name="T19" fmla="*/ 4 h 6"/>
                  <a:gd name="T20" fmla="*/ 8 w 8"/>
                  <a:gd name="T21" fmla="*/ 3 h 6"/>
                  <a:gd name="T22" fmla="*/ 8 w 8"/>
                  <a:gd name="T23" fmla="*/ 3 h 6"/>
                  <a:gd name="T24" fmla="*/ 7 w 8"/>
                  <a:gd name="T25" fmla="*/ 3 h 6"/>
                  <a:gd name="T26" fmla="*/ 5 w 8"/>
                  <a:gd name="T27" fmla="*/ 3 h 6"/>
                  <a:gd name="T28" fmla="*/ 1 w 8"/>
                  <a:gd name="T29" fmla="*/ 2 h 6"/>
                  <a:gd name="T30" fmla="*/ 1 w 8"/>
                  <a:gd name="T31" fmla="*/ 1 h 6"/>
                  <a:gd name="T32" fmla="*/ 0 w 8"/>
                  <a:gd name="T33" fmla="*/ 0 h 6"/>
                  <a:gd name="T34" fmla="*/ 0 w 8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6"/>
                  <a:gd name="T56" fmla="*/ 8 w 8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4" name="Freeform 288"/>
              <p:cNvSpPr>
                <a:spLocks noEditPoints="1"/>
              </p:cNvSpPr>
              <p:nvPr/>
            </p:nvSpPr>
            <p:spPr bwMode="auto">
              <a:xfrm>
                <a:off x="636" y="1562"/>
                <a:ext cx="156" cy="281"/>
              </a:xfrm>
              <a:custGeom>
                <a:avLst/>
                <a:gdLst>
                  <a:gd name="T0" fmla="*/ 91 w 156"/>
                  <a:gd name="T1" fmla="*/ 281 h 281"/>
                  <a:gd name="T2" fmla="*/ 91 w 156"/>
                  <a:gd name="T3" fmla="*/ 158 h 281"/>
                  <a:gd name="T4" fmla="*/ 93 w 156"/>
                  <a:gd name="T5" fmla="*/ 158 h 281"/>
                  <a:gd name="T6" fmla="*/ 98 w 156"/>
                  <a:gd name="T7" fmla="*/ 181 h 281"/>
                  <a:gd name="T8" fmla="*/ 96 w 156"/>
                  <a:gd name="T9" fmla="*/ 141 h 281"/>
                  <a:gd name="T10" fmla="*/ 91 w 156"/>
                  <a:gd name="T11" fmla="*/ 127 h 281"/>
                  <a:gd name="T12" fmla="*/ 94 w 156"/>
                  <a:gd name="T13" fmla="*/ 107 h 281"/>
                  <a:gd name="T14" fmla="*/ 98 w 156"/>
                  <a:gd name="T15" fmla="*/ 112 h 281"/>
                  <a:gd name="T16" fmla="*/ 91 w 156"/>
                  <a:gd name="T17" fmla="*/ 158 h 281"/>
                  <a:gd name="T18" fmla="*/ 155 w 156"/>
                  <a:gd name="T19" fmla="*/ 166 h 281"/>
                  <a:gd name="T20" fmla="*/ 89 w 156"/>
                  <a:gd name="T21" fmla="*/ 98 h 281"/>
                  <a:gd name="T22" fmla="*/ 88 w 156"/>
                  <a:gd name="T23" fmla="*/ 96 h 281"/>
                  <a:gd name="T24" fmla="*/ 84 w 156"/>
                  <a:gd name="T25" fmla="*/ 94 h 281"/>
                  <a:gd name="T26" fmla="*/ 83 w 156"/>
                  <a:gd name="T27" fmla="*/ 95 h 281"/>
                  <a:gd name="T28" fmla="*/ 82 w 156"/>
                  <a:gd name="T29" fmla="*/ 98 h 281"/>
                  <a:gd name="T30" fmla="*/ 54 w 156"/>
                  <a:gd name="T31" fmla="*/ 109 h 281"/>
                  <a:gd name="T32" fmla="*/ 23 w 156"/>
                  <a:gd name="T33" fmla="*/ 122 h 281"/>
                  <a:gd name="T34" fmla="*/ 67 w 156"/>
                  <a:gd name="T35" fmla="*/ 108 h 281"/>
                  <a:gd name="T36" fmla="*/ 78 w 156"/>
                  <a:gd name="T37" fmla="*/ 105 h 281"/>
                  <a:gd name="T38" fmla="*/ 62 w 156"/>
                  <a:gd name="T39" fmla="*/ 112 h 281"/>
                  <a:gd name="T40" fmla="*/ 3 w 156"/>
                  <a:gd name="T41" fmla="*/ 131 h 281"/>
                  <a:gd name="T42" fmla="*/ 0 w 156"/>
                  <a:gd name="T43" fmla="*/ 130 h 281"/>
                  <a:gd name="T44" fmla="*/ 1 w 156"/>
                  <a:gd name="T45" fmla="*/ 130 h 281"/>
                  <a:gd name="T46" fmla="*/ 3 w 156"/>
                  <a:gd name="T47" fmla="*/ 130 h 281"/>
                  <a:gd name="T48" fmla="*/ 62 w 156"/>
                  <a:gd name="T49" fmla="*/ 103 h 281"/>
                  <a:gd name="T50" fmla="*/ 82 w 156"/>
                  <a:gd name="T51" fmla="*/ 95 h 281"/>
                  <a:gd name="T52" fmla="*/ 85 w 156"/>
                  <a:gd name="T53" fmla="*/ 94 h 281"/>
                  <a:gd name="T54" fmla="*/ 89 w 156"/>
                  <a:gd name="T55" fmla="*/ 92 h 281"/>
                  <a:gd name="T56" fmla="*/ 92 w 156"/>
                  <a:gd name="T57" fmla="*/ 95 h 281"/>
                  <a:gd name="T58" fmla="*/ 87 w 156"/>
                  <a:gd name="T59" fmla="*/ 90 h 281"/>
                  <a:gd name="T60" fmla="*/ 87 w 156"/>
                  <a:gd name="T61" fmla="*/ 89 h 281"/>
                  <a:gd name="T62" fmla="*/ 90 w 156"/>
                  <a:gd name="T63" fmla="*/ 81 h 281"/>
                  <a:gd name="T64" fmla="*/ 121 w 156"/>
                  <a:gd name="T65" fmla="*/ 0 h 281"/>
                  <a:gd name="T66" fmla="*/ 96 w 156"/>
                  <a:gd name="T67" fmla="*/ 77 h 281"/>
                  <a:gd name="T68" fmla="*/ 107 w 156"/>
                  <a:gd name="T69" fmla="*/ 46 h 281"/>
                  <a:gd name="T70" fmla="*/ 93 w 156"/>
                  <a:gd name="T71" fmla="*/ 92 h 281"/>
                  <a:gd name="T72" fmla="*/ 104 w 156"/>
                  <a:gd name="T73" fmla="*/ 100 h 281"/>
                  <a:gd name="T74" fmla="*/ 105 w 156"/>
                  <a:gd name="T75" fmla="*/ 101 h 281"/>
                  <a:gd name="T76" fmla="*/ 102 w 156"/>
                  <a:gd name="T77" fmla="*/ 99 h 281"/>
                  <a:gd name="T78" fmla="*/ 93 w 156"/>
                  <a:gd name="T79" fmla="*/ 97 h 281"/>
                  <a:gd name="T80" fmla="*/ 90 w 156"/>
                  <a:gd name="T81" fmla="*/ 97 h 281"/>
                  <a:gd name="T82" fmla="*/ 93 w 156"/>
                  <a:gd name="T83" fmla="*/ 97 h 281"/>
                  <a:gd name="T84" fmla="*/ 94 w 156"/>
                  <a:gd name="T85" fmla="*/ 98 h 281"/>
                  <a:gd name="T86" fmla="*/ 119 w 156"/>
                  <a:gd name="T87" fmla="*/ 121 h 281"/>
                  <a:gd name="T88" fmla="*/ 156 w 156"/>
                  <a:gd name="T89" fmla="*/ 165 h 281"/>
                  <a:gd name="T90" fmla="*/ 155 w 156"/>
                  <a:gd name="T91" fmla="*/ 166 h 281"/>
                  <a:gd name="T92" fmla="*/ 90 w 156"/>
                  <a:gd name="T93" fmla="*/ 105 h 281"/>
                  <a:gd name="T94" fmla="*/ 90 w 156"/>
                  <a:gd name="T95" fmla="*/ 105 h 281"/>
                  <a:gd name="T96" fmla="*/ 105 w 156"/>
                  <a:gd name="T97" fmla="*/ 105 h 281"/>
                  <a:gd name="T98" fmla="*/ 85 w 156"/>
                  <a:gd name="T99" fmla="*/ 101 h 281"/>
                  <a:gd name="T100" fmla="*/ 86 w 156"/>
                  <a:gd name="T101" fmla="*/ 103 h 281"/>
                  <a:gd name="T102" fmla="*/ 95 w 156"/>
                  <a:gd name="T103" fmla="*/ 98 h 281"/>
                  <a:gd name="T104" fmla="*/ 89 w 156"/>
                  <a:gd name="T105" fmla="*/ 84 h 281"/>
                  <a:gd name="T106" fmla="*/ 93 w 156"/>
                  <a:gd name="T107" fmla="*/ 63 h 281"/>
                  <a:gd name="T108" fmla="*/ 119 w 156"/>
                  <a:gd name="T109" fmla="*/ 3 h 281"/>
                  <a:gd name="T110" fmla="*/ 110 w 156"/>
                  <a:gd name="T111" fmla="*/ 24 h 281"/>
                  <a:gd name="T112" fmla="*/ 91 w 156"/>
                  <a:gd name="T113" fmla="*/ 70 h 281"/>
                  <a:gd name="T114" fmla="*/ 89 w 156"/>
                  <a:gd name="T115" fmla="*/ 83 h 281"/>
                  <a:gd name="T116" fmla="*/ 89 w 156"/>
                  <a:gd name="T117" fmla="*/ 84 h 281"/>
                  <a:gd name="T118" fmla="*/ 121 w 156"/>
                  <a:gd name="T119" fmla="*/ 1 h 2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281"/>
                  <a:gd name="T182" fmla="*/ 156 w 156"/>
                  <a:gd name="T183" fmla="*/ 281 h 2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281">
                    <a:moveTo>
                      <a:pt x="90" y="276"/>
                    </a:moveTo>
                    <a:lnTo>
                      <a:pt x="90" y="216"/>
                    </a:lnTo>
                    <a:lnTo>
                      <a:pt x="91" y="281"/>
                    </a:lnTo>
                    <a:lnTo>
                      <a:pt x="90" y="281"/>
                    </a:lnTo>
                    <a:lnTo>
                      <a:pt x="90" y="276"/>
                    </a:lnTo>
                    <a:close/>
                    <a:moveTo>
                      <a:pt x="91" y="158"/>
                    </a:moveTo>
                    <a:lnTo>
                      <a:pt x="91" y="158"/>
                    </a:lnTo>
                    <a:lnTo>
                      <a:pt x="91" y="156"/>
                    </a:lnTo>
                    <a:lnTo>
                      <a:pt x="92" y="156"/>
                    </a:lnTo>
                    <a:lnTo>
                      <a:pt x="93" y="158"/>
                    </a:lnTo>
                    <a:lnTo>
                      <a:pt x="95" y="164"/>
                    </a:lnTo>
                    <a:lnTo>
                      <a:pt x="96" y="171"/>
                    </a:lnTo>
                    <a:lnTo>
                      <a:pt x="98" y="181"/>
                    </a:lnTo>
                    <a:lnTo>
                      <a:pt x="97" y="165"/>
                    </a:lnTo>
                    <a:lnTo>
                      <a:pt x="97" y="157"/>
                    </a:lnTo>
                    <a:lnTo>
                      <a:pt x="96" y="141"/>
                    </a:lnTo>
                    <a:lnTo>
                      <a:pt x="94" y="131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1" y="110"/>
                    </a:lnTo>
                    <a:lnTo>
                      <a:pt x="92" y="108"/>
                    </a:lnTo>
                    <a:lnTo>
                      <a:pt x="94" y="107"/>
                    </a:lnTo>
                    <a:lnTo>
                      <a:pt x="104" y="118"/>
                    </a:lnTo>
                    <a:lnTo>
                      <a:pt x="98" y="112"/>
                    </a:lnTo>
                    <a:lnTo>
                      <a:pt x="96" y="110"/>
                    </a:lnTo>
                    <a:lnTo>
                      <a:pt x="102" y="281"/>
                    </a:lnTo>
                    <a:lnTo>
                      <a:pt x="93" y="281"/>
                    </a:lnTo>
                    <a:lnTo>
                      <a:pt x="91" y="158"/>
                    </a:lnTo>
                    <a:close/>
                    <a:moveTo>
                      <a:pt x="155" y="166"/>
                    </a:moveTo>
                    <a:lnTo>
                      <a:pt x="155" y="166"/>
                    </a:lnTo>
                    <a:lnTo>
                      <a:pt x="139" y="151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6" y="95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5"/>
                    </a:lnTo>
                    <a:lnTo>
                      <a:pt x="83" y="96"/>
                    </a:lnTo>
                    <a:lnTo>
                      <a:pt x="82" y="98"/>
                    </a:lnTo>
                    <a:lnTo>
                      <a:pt x="82" y="99"/>
                    </a:lnTo>
                    <a:lnTo>
                      <a:pt x="54" y="109"/>
                    </a:lnTo>
                    <a:lnTo>
                      <a:pt x="34" y="117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30" y="120"/>
                    </a:lnTo>
                    <a:lnTo>
                      <a:pt x="44" y="114"/>
                    </a:lnTo>
                    <a:lnTo>
                      <a:pt x="60" y="110"/>
                    </a:lnTo>
                    <a:lnTo>
                      <a:pt x="67" y="108"/>
                    </a:lnTo>
                    <a:lnTo>
                      <a:pt x="72" y="108"/>
                    </a:lnTo>
                    <a:lnTo>
                      <a:pt x="78" y="105"/>
                    </a:lnTo>
                    <a:lnTo>
                      <a:pt x="71" y="109"/>
                    </a:lnTo>
                    <a:lnTo>
                      <a:pt x="67" y="110"/>
                    </a:lnTo>
                    <a:lnTo>
                      <a:pt x="62" y="112"/>
                    </a:lnTo>
                    <a:lnTo>
                      <a:pt x="39" y="120"/>
                    </a:lnTo>
                    <a:lnTo>
                      <a:pt x="10" y="129"/>
                    </a:lnTo>
                    <a:lnTo>
                      <a:pt x="3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2" y="130"/>
                    </a:lnTo>
                    <a:lnTo>
                      <a:pt x="3" y="130"/>
                    </a:lnTo>
                    <a:lnTo>
                      <a:pt x="5" y="128"/>
                    </a:lnTo>
                    <a:lnTo>
                      <a:pt x="10" y="126"/>
                    </a:lnTo>
                    <a:lnTo>
                      <a:pt x="24" y="119"/>
                    </a:lnTo>
                    <a:lnTo>
                      <a:pt x="62" y="103"/>
                    </a:lnTo>
                    <a:lnTo>
                      <a:pt x="82" y="95"/>
                    </a:lnTo>
                    <a:lnTo>
                      <a:pt x="83" y="93"/>
                    </a:lnTo>
                    <a:lnTo>
                      <a:pt x="85" y="94"/>
                    </a:lnTo>
                    <a:lnTo>
                      <a:pt x="86" y="92"/>
                    </a:lnTo>
                    <a:lnTo>
                      <a:pt x="88" y="91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2" y="95"/>
                    </a:lnTo>
                    <a:lnTo>
                      <a:pt x="91" y="93"/>
                    </a:lnTo>
                    <a:lnTo>
                      <a:pt x="90" y="91"/>
                    </a:lnTo>
                    <a:lnTo>
                      <a:pt x="88" y="90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8" y="89"/>
                    </a:lnTo>
                    <a:lnTo>
                      <a:pt x="90" y="81"/>
                    </a:lnTo>
                    <a:lnTo>
                      <a:pt x="119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06" y="47"/>
                    </a:lnTo>
                    <a:lnTo>
                      <a:pt x="96" y="77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107" y="46"/>
                    </a:lnTo>
                    <a:lnTo>
                      <a:pt x="92" y="91"/>
                    </a:lnTo>
                    <a:lnTo>
                      <a:pt x="92" y="92"/>
                    </a:lnTo>
                    <a:lnTo>
                      <a:pt x="93" y="92"/>
                    </a:lnTo>
                    <a:lnTo>
                      <a:pt x="96" y="94"/>
                    </a:lnTo>
                    <a:lnTo>
                      <a:pt x="104" y="100"/>
                    </a:lnTo>
                    <a:lnTo>
                      <a:pt x="105" y="101"/>
                    </a:lnTo>
                    <a:lnTo>
                      <a:pt x="104" y="100"/>
                    </a:lnTo>
                    <a:lnTo>
                      <a:pt x="103" y="100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4" y="102"/>
                    </a:lnTo>
                    <a:lnTo>
                      <a:pt x="104" y="104"/>
                    </a:lnTo>
                    <a:lnTo>
                      <a:pt x="93" y="97"/>
                    </a:lnTo>
                    <a:lnTo>
                      <a:pt x="91" y="97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3" y="97"/>
                    </a:lnTo>
                    <a:lnTo>
                      <a:pt x="94" y="98"/>
                    </a:lnTo>
                    <a:lnTo>
                      <a:pt x="104" y="105"/>
                    </a:lnTo>
                    <a:lnTo>
                      <a:pt x="119" y="121"/>
                    </a:lnTo>
                    <a:lnTo>
                      <a:pt x="150" y="158"/>
                    </a:lnTo>
                    <a:lnTo>
                      <a:pt x="155" y="164"/>
                    </a:lnTo>
                    <a:lnTo>
                      <a:pt x="156" y="165"/>
                    </a:lnTo>
                    <a:lnTo>
                      <a:pt x="156" y="166"/>
                    </a:lnTo>
                    <a:lnTo>
                      <a:pt x="155" y="166"/>
                    </a:lnTo>
                    <a:close/>
                    <a:moveTo>
                      <a:pt x="90" y="105"/>
                    </a:moveTo>
                    <a:lnTo>
                      <a:pt x="90" y="105"/>
                    </a:lnTo>
                    <a:close/>
                    <a:moveTo>
                      <a:pt x="104" y="105"/>
                    </a:moveTo>
                    <a:lnTo>
                      <a:pt x="104" y="105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4" y="105"/>
                    </a:lnTo>
                    <a:close/>
                    <a:moveTo>
                      <a:pt x="85" y="101"/>
                    </a:moveTo>
                    <a:lnTo>
                      <a:pt x="85" y="100"/>
                    </a:lnTo>
                    <a:lnTo>
                      <a:pt x="85" y="101"/>
                    </a:lnTo>
                    <a:lnTo>
                      <a:pt x="86" y="103"/>
                    </a:lnTo>
                    <a:lnTo>
                      <a:pt x="85" y="101"/>
                    </a:lnTo>
                    <a:close/>
                    <a:moveTo>
                      <a:pt x="95" y="98"/>
                    </a:moveTo>
                    <a:lnTo>
                      <a:pt x="95" y="98"/>
                    </a:lnTo>
                    <a:close/>
                    <a:moveTo>
                      <a:pt x="89" y="84"/>
                    </a:moveTo>
                    <a:lnTo>
                      <a:pt x="89" y="84"/>
                    </a:lnTo>
                    <a:lnTo>
                      <a:pt x="89" y="78"/>
                    </a:lnTo>
                    <a:lnTo>
                      <a:pt x="90" y="71"/>
                    </a:lnTo>
                    <a:lnTo>
                      <a:pt x="93" y="63"/>
                    </a:lnTo>
                    <a:lnTo>
                      <a:pt x="101" y="42"/>
                    </a:lnTo>
                    <a:lnTo>
                      <a:pt x="110" y="20"/>
                    </a:lnTo>
                    <a:lnTo>
                      <a:pt x="114" y="10"/>
                    </a:lnTo>
                    <a:lnTo>
                      <a:pt x="119" y="3"/>
                    </a:lnTo>
                    <a:lnTo>
                      <a:pt x="119" y="2"/>
                    </a:lnTo>
                    <a:lnTo>
                      <a:pt x="110" y="24"/>
                    </a:lnTo>
                    <a:lnTo>
                      <a:pt x="98" y="53"/>
                    </a:lnTo>
                    <a:lnTo>
                      <a:pt x="91" y="70"/>
                    </a:lnTo>
                    <a:lnTo>
                      <a:pt x="90" y="76"/>
                    </a:lnTo>
                    <a:lnTo>
                      <a:pt x="90" y="80"/>
                    </a:lnTo>
                    <a:lnTo>
                      <a:pt x="89" y="83"/>
                    </a:lnTo>
                    <a:lnTo>
                      <a:pt x="89" y="84"/>
                    </a:lnTo>
                    <a:close/>
                    <a:moveTo>
                      <a:pt x="121" y="0"/>
                    </a:moveTo>
                    <a:lnTo>
                      <a:pt x="121" y="0"/>
                    </a:lnTo>
                    <a:lnTo>
                      <a:pt x="121" y="1"/>
                    </a:lnTo>
                    <a:lnTo>
                      <a:pt x="119" y="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5" name="Freeform 289"/>
              <p:cNvSpPr>
                <a:spLocks/>
              </p:cNvSpPr>
              <p:nvPr/>
            </p:nvSpPr>
            <p:spPr bwMode="auto">
              <a:xfrm>
                <a:off x="726" y="1778"/>
                <a:ext cx="1" cy="65"/>
              </a:xfrm>
              <a:custGeom>
                <a:avLst/>
                <a:gdLst>
                  <a:gd name="T0" fmla="*/ 0 w 1"/>
                  <a:gd name="T1" fmla="*/ 60 h 65"/>
                  <a:gd name="T2" fmla="*/ 0 w 1"/>
                  <a:gd name="T3" fmla="*/ 0 h 65"/>
                  <a:gd name="T4" fmla="*/ 0 w 1"/>
                  <a:gd name="T5" fmla="*/ 0 h 65"/>
                  <a:gd name="T6" fmla="*/ 1 w 1"/>
                  <a:gd name="T7" fmla="*/ 65 h 65"/>
                  <a:gd name="T8" fmla="*/ 0 w 1"/>
                  <a:gd name="T9" fmla="*/ 65 h 65"/>
                  <a:gd name="T10" fmla="*/ 0 w 1"/>
                  <a:gd name="T11" fmla="*/ 6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65"/>
                  <a:gd name="T20" fmla="*/ 1 w 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65">
                    <a:moveTo>
                      <a:pt x="0" y="60"/>
                    </a:moveTo>
                    <a:lnTo>
                      <a:pt x="0" y="0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6" name="Freeform 290"/>
              <p:cNvSpPr>
                <a:spLocks/>
              </p:cNvSpPr>
              <p:nvPr/>
            </p:nvSpPr>
            <p:spPr bwMode="auto">
              <a:xfrm>
                <a:off x="727" y="1669"/>
                <a:ext cx="13" cy="174"/>
              </a:xfrm>
              <a:custGeom>
                <a:avLst/>
                <a:gdLst>
                  <a:gd name="T0" fmla="*/ 0 w 13"/>
                  <a:gd name="T1" fmla="*/ 51 h 174"/>
                  <a:gd name="T2" fmla="*/ 0 w 13"/>
                  <a:gd name="T3" fmla="*/ 51 h 174"/>
                  <a:gd name="T4" fmla="*/ 0 w 13"/>
                  <a:gd name="T5" fmla="*/ 49 h 174"/>
                  <a:gd name="T6" fmla="*/ 0 w 13"/>
                  <a:gd name="T7" fmla="*/ 49 h 174"/>
                  <a:gd name="T8" fmla="*/ 1 w 13"/>
                  <a:gd name="T9" fmla="*/ 49 h 174"/>
                  <a:gd name="T10" fmla="*/ 2 w 13"/>
                  <a:gd name="T11" fmla="*/ 51 h 174"/>
                  <a:gd name="T12" fmla="*/ 2 w 13"/>
                  <a:gd name="T13" fmla="*/ 51 h 174"/>
                  <a:gd name="T14" fmla="*/ 4 w 13"/>
                  <a:gd name="T15" fmla="*/ 57 h 174"/>
                  <a:gd name="T16" fmla="*/ 5 w 13"/>
                  <a:gd name="T17" fmla="*/ 64 h 174"/>
                  <a:gd name="T18" fmla="*/ 7 w 13"/>
                  <a:gd name="T19" fmla="*/ 74 h 174"/>
                  <a:gd name="T20" fmla="*/ 6 w 13"/>
                  <a:gd name="T21" fmla="*/ 58 h 174"/>
                  <a:gd name="T22" fmla="*/ 6 w 13"/>
                  <a:gd name="T23" fmla="*/ 50 h 174"/>
                  <a:gd name="T24" fmla="*/ 6 w 13"/>
                  <a:gd name="T25" fmla="*/ 50 h 174"/>
                  <a:gd name="T26" fmla="*/ 5 w 13"/>
                  <a:gd name="T27" fmla="*/ 34 h 174"/>
                  <a:gd name="T28" fmla="*/ 3 w 13"/>
                  <a:gd name="T29" fmla="*/ 24 h 174"/>
                  <a:gd name="T30" fmla="*/ 2 w 13"/>
                  <a:gd name="T31" fmla="*/ 20 h 174"/>
                  <a:gd name="T32" fmla="*/ 1 w 13"/>
                  <a:gd name="T33" fmla="*/ 20 h 174"/>
                  <a:gd name="T34" fmla="*/ 0 w 13"/>
                  <a:gd name="T35" fmla="*/ 20 h 174"/>
                  <a:gd name="T36" fmla="*/ 0 w 13"/>
                  <a:gd name="T37" fmla="*/ 3 h 174"/>
                  <a:gd name="T38" fmla="*/ 0 w 13"/>
                  <a:gd name="T39" fmla="*/ 3 h 174"/>
                  <a:gd name="T40" fmla="*/ 1 w 13"/>
                  <a:gd name="T41" fmla="*/ 1 h 174"/>
                  <a:gd name="T42" fmla="*/ 3 w 13"/>
                  <a:gd name="T43" fmla="*/ 0 h 174"/>
                  <a:gd name="T44" fmla="*/ 3 w 13"/>
                  <a:gd name="T45" fmla="*/ 0 h 174"/>
                  <a:gd name="T46" fmla="*/ 13 w 13"/>
                  <a:gd name="T47" fmla="*/ 11 h 174"/>
                  <a:gd name="T48" fmla="*/ 13 w 13"/>
                  <a:gd name="T49" fmla="*/ 11 h 174"/>
                  <a:gd name="T50" fmla="*/ 7 w 13"/>
                  <a:gd name="T51" fmla="*/ 5 h 174"/>
                  <a:gd name="T52" fmla="*/ 5 w 13"/>
                  <a:gd name="T53" fmla="*/ 3 h 174"/>
                  <a:gd name="T54" fmla="*/ 11 w 13"/>
                  <a:gd name="T55" fmla="*/ 174 h 174"/>
                  <a:gd name="T56" fmla="*/ 2 w 13"/>
                  <a:gd name="T57" fmla="*/ 174 h 174"/>
                  <a:gd name="T58" fmla="*/ 0 w 13"/>
                  <a:gd name="T59" fmla="*/ 51 h 1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"/>
                  <a:gd name="T91" fmla="*/ 0 h 174"/>
                  <a:gd name="T92" fmla="*/ 13 w 13"/>
                  <a:gd name="T93" fmla="*/ 174 h 1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" h="174">
                    <a:moveTo>
                      <a:pt x="0" y="51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2" y="51"/>
                    </a:lnTo>
                    <a:lnTo>
                      <a:pt x="4" y="57"/>
                    </a:lnTo>
                    <a:lnTo>
                      <a:pt x="5" y="64"/>
                    </a:lnTo>
                    <a:lnTo>
                      <a:pt x="7" y="74"/>
                    </a:lnTo>
                    <a:lnTo>
                      <a:pt x="6" y="58"/>
                    </a:lnTo>
                    <a:lnTo>
                      <a:pt x="6" y="50"/>
                    </a:lnTo>
                    <a:lnTo>
                      <a:pt x="5" y="34"/>
                    </a:lnTo>
                    <a:lnTo>
                      <a:pt x="3" y="24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3" y="11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11" y="174"/>
                    </a:lnTo>
                    <a:lnTo>
                      <a:pt x="2" y="174"/>
                    </a:lnTo>
                    <a:lnTo>
                      <a:pt x="0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7" name="Freeform 291"/>
              <p:cNvSpPr>
                <a:spLocks/>
              </p:cNvSpPr>
              <p:nvPr/>
            </p:nvSpPr>
            <p:spPr bwMode="auto">
              <a:xfrm>
                <a:off x="636" y="1562"/>
                <a:ext cx="156" cy="166"/>
              </a:xfrm>
              <a:custGeom>
                <a:avLst/>
                <a:gdLst>
                  <a:gd name="T0" fmla="*/ 155 w 156"/>
                  <a:gd name="T1" fmla="*/ 166 h 166"/>
                  <a:gd name="T2" fmla="*/ 89 w 156"/>
                  <a:gd name="T3" fmla="*/ 100 h 166"/>
                  <a:gd name="T4" fmla="*/ 90 w 156"/>
                  <a:gd name="T5" fmla="*/ 96 h 166"/>
                  <a:gd name="T6" fmla="*/ 88 w 156"/>
                  <a:gd name="T7" fmla="*/ 96 h 166"/>
                  <a:gd name="T8" fmla="*/ 85 w 156"/>
                  <a:gd name="T9" fmla="*/ 94 h 166"/>
                  <a:gd name="T10" fmla="*/ 83 w 156"/>
                  <a:gd name="T11" fmla="*/ 95 h 166"/>
                  <a:gd name="T12" fmla="*/ 83 w 156"/>
                  <a:gd name="T13" fmla="*/ 96 h 166"/>
                  <a:gd name="T14" fmla="*/ 82 w 156"/>
                  <a:gd name="T15" fmla="*/ 98 h 166"/>
                  <a:gd name="T16" fmla="*/ 82 w 156"/>
                  <a:gd name="T17" fmla="*/ 99 h 166"/>
                  <a:gd name="T18" fmla="*/ 22 w 156"/>
                  <a:gd name="T19" fmla="*/ 122 h 166"/>
                  <a:gd name="T20" fmla="*/ 30 w 156"/>
                  <a:gd name="T21" fmla="*/ 120 h 166"/>
                  <a:gd name="T22" fmla="*/ 67 w 156"/>
                  <a:gd name="T23" fmla="*/ 108 h 166"/>
                  <a:gd name="T24" fmla="*/ 78 w 156"/>
                  <a:gd name="T25" fmla="*/ 105 h 166"/>
                  <a:gd name="T26" fmla="*/ 67 w 156"/>
                  <a:gd name="T27" fmla="*/ 110 h 166"/>
                  <a:gd name="T28" fmla="*/ 39 w 156"/>
                  <a:gd name="T29" fmla="*/ 120 h 166"/>
                  <a:gd name="T30" fmla="*/ 3 w 156"/>
                  <a:gd name="T31" fmla="*/ 131 h 166"/>
                  <a:gd name="T32" fmla="*/ 0 w 156"/>
                  <a:gd name="T33" fmla="*/ 131 h 166"/>
                  <a:gd name="T34" fmla="*/ 1 w 156"/>
                  <a:gd name="T35" fmla="*/ 129 h 166"/>
                  <a:gd name="T36" fmla="*/ 2 w 156"/>
                  <a:gd name="T37" fmla="*/ 130 h 166"/>
                  <a:gd name="T38" fmla="*/ 3 w 156"/>
                  <a:gd name="T39" fmla="*/ 130 h 166"/>
                  <a:gd name="T40" fmla="*/ 24 w 156"/>
                  <a:gd name="T41" fmla="*/ 119 h 166"/>
                  <a:gd name="T42" fmla="*/ 82 w 156"/>
                  <a:gd name="T43" fmla="*/ 95 h 166"/>
                  <a:gd name="T44" fmla="*/ 82 w 156"/>
                  <a:gd name="T45" fmla="*/ 95 h 166"/>
                  <a:gd name="T46" fmla="*/ 85 w 156"/>
                  <a:gd name="T47" fmla="*/ 94 h 166"/>
                  <a:gd name="T48" fmla="*/ 88 w 156"/>
                  <a:gd name="T49" fmla="*/ 91 h 166"/>
                  <a:gd name="T50" fmla="*/ 92 w 156"/>
                  <a:gd name="T51" fmla="*/ 95 h 166"/>
                  <a:gd name="T52" fmla="*/ 91 w 156"/>
                  <a:gd name="T53" fmla="*/ 93 h 166"/>
                  <a:gd name="T54" fmla="*/ 87 w 156"/>
                  <a:gd name="T55" fmla="*/ 90 h 166"/>
                  <a:gd name="T56" fmla="*/ 87 w 156"/>
                  <a:gd name="T57" fmla="*/ 90 h 166"/>
                  <a:gd name="T58" fmla="*/ 88 w 156"/>
                  <a:gd name="T59" fmla="*/ 89 h 166"/>
                  <a:gd name="T60" fmla="*/ 119 w 156"/>
                  <a:gd name="T61" fmla="*/ 1 h 166"/>
                  <a:gd name="T62" fmla="*/ 121 w 156"/>
                  <a:gd name="T63" fmla="*/ 0 h 166"/>
                  <a:gd name="T64" fmla="*/ 106 w 156"/>
                  <a:gd name="T65" fmla="*/ 47 h 166"/>
                  <a:gd name="T66" fmla="*/ 92 w 156"/>
                  <a:gd name="T67" fmla="*/ 90 h 166"/>
                  <a:gd name="T68" fmla="*/ 107 w 156"/>
                  <a:gd name="T69" fmla="*/ 46 h 166"/>
                  <a:gd name="T70" fmla="*/ 93 w 156"/>
                  <a:gd name="T71" fmla="*/ 92 h 166"/>
                  <a:gd name="T72" fmla="*/ 104 w 156"/>
                  <a:gd name="T73" fmla="*/ 100 h 166"/>
                  <a:gd name="T74" fmla="*/ 104 w 156"/>
                  <a:gd name="T75" fmla="*/ 100 h 166"/>
                  <a:gd name="T76" fmla="*/ 104 w 156"/>
                  <a:gd name="T77" fmla="*/ 100 h 166"/>
                  <a:gd name="T78" fmla="*/ 102 w 156"/>
                  <a:gd name="T79" fmla="*/ 99 h 166"/>
                  <a:gd name="T80" fmla="*/ 104 w 156"/>
                  <a:gd name="T81" fmla="*/ 104 h 166"/>
                  <a:gd name="T82" fmla="*/ 91 w 156"/>
                  <a:gd name="T83" fmla="*/ 97 h 166"/>
                  <a:gd name="T84" fmla="*/ 92 w 156"/>
                  <a:gd name="T85" fmla="*/ 97 h 166"/>
                  <a:gd name="T86" fmla="*/ 93 w 156"/>
                  <a:gd name="T87" fmla="*/ 97 h 166"/>
                  <a:gd name="T88" fmla="*/ 94 w 156"/>
                  <a:gd name="T89" fmla="*/ 98 h 166"/>
                  <a:gd name="T90" fmla="*/ 104 w 156"/>
                  <a:gd name="T91" fmla="*/ 105 h 166"/>
                  <a:gd name="T92" fmla="*/ 150 w 156"/>
                  <a:gd name="T93" fmla="*/ 158 h 166"/>
                  <a:gd name="T94" fmla="*/ 156 w 156"/>
                  <a:gd name="T95" fmla="*/ 165 h 166"/>
                  <a:gd name="T96" fmla="*/ 155 w 156"/>
                  <a:gd name="T97" fmla="*/ 166 h 1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166"/>
                  <a:gd name="T149" fmla="*/ 156 w 156"/>
                  <a:gd name="T150" fmla="*/ 166 h 1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166">
                    <a:moveTo>
                      <a:pt x="155" y="166"/>
                    </a:moveTo>
                    <a:lnTo>
                      <a:pt x="155" y="166"/>
                    </a:lnTo>
                    <a:lnTo>
                      <a:pt x="139" y="151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6" y="95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5"/>
                    </a:lnTo>
                    <a:lnTo>
                      <a:pt x="83" y="96"/>
                    </a:lnTo>
                    <a:lnTo>
                      <a:pt x="82" y="98"/>
                    </a:lnTo>
                    <a:lnTo>
                      <a:pt x="82" y="99"/>
                    </a:lnTo>
                    <a:lnTo>
                      <a:pt x="54" y="109"/>
                    </a:lnTo>
                    <a:lnTo>
                      <a:pt x="34" y="117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30" y="120"/>
                    </a:lnTo>
                    <a:lnTo>
                      <a:pt x="44" y="114"/>
                    </a:lnTo>
                    <a:lnTo>
                      <a:pt x="60" y="110"/>
                    </a:lnTo>
                    <a:lnTo>
                      <a:pt x="67" y="108"/>
                    </a:lnTo>
                    <a:lnTo>
                      <a:pt x="72" y="108"/>
                    </a:lnTo>
                    <a:lnTo>
                      <a:pt x="78" y="105"/>
                    </a:lnTo>
                    <a:lnTo>
                      <a:pt x="71" y="109"/>
                    </a:lnTo>
                    <a:lnTo>
                      <a:pt x="67" y="110"/>
                    </a:lnTo>
                    <a:lnTo>
                      <a:pt x="62" y="112"/>
                    </a:lnTo>
                    <a:lnTo>
                      <a:pt x="39" y="120"/>
                    </a:lnTo>
                    <a:lnTo>
                      <a:pt x="10" y="129"/>
                    </a:lnTo>
                    <a:lnTo>
                      <a:pt x="3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2" y="130"/>
                    </a:lnTo>
                    <a:lnTo>
                      <a:pt x="3" y="130"/>
                    </a:lnTo>
                    <a:lnTo>
                      <a:pt x="5" y="128"/>
                    </a:lnTo>
                    <a:lnTo>
                      <a:pt x="10" y="126"/>
                    </a:lnTo>
                    <a:lnTo>
                      <a:pt x="24" y="119"/>
                    </a:lnTo>
                    <a:lnTo>
                      <a:pt x="62" y="103"/>
                    </a:lnTo>
                    <a:lnTo>
                      <a:pt x="82" y="95"/>
                    </a:lnTo>
                    <a:lnTo>
                      <a:pt x="83" y="93"/>
                    </a:lnTo>
                    <a:lnTo>
                      <a:pt x="85" y="94"/>
                    </a:lnTo>
                    <a:lnTo>
                      <a:pt x="86" y="92"/>
                    </a:lnTo>
                    <a:lnTo>
                      <a:pt x="88" y="91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2" y="95"/>
                    </a:lnTo>
                    <a:lnTo>
                      <a:pt x="91" y="93"/>
                    </a:lnTo>
                    <a:lnTo>
                      <a:pt x="90" y="91"/>
                    </a:lnTo>
                    <a:lnTo>
                      <a:pt x="88" y="90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8" y="89"/>
                    </a:lnTo>
                    <a:lnTo>
                      <a:pt x="90" y="81"/>
                    </a:lnTo>
                    <a:lnTo>
                      <a:pt x="119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06" y="47"/>
                    </a:lnTo>
                    <a:lnTo>
                      <a:pt x="96" y="77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107" y="46"/>
                    </a:lnTo>
                    <a:lnTo>
                      <a:pt x="92" y="91"/>
                    </a:lnTo>
                    <a:lnTo>
                      <a:pt x="92" y="92"/>
                    </a:lnTo>
                    <a:lnTo>
                      <a:pt x="93" y="92"/>
                    </a:lnTo>
                    <a:lnTo>
                      <a:pt x="96" y="94"/>
                    </a:lnTo>
                    <a:lnTo>
                      <a:pt x="104" y="100"/>
                    </a:lnTo>
                    <a:lnTo>
                      <a:pt x="105" y="101"/>
                    </a:lnTo>
                    <a:lnTo>
                      <a:pt x="104" y="100"/>
                    </a:lnTo>
                    <a:lnTo>
                      <a:pt x="103" y="100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4" y="102"/>
                    </a:lnTo>
                    <a:lnTo>
                      <a:pt x="104" y="104"/>
                    </a:lnTo>
                    <a:lnTo>
                      <a:pt x="93" y="97"/>
                    </a:lnTo>
                    <a:lnTo>
                      <a:pt x="91" y="97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3" y="97"/>
                    </a:lnTo>
                    <a:lnTo>
                      <a:pt x="94" y="98"/>
                    </a:lnTo>
                    <a:lnTo>
                      <a:pt x="104" y="105"/>
                    </a:lnTo>
                    <a:lnTo>
                      <a:pt x="119" y="121"/>
                    </a:lnTo>
                    <a:lnTo>
                      <a:pt x="150" y="158"/>
                    </a:lnTo>
                    <a:lnTo>
                      <a:pt x="155" y="164"/>
                    </a:lnTo>
                    <a:lnTo>
                      <a:pt x="156" y="165"/>
                    </a:lnTo>
                    <a:lnTo>
                      <a:pt x="156" y="166"/>
                    </a:lnTo>
                    <a:lnTo>
                      <a:pt x="155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8" name="Freeform 292"/>
              <p:cNvSpPr>
                <a:spLocks/>
              </p:cNvSpPr>
              <p:nvPr/>
            </p:nvSpPr>
            <p:spPr bwMode="auto">
              <a:xfrm>
                <a:off x="726" y="166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79" name="Freeform 293"/>
              <p:cNvSpPr>
                <a:spLocks/>
              </p:cNvSpPr>
              <p:nvPr/>
            </p:nvSpPr>
            <p:spPr bwMode="auto">
              <a:xfrm>
                <a:off x="740" y="166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0" name="Freeform 294"/>
              <p:cNvSpPr>
                <a:spLocks/>
              </p:cNvSpPr>
              <p:nvPr/>
            </p:nvSpPr>
            <p:spPr bwMode="auto">
              <a:xfrm>
                <a:off x="721" y="1662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1" name="Freeform 295"/>
              <p:cNvSpPr>
                <a:spLocks/>
              </p:cNvSpPr>
              <p:nvPr/>
            </p:nvSpPr>
            <p:spPr bwMode="auto">
              <a:xfrm>
                <a:off x="731" y="166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2" name="Freeform 296"/>
              <p:cNvSpPr>
                <a:spLocks/>
              </p:cNvSpPr>
              <p:nvPr/>
            </p:nvSpPr>
            <p:spPr bwMode="auto">
              <a:xfrm>
                <a:off x="725" y="1564"/>
                <a:ext cx="30" cy="82"/>
              </a:xfrm>
              <a:custGeom>
                <a:avLst/>
                <a:gdLst>
                  <a:gd name="T0" fmla="*/ 0 w 30"/>
                  <a:gd name="T1" fmla="*/ 82 h 82"/>
                  <a:gd name="T2" fmla="*/ 0 w 30"/>
                  <a:gd name="T3" fmla="*/ 82 h 82"/>
                  <a:gd name="T4" fmla="*/ 0 w 30"/>
                  <a:gd name="T5" fmla="*/ 76 h 82"/>
                  <a:gd name="T6" fmla="*/ 0 w 30"/>
                  <a:gd name="T7" fmla="*/ 76 h 82"/>
                  <a:gd name="T8" fmla="*/ 1 w 30"/>
                  <a:gd name="T9" fmla="*/ 69 h 82"/>
                  <a:gd name="T10" fmla="*/ 4 w 30"/>
                  <a:gd name="T11" fmla="*/ 61 h 82"/>
                  <a:gd name="T12" fmla="*/ 12 w 30"/>
                  <a:gd name="T13" fmla="*/ 40 h 82"/>
                  <a:gd name="T14" fmla="*/ 21 w 30"/>
                  <a:gd name="T15" fmla="*/ 18 h 82"/>
                  <a:gd name="T16" fmla="*/ 25 w 30"/>
                  <a:gd name="T17" fmla="*/ 8 h 82"/>
                  <a:gd name="T18" fmla="*/ 30 w 30"/>
                  <a:gd name="T19" fmla="*/ 1 h 82"/>
                  <a:gd name="T20" fmla="*/ 30 w 30"/>
                  <a:gd name="T21" fmla="*/ 1 h 82"/>
                  <a:gd name="T22" fmla="*/ 30 w 30"/>
                  <a:gd name="T23" fmla="*/ 0 h 82"/>
                  <a:gd name="T24" fmla="*/ 30 w 30"/>
                  <a:gd name="T25" fmla="*/ 0 h 82"/>
                  <a:gd name="T26" fmla="*/ 21 w 30"/>
                  <a:gd name="T27" fmla="*/ 22 h 82"/>
                  <a:gd name="T28" fmla="*/ 21 w 30"/>
                  <a:gd name="T29" fmla="*/ 22 h 82"/>
                  <a:gd name="T30" fmla="*/ 9 w 30"/>
                  <a:gd name="T31" fmla="*/ 51 h 82"/>
                  <a:gd name="T32" fmla="*/ 2 w 30"/>
                  <a:gd name="T33" fmla="*/ 68 h 82"/>
                  <a:gd name="T34" fmla="*/ 2 w 30"/>
                  <a:gd name="T35" fmla="*/ 68 h 82"/>
                  <a:gd name="T36" fmla="*/ 1 w 30"/>
                  <a:gd name="T37" fmla="*/ 74 h 82"/>
                  <a:gd name="T38" fmla="*/ 1 w 30"/>
                  <a:gd name="T39" fmla="*/ 78 h 82"/>
                  <a:gd name="T40" fmla="*/ 1 w 30"/>
                  <a:gd name="T41" fmla="*/ 78 h 82"/>
                  <a:gd name="T42" fmla="*/ 0 w 30"/>
                  <a:gd name="T43" fmla="*/ 81 h 82"/>
                  <a:gd name="T44" fmla="*/ 0 w 30"/>
                  <a:gd name="T45" fmla="*/ 81 h 82"/>
                  <a:gd name="T46" fmla="*/ 0 w 30"/>
                  <a:gd name="T47" fmla="*/ 82 h 82"/>
                  <a:gd name="T48" fmla="*/ 0 w 30"/>
                  <a:gd name="T49" fmla="*/ 82 h 82"/>
                  <a:gd name="T50" fmla="*/ 0 w 30"/>
                  <a:gd name="T51" fmla="*/ 82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82"/>
                  <a:gd name="T80" fmla="*/ 30 w 30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82">
                    <a:moveTo>
                      <a:pt x="0" y="82"/>
                    </a:moveTo>
                    <a:lnTo>
                      <a:pt x="0" y="82"/>
                    </a:lnTo>
                    <a:lnTo>
                      <a:pt x="0" y="76"/>
                    </a:lnTo>
                    <a:lnTo>
                      <a:pt x="1" y="69"/>
                    </a:lnTo>
                    <a:lnTo>
                      <a:pt x="4" y="61"/>
                    </a:lnTo>
                    <a:lnTo>
                      <a:pt x="12" y="40"/>
                    </a:lnTo>
                    <a:lnTo>
                      <a:pt x="21" y="18"/>
                    </a:lnTo>
                    <a:lnTo>
                      <a:pt x="25" y="8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21" y="22"/>
                    </a:lnTo>
                    <a:lnTo>
                      <a:pt x="9" y="51"/>
                    </a:lnTo>
                    <a:lnTo>
                      <a:pt x="2" y="68"/>
                    </a:lnTo>
                    <a:lnTo>
                      <a:pt x="1" y="74"/>
                    </a:lnTo>
                    <a:lnTo>
                      <a:pt x="1" y="78"/>
                    </a:lnTo>
                    <a:lnTo>
                      <a:pt x="0" y="81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3" name="Freeform 297"/>
              <p:cNvSpPr>
                <a:spLocks/>
              </p:cNvSpPr>
              <p:nvPr/>
            </p:nvSpPr>
            <p:spPr bwMode="auto">
              <a:xfrm>
                <a:off x="755" y="1562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2 w 2"/>
                  <a:gd name="T5" fmla="*/ 1 h 9"/>
                  <a:gd name="T6" fmla="*/ 2 w 2"/>
                  <a:gd name="T7" fmla="*/ 1 h 9"/>
                  <a:gd name="T8" fmla="*/ 0 w 2"/>
                  <a:gd name="T9" fmla="*/ 9 h 9"/>
                  <a:gd name="T10" fmla="*/ 0 w 2"/>
                  <a:gd name="T11" fmla="*/ 9 h 9"/>
                  <a:gd name="T12" fmla="*/ 2 w 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9"/>
                  <a:gd name="T23" fmla="*/ 2 w 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4" name="Freeform 298"/>
              <p:cNvSpPr>
                <a:spLocks noEditPoints="1"/>
              </p:cNvSpPr>
              <p:nvPr/>
            </p:nvSpPr>
            <p:spPr bwMode="auto">
              <a:xfrm>
                <a:off x="635" y="1560"/>
                <a:ext cx="159" cy="285"/>
              </a:xfrm>
              <a:custGeom>
                <a:avLst/>
                <a:gdLst>
                  <a:gd name="T0" fmla="*/ 90 w 159"/>
                  <a:gd name="T1" fmla="*/ 109 h 285"/>
                  <a:gd name="T2" fmla="*/ 86 w 159"/>
                  <a:gd name="T3" fmla="*/ 106 h 285"/>
                  <a:gd name="T4" fmla="*/ 81 w 159"/>
                  <a:gd name="T5" fmla="*/ 107 h 285"/>
                  <a:gd name="T6" fmla="*/ 64 w 159"/>
                  <a:gd name="T7" fmla="*/ 116 h 285"/>
                  <a:gd name="T8" fmla="*/ 4 w 159"/>
                  <a:gd name="T9" fmla="*/ 134 h 285"/>
                  <a:gd name="T10" fmla="*/ 0 w 159"/>
                  <a:gd name="T11" fmla="*/ 134 h 285"/>
                  <a:gd name="T12" fmla="*/ 0 w 159"/>
                  <a:gd name="T13" fmla="*/ 131 h 285"/>
                  <a:gd name="T14" fmla="*/ 21 w 159"/>
                  <a:gd name="T15" fmla="*/ 120 h 285"/>
                  <a:gd name="T16" fmla="*/ 83 w 159"/>
                  <a:gd name="T17" fmla="*/ 94 h 285"/>
                  <a:gd name="T18" fmla="*/ 88 w 159"/>
                  <a:gd name="T19" fmla="*/ 86 h 285"/>
                  <a:gd name="T20" fmla="*/ 90 w 159"/>
                  <a:gd name="T21" fmla="*/ 73 h 285"/>
                  <a:gd name="T22" fmla="*/ 114 w 159"/>
                  <a:gd name="T23" fmla="*/ 12 h 285"/>
                  <a:gd name="T24" fmla="*/ 121 w 159"/>
                  <a:gd name="T25" fmla="*/ 0 h 285"/>
                  <a:gd name="T26" fmla="*/ 124 w 159"/>
                  <a:gd name="T27" fmla="*/ 2 h 285"/>
                  <a:gd name="T28" fmla="*/ 120 w 159"/>
                  <a:gd name="T29" fmla="*/ 18 h 285"/>
                  <a:gd name="T30" fmla="*/ 98 w 159"/>
                  <a:gd name="T31" fmla="*/ 94 h 285"/>
                  <a:gd name="T32" fmla="*/ 108 w 159"/>
                  <a:gd name="T33" fmla="*/ 104 h 285"/>
                  <a:gd name="T34" fmla="*/ 124 w 159"/>
                  <a:gd name="T35" fmla="*/ 125 h 285"/>
                  <a:gd name="T36" fmla="*/ 159 w 159"/>
                  <a:gd name="T37" fmla="*/ 167 h 285"/>
                  <a:gd name="T38" fmla="*/ 157 w 159"/>
                  <a:gd name="T39" fmla="*/ 170 h 285"/>
                  <a:gd name="T40" fmla="*/ 99 w 159"/>
                  <a:gd name="T41" fmla="*/ 117 h 285"/>
                  <a:gd name="T42" fmla="*/ 114 w 159"/>
                  <a:gd name="T43" fmla="*/ 283 h 285"/>
                  <a:gd name="T44" fmla="*/ 90 w 159"/>
                  <a:gd name="T45" fmla="*/ 285 h 285"/>
                  <a:gd name="T46" fmla="*/ 94 w 159"/>
                  <a:gd name="T47" fmla="*/ 283 h 285"/>
                  <a:gd name="T48" fmla="*/ 99 w 159"/>
                  <a:gd name="T49" fmla="*/ 114 h 285"/>
                  <a:gd name="T50" fmla="*/ 108 w 159"/>
                  <a:gd name="T51" fmla="*/ 123 h 285"/>
                  <a:gd name="T52" fmla="*/ 156 w 159"/>
                  <a:gd name="T53" fmla="*/ 168 h 285"/>
                  <a:gd name="T54" fmla="*/ 156 w 159"/>
                  <a:gd name="T55" fmla="*/ 168 h 285"/>
                  <a:gd name="T56" fmla="*/ 157 w 159"/>
                  <a:gd name="T57" fmla="*/ 167 h 285"/>
                  <a:gd name="T58" fmla="*/ 151 w 159"/>
                  <a:gd name="T59" fmla="*/ 160 h 285"/>
                  <a:gd name="T60" fmla="*/ 126 w 159"/>
                  <a:gd name="T61" fmla="*/ 129 h 285"/>
                  <a:gd name="T62" fmla="*/ 106 w 159"/>
                  <a:gd name="T63" fmla="*/ 106 h 285"/>
                  <a:gd name="T64" fmla="*/ 105 w 159"/>
                  <a:gd name="T65" fmla="*/ 102 h 285"/>
                  <a:gd name="T66" fmla="*/ 97 w 159"/>
                  <a:gd name="T67" fmla="*/ 96 h 285"/>
                  <a:gd name="T68" fmla="*/ 93 w 159"/>
                  <a:gd name="T69" fmla="*/ 93 h 285"/>
                  <a:gd name="T70" fmla="*/ 120 w 159"/>
                  <a:gd name="T71" fmla="*/ 11 h 285"/>
                  <a:gd name="T72" fmla="*/ 122 w 159"/>
                  <a:gd name="T73" fmla="*/ 2 h 285"/>
                  <a:gd name="T74" fmla="*/ 122 w 159"/>
                  <a:gd name="T75" fmla="*/ 2 h 285"/>
                  <a:gd name="T76" fmla="*/ 120 w 159"/>
                  <a:gd name="T77" fmla="*/ 3 h 285"/>
                  <a:gd name="T78" fmla="*/ 120 w 159"/>
                  <a:gd name="T79" fmla="*/ 4 h 285"/>
                  <a:gd name="T80" fmla="*/ 111 w 159"/>
                  <a:gd name="T81" fmla="*/ 22 h 285"/>
                  <a:gd name="T82" fmla="*/ 90 w 159"/>
                  <a:gd name="T83" fmla="*/ 80 h 285"/>
                  <a:gd name="T84" fmla="*/ 90 w 159"/>
                  <a:gd name="T85" fmla="*/ 86 h 285"/>
                  <a:gd name="T86" fmla="*/ 88 w 159"/>
                  <a:gd name="T87" fmla="*/ 91 h 285"/>
                  <a:gd name="T88" fmla="*/ 88 w 159"/>
                  <a:gd name="T89" fmla="*/ 92 h 285"/>
                  <a:gd name="T90" fmla="*/ 84 w 159"/>
                  <a:gd name="T91" fmla="*/ 95 h 285"/>
                  <a:gd name="T92" fmla="*/ 83 w 159"/>
                  <a:gd name="T93" fmla="*/ 97 h 285"/>
                  <a:gd name="T94" fmla="*/ 83 w 159"/>
                  <a:gd name="T95" fmla="*/ 97 h 285"/>
                  <a:gd name="T96" fmla="*/ 8 w 159"/>
                  <a:gd name="T97" fmla="*/ 128 h 285"/>
                  <a:gd name="T98" fmla="*/ 2 w 159"/>
                  <a:gd name="T99" fmla="*/ 131 h 285"/>
                  <a:gd name="T100" fmla="*/ 1 w 159"/>
                  <a:gd name="T101" fmla="*/ 133 h 285"/>
                  <a:gd name="T102" fmla="*/ 11 w 159"/>
                  <a:gd name="T103" fmla="*/ 131 h 285"/>
                  <a:gd name="T104" fmla="*/ 68 w 159"/>
                  <a:gd name="T105" fmla="*/ 112 h 285"/>
                  <a:gd name="T106" fmla="*/ 83 w 159"/>
                  <a:gd name="T107" fmla="*/ 103 h 285"/>
                  <a:gd name="T108" fmla="*/ 86 w 159"/>
                  <a:gd name="T109" fmla="*/ 103 h 285"/>
                  <a:gd name="T110" fmla="*/ 89 w 159"/>
                  <a:gd name="T111" fmla="*/ 106 h 285"/>
                  <a:gd name="T112" fmla="*/ 91 w 159"/>
                  <a:gd name="T113" fmla="*/ 107 h 285"/>
                  <a:gd name="T114" fmla="*/ 91 w 159"/>
                  <a:gd name="T115" fmla="*/ 278 h 285"/>
                  <a:gd name="T116" fmla="*/ 92 w 159"/>
                  <a:gd name="T117" fmla="*/ 284 h 2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9"/>
                  <a:gd name="T178" fmla="*/ 0 h 285"/>
                  <a:gd name="T179" fmla="*/ 159 w 159"/>
                  <a:gd name="T180" fmla="*/ 285 h 2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9" h="285">
                    <a:moveTo>
                      <a:pt x="89" y="111"/>
                    </a:moveTo>
                    <a:lnTo>
                      <a:pt x="90" y="110"/>
                    </a:lnTo>
                    <a:lnTo>
                      <a:pt x="90" y="109"/>
                    </a:lnTo>
                    <a:lnTo>
                      <a:pt x="89" y="108"/>
                    </a:lnTo>
                    <a:lnTo>
                      <a:pt x="88" y="107"/>
                    </a:lnTo>
                    <a:lnTo>
                      <a:pt x="86" y="106"/>
                    </a:lnTo>
                    <a:lnTo>
                      <a:pt x="85" y="105"/>
                    </a:lnTo>
                    <a:lnTo>
                      <a:pt x="81" y="107"/>
                    </a:lnTo>
                    <a:lnTo>
                      <a:pt x="74" y="112"/>
                    </a:lnTo>
                    <a:lnTo>
                      <a:pt x="69" y="114"/>
                    </a:lnTo>
                    <a:lnTo>
                      <a:pt x="64" y="116"/>
                    </a:lnTo>
                    <a:lnTo>
                      <a:pt x="40" y="123"/>
                    </a:lnTo>
                    <a:lnTo>
                      <a:pt x="11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1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10" y="126"/>
                    </a:lnTo>
                    <a:lnTo>
                      <a:pt x="21" y="120"/>
                    </a:lnTo>
                    <a:lnTo>
                      <a:pt x="46" y="110"/>
                    </a:lnTo>
                    <a:lnTo>
                      <a:pt x="82" y="96"/>
                    </a:lnTo>
                    <a:lnTo>
                      <a:pt x="83" y="94"/>
                    </a:lnTo>
                    <a:lnTo>
                      <a:pt x="84" y="92"/>
                    </a:lnTo>
                    <a:lnTo>
                      <a:pt x="86" y="91"/>
                    </a:lnTo>
                    <a:lnTo>
                      <a:pt x="88" y="86"/>
                    </a:lnTo>
                    <a:lnTo>
                      <a:pt x="88" y="80"/>
                    </a:lnTo>
                    <a:lnTo>
                      <a:pt x="90" y="73"/>
                    </a:lnTo>
                    <a:lnTo>
                      <a:pt x="92" y="65"/>
                    </a:lnTo>
                    <a:lnTo>
                      <a:pt x="100" y="43"/>
                    </a:lnTo>
                    <a:lnTo>
                      <a:pt x="109" y="21"/>
                    </a:lnTo>
                    <a:lnTo>
                      <a:pt x="114" y="12"/>
                    </a:lnTo>
                    <a:lnTo>
                      <a:pt x="118" y="4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2"/>
                    </a:lnTo>
                    <a:lnTo>
                      <a:pt x="124" y="3"/>
                    </a:lnTo>
                    <a:lnTo>
                      <a:pt x="120" y="18"/>
                    </a:lnTo>
                    <a:lnTo>
                      <a:pt x="111" y="44"/>
                    </a:lnTo>
                    <a:lnTo>
                      <a:pt x="95" y="93"/>
                    </a:lnTo>
                    <a:lnTo>
                      <a:pt x="98" y="94"/>
                    </a:lnTo>
                    <a:lnTo>
                      <a:pt x="106" y="100"/>
                    </a:lnTo>
                    <a:lnTo>
                      <a:pt x="107" y="102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24" y="125"/>
                    </a:lnTo>
                    <a:lnTo>
                      <a:pt x="152" y="159"/>
                    </a:lnTo>
                    <a:lnTo>
                      <a:pt x="158" y="165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0"/>
                    </a:lnTo>
                    <a:lnTo>
                      <a:pt x="155" y="170"/>
                    </a:lnTo>
                    <a:lnTo>
                      <a:pt x="136" y="152"/>
                    </a:lnTo>
                    <a:lnTo>
                      <a:pt x="99" y="117"/>
                    </a:lnTo>
                    <a:lnTo>
                      <a:pt x="104" y="281"/>
                    </a:lnTo>
                    <a:lnTo>
                      <a:pt x="114" y="283"/>
                    </a:lnTo>
                    <a:lnTo>
                      <a:pt x="114" y="285"/>
                    </a:lnTo>
                    <a:lnTo>
                      <a:pt x="103" y="285"/>
                    </a:lnTo>
                    <a:lnTo>
                      <a:pt x="92" y="285"/>
                    </a:lnTo>
                    <a:lnTo>
                      <a:pt x="90" y="285"/>
                    </a:lnTo>
                    <a:lnTo>
                      <a:pt x="89" y="111"/>
                    </a:lnTo>
                    <a:close/>
                    <a:moveTo>
                      <a:pt x="92" y="284"/>
                    </a:moveTo>
                    <a:lnTo>
                      <a:pt x="94" y="284"/>
                    </a:lnTo>
                    <a:lnTo>
                      <a:pt x="94" y="283"/>
                    </a:lnTo>
                    <a:lnTo>
                      <a:pt x="103" y="283"/>
                    </a:lnTo>
                    <a:lnTo>
                      <a:pt x="97" y="112"/>
                    </a:lnTo>
                    <a:lnTo>
                      <a:pt x="99" y="114"/>
                    </a:lnTo>
                    <a:lnTo>
                      <a:pt x="105" y="120"/>
                    </a:lnTo>
                    <a:lnTo>
                      <a:pt x="108" y="123"/>
                    </a:lnTo>
                    <a:lnTo>
                      <a:pt x="135" y="149"/>
                    </a:lnTo>
                    <a:lnTo>
                      <a:pt x="154" y="167"/>
                    </a:lnTo>
                    <a:lnTo>
                      <a:pt x="156" y="168"/>
                    </a:lnTo>
                    <a:lnTo>
                      <a:pt x="157" y="168"/>
                    </a:lnTo>
                    <a:lnTo>
                      <a:pt x="157" y="167"/>
                    </a:lnTo>
                    <a:lnTo>
                      <a:pt x="156" y="166"/>
                    </a:lnTo>
                    <a:lnTo>
                      <a:pt x="151" y="160"/>
                    </a:lnTo>
                    <a:lnTo>
                      <a:pt x="120" y="123"/>
                    </a:lnTo>
                    <a:lnTo>
                      <a:pt x="126" y="129"/>
                    </a:lnTo>
                    <a:lnTo>
                      <a:pt x="113" y="113"/>
                    </a:lnTo>
                    <a:lnTo>
                      <a:pt x="106" y="107"/>
                    </a:lnTo>
                    <a:lnTo>
                      <a:pt x="106" y="106"/>
                    </a:lnTo>
                    <a:lnTo>
                      <a:pt x="106" y="103"/>
                    </a:lnTo>
                    <a:lnTo>
                      <a:pt x="105" y="102"/>
                    </a:lnTo>
                    <a:lnTo>
                      <a:pt x="97" y="96"/>
                    </a:lnTo>
                    <a:lnTo>
                      <a:pt x="94" y="94"/>
                    </a:lnTo>
                    <a:lnTo>
                      <a:pt x="93" y="94"/>
                    </a:lnTo>
                    <a:lnTo>
                      <a:pt x="93" y="93"/>
                    </a:lnTo>
                    <a:lnTo>
                      <a:pt x="108" y="48"/>
                    </a:lnTo>
                    <a:lnTo>
                      <a:pt x="120" y="11"/>
                    </a:lnTo>
                    <a:lnTo>
                      <a:pt x="122" y="3"/>
                    </a:lnTo>
                    <a:lnTo>
                      <a:pt x="122" y="2"/>
                    </a:lnTo>
                    <a:lnTo>
                      <a:pt x="121" y="2"/>
                    </a:lnTo>
                    <a:lnTo>
                      <a:pt x="120" y="3"/>
                    </a:lnTo>
                    <a:lnTo>
                      <a:pt x="120" y="4"/>
                    </a:lnTo>
                    <a:lnTo>
                      <a:pt x="120" y="5"/>
                    </a:lnTo>
                    <a:lnTo>
                      <a:pt x="115" y="12"/>
                    </a:lnTo>
                    <a:lnTo>
                      <a:pt x="111" y="22"/>
                    </a:lnTo>
                    <a:lnTo>
                      <a:pt x="102" y="44"/>
                    </a:lnTo>
                    <a:lnTo>
                      <a:pt x="94" y="65"/>
                    </a:lnTo>
                    <a:lnTo>
                      <a:pt x="91" y="73"/>
                    </a:lnTo>
                    <a:lnTo>
                      <a:pt x="90" y="80"/>
                    </a:lnTo>
                    <a:lnTo>
                      <a:pt x="90" y="86"/>
                    </a:lnTo>
                    <a:lnTo>
                      <a:pt x="88" y="91"/>
                    </a:lnTo>
                    <a:lnTo>
                      <a:pt x="88" y="92"/>
                    </a:lnTo>
                    <a:lnTo>
                      <a:pt x="85" y="94"/>
                    </a:lnTo>
                    <a:lnTo>
                      <a:pt x="84" y="95"/>
                    </a:lnTo>
                    <a:lnTo>
                      <a:pt x="83" y="97"/>
                    </a:lnTo>
                    <a:lnTo>
                      <a:pt x="63" y="105"/>
                    </a:lnTo>
                    <a:lnTo>
                      <a:pt x="83" y="97"/>
                    </a:lnTo>
                    <a:lnTo>
                      <a:pt x="46" y="112"/>
                    </a:lnTo>
                    <a:lnTo>
                      <a:pt x="18" y="123"/>
                    </a:lnTo>
                    <a:lnTo>
                      <a:pt x="8" y="128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4" y="133"/>
                    </a:lnTo>
                    <a:lnTo>
                      <a:pt x="11" y="131"/>
                    </a:lnTo>
                    <a:lnTo>
                      <a:pt x="40" y="122"/>
                    </a:lnTo>
                    <a:lnTo>
                      <a:pt x="63" y="114"/>
                    </a:lnTo>
                    <a:lnTo>
                      <a:pt x="68" y="112"/>
                    </a:lnTo>
                    <a:lnTo>
                      <a:pt x="72" y="111"/>
                    </a:lnTo>
                    <a:lnTo>
                      <a:pt x="79" y="107"/>
                    </a:lnTo>
                    <a:lnTo>
                      <a:pt x="83" y="103"/>
                    </a:lnTo>
                    <a:lnTo>
                      <a:pt x="86" y="102"/>
                    </a:lnTo>
                    <a:lnTo>
                      <a:pt x="86" y="103"/>
                    </a:lnTo>
                    <a:lnTo>
                      <a:pt x="87" y="105"/>
                    </a:lnTo>
                    <a:lnTo>
                      <a:pt x="89" y="106"/>
                    </a:lnTo>
                    <a:lnTo>
                      <a:pt x="91" y="107"/>
                    </a:lnTo>
                    <a:lnTo>
                      <a:pt x="91" y="139"/>
                    </a:lnTo>
                    <a:lnTo>
                      <a:pt x="91" y="283"/>
                    </a:lnTo>
                    <a:lnTo>
                      <a:pt x="91" y="278"/>
                    </a:lnTo>
                    <a:lnTo>
                      <a:pt x="91" y="283"/>
                    </a:lnTo>
                    <a:lnTo>
                      <a:pt x="92" y="283"/>
                    </a:lnTo>
                    <a:lnTo>
                      <a:pt x="92" y="284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5" name="Freeform 299"/>
              <p:cNvSpPr>
                <a:spLocks/>
              </p:cNvSpPr>
              <p:nvPr/>
            </p:nvSpPr>
            <p:spPr bwMode="auto">
              <a:xfrm>
                <a:off x="635" y="1560"/>
                <a:ext cx="159" cy="285"/>
              </a:xfrm>
              <a:custGeom>
                <a:avLst/>
                <a:gdLst>
                  <a:gd name="T0" fmla="*/ 90 w 159"/>
                  <a:gd name="T1" fmla="*/ 110 h 285"/>
                  <a:gd name="T2" fmla="*/ 90 w 159"/>
                  <a:gd name="T3" fmla="*/ 109 h 285"/>
                  <a:gd name="T4" fmla="*/ 88 w 159"/>
                  <a:gd name="T5" fmla="*/ 107 h 285"/>
                  <a:gd name="T6" fmla="*/ 86 w 159"/>
                  <a:gd name="T7" fmla="*/ 106 h 285"/>
                  <a:gd name="T8" fmla="*/ 85 w 159"/>
                  <a:gd name="T9" fmla="*/ 105 h 285"/>
                  <a:gd name="T10" fmla="*/ 81 w 159"/>
                  <a:gd name="T11" fmla="*/ 107 h 285"/>
                  <a:gd name="T12" fmla="*/ 69 w 159"/>
                  <a:gd name="T13" fmla="*/ 114 h 285"/>
                  <a:gd name="T14" fmla="*/ 64 w 159"/>
                  <a:gd name="T15" fmla="*/ 116 h 285"/>
                  <a:gd name="T16" fmla="*/ 11 w 159"/>
                  <a:gd name="T17" fmla="*/ 132 h 285"/>
                  <a:gd name="T18" fmla="*/ 4 w 159"/>
                  <a:gd name="T19" fmla="*/ 134 h 285"/>
                  <a:gd name="T20" fmla="*/ 1 w 159"/>
                  <a:gd name="T21" fmla="*/ 134 h 285"/>
                  <a:gd name="T22" fmla="*/ 0 w 159"/>
                  <a:gd name="T23" fmla="*/ 134 h 285"/>
                  <a:gd name="T24" fmla="*/ 0 w 159"/>
                  <a:gd name="T25" fmla="*/ 133 h 285"/>
                  <a:gd name="T26" fmla="*/ 0 w 159"/>
                  <a:gd name="T27" fmla="*/ 131 h 285"/>
                  <a:gd name="T28" fmla="*/ 1 w 159"/>
                  <a:gd name="T29" fmla="*/ 130 h 285"/>
                  <a:gd name="T30" fmla="*/ 21 w 159"/>
                  <a:gd name="T31" fmla="*/ 120 h 285"/>
                  <a:gd name="T32" fmla="*/ 82 w 159"/>
                  <a:gd name="T33" fmla="*/ 96 h 285"/>
                  <a:gd name="T34" fmla="*/ 83 w 159"/>
                  <a:gd name="T35" fmla="*/ 94 h 285"/>
                  <a:gd name="T36" fmla="*/ 86 w 159"/>
                  <a:gd name="T37" fmla="*/ 91 h 285"/>
                  <a:gd name="T38" fmla="*/ 88 w 159"/>
                  <a:gd name="T39" fmla="*/ 86 h 285"/>
                  <a:gd name="T40" fmla="*/ 88 w 159"/>
                  <a:gd name="T41" fmla="*/ 80 h 285"/>
                  <a:gd name="T42" fmla="*/ 90 w 159"/>
                  <a:gd name="T43" fmla="*/ 73 h 285"/>
                  <a:gd name="T44" fmla="*/ 100 w 159"/>
                  <a:gd name="T45" fmla="*/ 43 h 285"/>
                  <a:gd name="T46" fmla="*/ 114 w 159"/>
                  <a:gd name="T47" fmla="*/ 12 h 285"/>
                  <a:gd name="T48" fmla="*/ 118 w 159"/>
                  <a:gd name="T49" fmla="*/ 4 h 285"/>
                  <a:gd name="T50" fmla="*/ 121 w 159"/>
                  <a:gd name="T51" fmla="*/ 0 h 285"/>
                  <a:gd name="T52" fmla="*/ 123 w 159"/>
                  <a:gd name="T53" fmla="*/ 1 h 285"/>
                  <a:gd name="T54" fmla="*/ 124 w 159"/>
                  <a:gd name="T55" fmla="*/ 2 h 285"/>
                  <a:gd name="T56" fmla="*/ 124 w 159"/>
                  <a:gd name="T57" fmla="*/ 3 h 285"/>
                  <a:gd name="T58" fmla="*/ 120 w 159"/>
                  <a:gd name="T59" fmla="*/ 18 h 285"/>
                  <a:gd name="T60" fmla="*/ 95 w 159"/>
                  <a:gd name="T61" fmla="*/ 93 h 285"/>
                  <a:gd name="T62" fmla="*/ 98 w 159"/>
                  <a:gd name="T63" fmla="*/ 94 h 285"/>
                  <a:gd name="T64" fmla="*/ 106 w 159"/>
                  <a:gd name="T65" fmla="*/ 100 h 285"/>
                  <a:gd name="T66" fmla="*/ 108 w 159"/>
                  <a:gd name="T67" fmla="*/ 104 h 285"/>
                  <a:gd name="T68" fmla="*/ 108 w 159"/>
                  <a:gd name="T69" fmla="*/ 106 h 285"/>
                  <a:gd name="T70" fmla="*/ 124 w 159"/>
                  <a:gd name="T71" fmla="*/ 125 h 285"/>
                  <a:gd name="T72" fmla="*/ 158 w 159"/>
                  <a:gd name="T73" fmla="*/ 165 h 285"/>
                  <a:gd name="T74" fmla="*/ 159 w 159"/>
                  <a:gd name="T75" fmla="*/ 167 h 285"/>
                  <a:gd name="T76" fmla="*/ 159 w 159"/>
                  <a:gd name="T77" fmla="*/ 169 h 285"/>
                  <a:gd name="T78" fmla="*/ 157 w 159"/>
                  <a:gd name="T79" fmla="*/ 170 h 285"/>
                  <a:gd name="T80" fmla="*/ 155 w 159"/>
                  <a:gd name="T81" fmla="*/ 170 h 285"/>
                  <a:gd name="T82" fmla="*/ 99 w 159"/>
                  <a:gd name="T83" fmla="*/ 117 h 285"/>
                  <a:gd name="T84" fmla="*/ 104 w 159"/>
                  <a:gd name="T85" fmla="*/ 281 h 285"/>
                  <a:gd name="T86" fmla="*/ 114 w 159"/>
                  <a:gd name="T87" fmla="*/ 283 h 285"/>
                  <a:gd name="T88" fmla="*/ 103 w 159"/>
                  <a:gd name="T89" fmla="*/ 285 h 285"/>
                  <a:gd name="T90" fmla="*/ 90 w 159"/>
                  <a:gd name="T91" fmla="*/ 285 h 2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285"/>
                  <a:gd name="T140" fmla="*/ 159 w 159"/>
                  <a:gd name="T141" fmla="*/ 285 h 2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285">
                    <a:moveTo>
                      <a:pt x="89" y="111"/>
                    </a:moveTo>
                    <a:lnTo>
                      <a:pt x="90" y="110"/>
                    </a:lnTo>
                    <a:lnTo>
                      <a:pt x="90" y="109"/>
                    </a:lnTo>
                    <a:lnTo>
                      <a:pt x="89" y="108"/>
                    </a:lnTo>
                    <a:lnTo>
                      <a:pt x="88" y="107"/>
                    </a:lnTo>
                    <a:lnTo>
                      <a:pt x="86" y="106"/>
                    </a:lnTo>
                    <a:lnTo>
                      <a:pt x="85" y="105"/>
                    </a:lnTo>
                    <a:lnTo>
                      <a:pt x="81" y="107"/>
                    </a:lnTo>
                    <a:lnTo>
                      <a:pt x="74" y="112"/>
                    </a:lnTo>
                    <a:lnTo>
                      <a:pt x="69" y="114"/>
                    </a:lnTo>
                    <a:lnTo>
                      <a:pt x="64" y="116"/>
                    </a:lnTo>
                    <a:lnTo>
                      <a:pt x="40" y="123"/>
                    </a:lnTo>
                    <a:lnTo>
                      <a:pt x="11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1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10" y="126"/>
                    </a:lnTo>
                    <a:lnTo>
                      <a:pt x="21" y="120"/>
                    </a:lnTo>
                    <a:lnTo>
                      <a:pt x="46" y="110"/>
                    </a:lnTo>
                    <a:lnTo>
                      <a:pt x="82" y="96"/>
                    </a:lnTo>
                    <a:lnTo>
                      <a:pt x="83" y="94"/>
                    </a:lnTo>
                    <a:lnTo>
                      <a:pt x="84" y="92"/>
                    </a:lnTo>
                    <a:lnTo>
                      <a:pt x="86" y="91"/>
                    </a:lnTo>
                    <a:lnTo>
                      <a:pt x="88" y="86"/>
                    </a:lnTo>
                    <a:lnTo>
                      <a:pt x="88" y="80"/>
                    </a:lnTo>
                    <a:lnTo>
                      <a:pt x="90" y="73"/>
                    </a:lnTo>
                    <a:lnTo>
                      <a:pt x="92" y="65"/>
                    </a:lnTo>
                    <a:lnTo>
                      <a:pt x="100" y="43"/>
                    </a:lnTo>
                    <a:lnTo>
                      <a:pt x="109" y="21"/>
                    </a:lnTo>
                    <a:lnTo>
                      <a:pt x="114" y="12"/>
                    </a:lnTo>
                    <a:lnTo>
                      <a:pt x="118" y="4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2"/>
                    </a:lnTo>
                    <a:lnTo>
                      <a:pt x="124" y="3"/>
                    </a:lnTo>
                    <a:lnTo>
                      <a:pt x="120" y="18"/>
                    </a:lnTo>
                    <a:lnTo>
                      <a:pt x="111" y="44"/>
                    </a:lnTo>
                    <a:lnTo>
                      <a:pt x="95" y="93"/>
                    </a:lnTo>
                    <a:lnTo>
                      <a:pt x="98" y="94"/>
                    </a:lnTo>
                    <a:lnTo>
                      <a:pt x="106" y="100"/>
                    </a:lnTo>
                    <a:lnTo>
                      <a:pt x="107" y="102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24" y="125"/>
                    </a:lnTo>
                    <a:lnTo>
                      <a:pt x="152" y="159"/>
                    </a:lnTo>
                    <a:lnTo>
                      <a:pt x="158" y="165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0"/>
                    </a:lnTo>
                    <a:lnTo>
                      <a:pt x="155" y="170"/>
                    </a:lnTo>
                    <a:lnTo>
                      <a:pt x="136" y="152"/>
                    </a:lnTo>
                    <a:lnTo>
                      <a:pt x="99" y="117"/>
                    </a:lnTo>
                    <a:lnTo>
                      <a:pt x="104" y="281"/>
                    </a:lnTo>
                    <a:lnTo>
                      <a:pt x="114" y="283"/>
                    </a:lnTo>
                    <a:lnTo>
                      <a:pt x="114" y="285"/>
                    </a:lnTo>
                    <a:lnTo>
                      <a:pt x="103" y="285"/>
                    </a:lnTo>
                    <a:lnTo>
                      <a:pt x="92" y="285"/>
                    </a:lnTo>
                    <a:lnTo>
                      <a:pt x="90" y="285"/>
                    </a:lnTo>
                    <a:lnTo>
                      <a:pt x="89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6" name="Freeform 300"/>
              <p:cNvSpPr>
                <a:spLocks/>
              </p:cNvSpPr>
              <p:nvPr/>
            </p:nvSpPr>
            <p:spPr bwMode="auto">
              <a:xfrm>
                <a:off x="636" y="1562"/>
                <a:ext cx="156" cy="282"/>
              </a:xfrm>
              <a:custGeom>
                <a:avLst/>
                <a:gdLst>
                  <a:gd name="T0" fmla="*/ 93 w 156"/>
                  <a:gd name="T1" fmla="*/ 281 h 282"/>
                  <a:gd name="T2" fmla="*/ 98 w 156"/>
                  <a:gd name="T3" fmla="*/ 112 h 282"/>
                  <a:gd name="T4" fmla="*/ 104 w 156"/>
                  <a:gd name="T5" fmla="*/ 118 h 282"/>
                  <a:gd name="T6" fmla="*/ 134 w 156"/>
                  <a:gd name="T7" fmla="*/ 147 h 282"/>
                  <a:gd name="T8" fmla="*/ 155 w 156"/>
                  <a:gd name="T9" fmla="*/ 166 h 282"/>
                  <a:gd name="T10" fmla="*/ 155 w 156"/>
                  <a:gd name="T11" fmla="*/ 166 h 282"/>
                  <a:gd name="T12" fmla="*/ 155 w 156"/>
                  <a:gd name="T13" fmla="*/ 166 h 282"/>
                  <a:gd name="T14" fmla="*/ 156 w 156"/>
                  <a:gd name="T15" fmla="*/ 165 h 282"/>
                  <a:gd name="T16" fmla="*/ 150 w 156"/>
                  <a:gd name="T17" fmla="*/ 158 h 282"/>
                  <a:gd name="T18" fmla="*/ 125 w 156"/>
                  <a:gd name="T19" fmla="*/ 127 h 282"/>
                  <a:gd name="T20" fmla="*/ 105 w 156"/>
                  <a:gd name="T21" fmla="*/ 105 h 282"/>
                  <a:gd name="T22" fmla="*/ 105 w 156"/>
                  <a:gd name="T23" fmla="*/ 104 h 282"/>
                  <a:gd name="T24" fmla="*/ 104 w 156"/>
                  <a:gd name="T25" fmla="*/ 100 h 282"/>
                  <a:gd name="T26" fmla="*/ 104 w 156"/>
                  <a:gd name="T27" fmla="*/ 100 h 282"/>
                  <a:gd name="T28" fmla="*/ 92 w 156"/>
                  <a:gd name="T29" fmla="*/ 92 h 282"/>
                  <a:gd name="T30" fmla="*/ 107 w 156"/>
                  <a:gd name="T31" fmla="*/ 46 h 282"/>
                  <a:gd name="T32" fmla="*/ 119 w 156"/>
                  <a:gd name="T33" fmla="*/ 9 h 282"/>
                  <a:gd name="T34" fmla="*/ 121 w 156"/>
                  <a:gd name="T35" fmla="*/ 0 h 282"/>
                  <a:gd name="T36" fmla="*/ 121 w 156"/>
                  <a:gd name="T37" fmla="*/ 0 h 282"/>
                  <a:gd name="T38" fmla="*/ 121 w 156"/>
                  <a:gd name="T39" fmla="*/ 0 h 282"/>
                  <a:gd name="T40" fmla="*/ 119 w 156"/>
                  <a:gd name="T41" fmla="*/ 1 h 282"/>
                  <a:gd name="T42" fmla="*/ 119 w 156"/>
                  <a:gd name="T43" fmla="*/ 2 h 282"/>
                  <a:gd name="T44" fmla="*/ 119 w 156"/>
                  <a:gd name="T45" fmla="*/ 3 h 282"/>
                  <a:gd name="T46" fmla="*/ 101 w 156"/>
                  <a:gd name="T47" fmla="*/ 42 h 282"/>
                  <a:gd name="T48" fmla="*/ 89 w 156"/>
                  <a:gd name="T49" fmla="*/ 78 h 282"/>
                  <a:gd name="T50" fmla="*/ 89 w 156"/>
                  <a:gd name="T51" fmla="*/ 84 h 282"/>
                  <a:gd name="T52" fmla="*/ 87 w 156"/>
                  <a:gd name="T53" fmla="*/ 89 h 282"/>
                  <a:gd name="T54" fmla="*/ 87 w 156"/>
                  <a:gd name="T55" fmla="*/ 90 h 282"/>
                  <a:gd name="T56" fmla="*/ 87 w 156"/>
                  <a:gd name="T57" fmla="*/ 90 h 282"/>
                  <a:gd name="T58" fmla="*/ 83 w 156"/>
                  <a:gd name="T59" fmla="*/ 93 h 282"/>
                  <a:gd name="T60" fmla="*/ 82 w 156"/>
                  <a:gd name="T61" fmla="*/ 95 h 282"/>
                  <a:gd name="T62" fmla="*/ 82 w 156"/>
                  <a:gd name="T63" fmla="*/ 95 h 282"/>
                  <a:gd name="T64" fmla="*/ 82 w 156"/>
                  <a:gd name="T65" fmla="*/ 95 h 282"/>
                  <a:gd name="T66" fmla="*/ 17 w 156"/>
                  <a:gd name="T67" fmla="*/ 121 h 282"/>
                  <a:gd name="T68" fmla="*/ 2 w 156"/>
                  <a:gd name="T69" fmla="*/ 129 h 282"/>
                  <a:gd name="T70" fmla="*/ 0 w 156"/>
                  <a:gd name="T71" fmla="*/ 130 h 282"/>
                  <a:gd name="T72" fmla="*/ 0 w 156"/>
                  <a:gd name="T73" fmla="*/ 131 h 282"/>
                  <a:gd name="T74" fmla="*/ 10 w 156"/>
                  <a:gd name="T75" fmla="*/ 129 h 282"/>
                  <a:gd name="T76" fmla="*/ 62 w 156"/>
                  <a:gd name="T77" fmla="*/ 112 h 282"/>
                  <a:gd name="T78" fmla="*/ 71 w 156"/>
                  <a:gd name="T79" fmla="*/ 109 h 282"/>
                  <a:gd name="T80" fmla="*/ 82 w 156"/>
                  <a:gd name="T81" fmla="*/ 101 h 282"/>
                  <a:gd name="T82" fmla="*/ 85 w 156"/>
                  <a:gd name="T83" fmla="*/ 100 h 282"/>
                  <a:gd name="T84" fmla="*/ 86 w 156"/>
                  <a:gd name="T85" fmla="*/ 103 h 282"/>
                  <a:gd name="T86" fmla="*/ 88 w 156"/>
                  <a:gd name="T87" fmla="*/ 104 h 282"/>
                  <a:gd name="T88" fmla="*/ 90 w 156"/>
                  <a:gd name="T89" fmla="*/ 105 h 282"/>
                  <a:gd name="T90" fmla="*/ 90 w 156"/>
                  <a:gd name="T91" fmla="*/ 281 h 282"/>
                  <a:gd name="T92" fmla="*/ 91 w 156"/>
                  <a:gd name="T93" fmla="*/ 281 h 2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6"/>
                  <a:gd name="T142" fmla="*/ 0 h 282"/>
                  <a:gd name="T143" fmla="*/ 156 w 156"/>
                  <a:gd name="T144" fmla="*/ 282 h 2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6" h="282">
                    <a:moveTo>
                      <a:pt x="91" y="282"/>
                    </a:moveTo>
                    <a:lnTo>
                      <a:pt x="93" y="282"/>
                    </a:lnTo>
                    <a:lnTo>
                      <a:pt x="93" y="281"/>
                    </a:lnTo>
                    <a:lnTo>
                      <a:pt x="102" y="281"/>
                    </a:lnTo>
                    <a:lnTo>
                      <a:pt x="96" y="110"/>
                    </a:lnTo>
                    <a:lnTo>
                      <a:pt x="98" y="112"/>
                    </a:lnTo>
                    <a:lnTo>
                      <a:pt x="104" y="118"/>
                    </a:lnTo>
                    <a:lnTo>
                      <a:pt x="107" y="121"/>
                    </a:lnTo>
                    <a:lnTo>
                      <a:pt x="134" y="147"/>
                    </a:lnTo>
                    <a:lnTo>
                      <a:pt x="153" y="165"/>
                    </a:lnTo>
                    <a:lnTo>
                      <a:pt x="155" y="166"/>
                    </a:lnTo>
                    <a:lnTo>
                      <a:pt x="156" y="166"/>
                    </a:lnTo>
                    <a:lnTo>
                      <a:pt x="156" y="165"/>
                    </a:lnTo>
                    <a:lnTo>
                      <a:pt x="155" y="164"/>
                    </a:lnTo>
                    <a:lnTo>
                      <a:pt x="150" y="158"/>
                    </a:lnTo>
                    <a:lnTo>
                      <a:pt x="119" y="121"/>
                    </a:lnTo>
                    <a:lnTo>
                      <a:pt x="125" y="127"/>
                    </a:lnTo>
                    <a:lnTo>
                      <a:pt x="112" y="111"/>
                    </a:lnTo>
                    <a:lnTo>
                      <a:pt x="105" y="105"/>
                    </a:lnTo>
                    <a:lnTo>
                      <a:pt x="105" y="104"/>
                    </a:lnTo>
                    <a:lnTo>
                      <a:pt x="105" y="101"/>
                    </a:lnTo>
                    <a:lnTo>
                      <a:pt x="104" y="100"/>
                    </a:lnTo>
                    <a:lnTo>
                      <a:pt x="96" y="94"/>
                    </a:lnTo>
                    <a:lnTo>
                      <a:pt x="93" y="92"/>
                    </a:lnTo>
                    <a:lnTo>
                      <a:pt x="92" y="92"/>
                    </a:lnTo>
                    <a:lnTo>
                      <a:pt x="92" y="91"/>
                    </a:lnTo>
                    <a:lnTo>
                      <a:pt x="107" y="46"/>
                    </a:lnTo>
                    <a:lnTo>
                      <a:pt x="119" y="9"/>
                    </a:lnTo>
                    <a:lnTo>
                      <a:pt x="121" y="1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4" y="10"/>
                    </a:lnTo>
                    <a:lnTo>
                      <a:pt x="110" y="20"/>
                    </a:lnTo>
                    <a:lnTo>
                      <a:pt x="101" y="42"/>
                    </a:lnTo>
                    <a:lnTo>
                      <a:pt x="93" y="63"/>
                    </a:lnTo>
                    <a:lnTo>
                      <a:pt x="90" y="71"/>
                    </a:lnTo>
                    <a:lnTo>
                      <a:pt x="89" y="78"/>
                    </a:lnTo>
                    <a:lnTo>
                      <a:pt x="89" y="84"/>
                    </a:lnTo>
                    <a:lnTo>
                      <a:pt x="87" y="89"/>
                    </a:lnTo>
                    <a:lnTo>
                      <a:pt x="87" y="90"/>
                    </a:lnTo>
                    <a:lnTo>
                      <a:pt x="84" y="92"/>
                    </a:lnTo>
                    <a:lnTo>
                      <a:pt x="83" y="93"/>
                    </a:lnTo>
                    <a:lnTo>
                      <a:pt x="82" y="95"/>
                    </a:lnTo>
                    <a:lnTo>
                      <a:pt x="62" y="103"/>
                    </a:lnTo>
                    <a:lnTo>
                      <a:pt x="82" y="95"/>
                    </a:lnTo>
                    <a:lnTo>
                      <a:pt x="45" y="110"/>
                    </a:lnTo>
                    <a:lnTo>
                      <a:pt x="17" y="121"/>
                    </a:lnTo>
                    <a:lnTo>
                      <a:pt x="7" y="126"/>
                    </a:lnTo>
                    <a:lnTo>
                      <a:pt x="2" y="129"/>
                    </a:lnTo>
                    <a:lnTo>
                      <a:pt x="1" y="129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10" y="129"/>
                    </a:lnTo>
                    <a:lnTo>
                      <a:pt x="39" y="120"/>
                    </a:lnTo>
                    <a:lnTo>
                      <a:pt x="62" y="112"/>
                    </a:lnTo>
                    <a:lnTo>
                      <a:pt x="67" y="110"/>
                    </a:lnTo>
                    <a:lnTo>
                      <a:pt x="71" y="109"/>
                    </a:lnTo>
                    <a:lnTo>
                      <a:pt x="78" y="105"/>
                    </a:lnTo>
                    <a:lnTo>
                      <a:pt x="82" y="101"/>
                    </a:lnTo>
                    <a:lnTo>
                      <a:pt x="85" y="100"/>
                    </a:lnTo>
                    <a:lnTo>
                      <a:pt x="85" y="101"/>
                    </a:lnTo>
                    <a:lnTo>
                      <a:pt x="86" y="103"/>
                    </a:lnTo>
                    <a:lnTo>
                      <a:pt x="88" y="104"/>
                    </a:lnTo>
                    <a:lnTo>
                      <a:pt x="90" y="105"/>
                    </a:lnTo>
                    <a:lnTo>
                      <a:pt x="90" y="137"/>
                    </a:lnTo>
                    <a:lnTo>
                      <a:pt x="90" y="281"/>
                    </a:lnTo>
                    <a:lnTo>
                      <a:pt x="90" y="276"/>
                    </a:lnTo>
                    <a:lnTo>
                      <a:pt x="90" y="281"/>
                    </a:lnTo>
                    <a:lnTo>
                      <a:pt x="91" y="281"/>
                    </a:lnTo>
                    <a:lnTo>
                      <a:pt x="91" y="2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7" name="Freeform 301"/>
              <p:cNvSpPr>
                <a:spLocks/>
              </p:cNvSpPr>
              <p:nvPr/>
            </p:nvSpPr>
            <p:spPr bwMode="auto">
              <a:xfrm>
                <a:off x="726" y="1667"/>
                <a:ext cx="7" cy="177"/>
              </a:xfrm>
              <a:custGeom>
                <a:avLst/>
                <a:gdLst>
                  <a:gd name="T0" fmla="*/ 1 w 7"/>
                  <a:gd name="T1" fmla="*/ 0 h 177"/>
                  <a:gd name="T2" fmla="*/ 0 w 7"/>
                  <a:gd name="T3" fmla="*/ 2 h 177"/>
                  <a:gd name="T4" fmla="*/ 2 w 7"/>
                  <a:gd name="T5" fmla="*/ 177 h 177"/>
                  <a:gd name="T6" fmla="*/ 7 w 7"/>
                  <a:gd name="T7" fmla="*/ 177 h 177"/>
                  <a:gd name="T8" fmla="*/ 4 w 7"/>
                  <a:gd name="T9" fmla="*/ 2 h 177"/>
                  <a:gd name="T10" fmla="*/ 1 w 7"/>
                  <a:gd name="T11" fmla="*/ 0 h 177"/>
                  <a:gd name="T12" fmla="*/ 1 w 7"/>
                  <a:gd name="T13" fmla="*/ 0 h 1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77"/>
                  <a:gd name="T23" fmla="*/ 7 w 7"/>
                  <a:gd name="T24" fmla="*/ 177 h 1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77">
                    <a:moveTo>
                      <a:pt x="1" y="0"/>
                    </a:moveTo>
                    <a:lnTo>
                      <a:pt x="0" y="2"/>
                    </a:lnTo>
                    <a:lnTo>
                      <a:pt x="2" y="177"/>
                    </a:lnTo>
                    <a:lnTo>
                      <a:pt x="7" y="177"/>
                    </a:lnTo>
                    <a:lnTo>
                      <a:pt x="4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8" name="Freeform 302"/>
              <p:cNvSpPr>
                <a:spLocks/>
              </p:cNvSpPr>
              <p:nvPr/>
            </p:nvSpPr>
            <p:spPr bwMode="auto">
              <a:xfrm>
                <a:off x="729" y="1659"/>
                <a:ext cx="11" cy="8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1 h 8"/>
                  <a:gd name="T4" fmla="*/ 0 w 11"/>
                  <a:gd name="T5" fmla="*/ 0 h 8"/>
                  <a:gd name="T6" fmla="*/ 0 w 11"/>
                  <a:gd name="T7" fmla="*/ 0 h 8"/>
                  <a:gd name="T8" fmla="*/ 0 w 11"/>
                  <a:gd name="T9" fmla="*/ 0 h 8"/>
                  <a:gd name="T10" fmla="*/ 2 w 11"/>
                  <a:gd name="T11" fmla="*/ 1 h 8"/>
                  <a:gd name="T12" fmla="*/ 2 w 11"/>
                  <a:gd name="T13" fmla="*/ 1 h 8"/>
                  <a:gd name="T14" fmla="*/ 2 w 11"/>
                  <a:gd name="T15" fmla="*/ 1 h 8"/>
                  <a:gd name="T16" fmla="*/ 9 w 11"/>
                  <a:gd name="T17" fmla="*/ 6 h 8"/>
                  <a:gd name="T18" fmla="*/ 9 w 11"/>
                  <a:gd name="T19" fmla="*/ 6 h 8"/>
                  <a:gd name="T20" fmla="*/ 9 w 11"/>
                  <a:gd name="T21" fmla="*/ 6 h 8"/>
                  <a:gd name="T22" fmla="*/ 11 w 11"/>
                  <a:gd name="T23" fmla="*/ 8 h 8"/>
                  <a:gd name="T24" fmla="*/ 11 w 11"/>
                  <a:gd name="T25" fmla="*/ 8 h 8"/>
                  <a:gd name="T26" fmla="*/ 1 w 11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89" name="Freeform 303"/>
              <p:cNvSpPr>
                <a:spLocks/>
              </p:cNvSpPr>
              <p:nvPr/>
            </p:nvSpPr>
            <p:spPr bwMode="auto">
              <a:xfrm>
                <a:off x="729" y="1659"/>
                <a:ext cx="11" cy="8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1 h 8"/>
                  <a:gd name="T4" fmla="*/ 0 w 11"/>
                  <a:gd name="T5" fmla="*/ 0 h 8"/>
                  <a:gd name="T6" fmla="*/ 0 w 11"/>
                  <a:gd name="T7" fmla="*/ 0 h 8"/>
                  <a:gd name="T8" fmla="*/ 0 w 11"/>
                  <a:gd name="T9" fmla="*/ 0 h 8"/>
                  <a:gd name="T10" fmla="*/ 2 w 11"/>
                  <a:gd name="T11" fmla="*/ 1 h 8"/>
                  <a:gd name="T12" fmla="*/ 2 w 11"/>
                  <a:gd name="T13" fmla="*/ 1 h 8"/>
                  <a:gd name="T14" fmla="*/ 2 w 11"/>
                  <a:gd name="T15" fmla="*/ 1 h 8"/>
                  <a:gd name="T16" fmla="*/ 9 w 11"/>
                  <a:gd name="T17" fmla="*/ 6 h 8"/>
                  <a:gd name="T18" fmla="*/ 9 w 11"/>
                  <a:gd name="T19" fmla="*/ 6 h 8"/>
                  <a:gd name="T20" fmla="*/ 9 w 11"/>
                  <a:gd name="T21" fmla="*/ 6 h 8"/>
                  <a:gd name="T22" fmla="*/ 11 w 11"/>
                  <a:gd name="T23" fmla="*/ 8 h 8"/>
                  <a:gd name="T24" fmla="*/ 11 w 11"/>
                  <a:gd name="T25" fmla="*/ 8 h 8"/>
                  <a:gd name="T26" fmla="*/ 1 w 11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0" name="Freeform 304"/>
              <p:cNvSpPr>
                <a:spLocks/>
              </p:cNvSpPr>
              <p:nvPr/>
            </p:nvSpPr>
            <p:spPr bwMode="auto">
              <a:xfrm>
                <a:off x="723" y="1563"/>
                <a:ext cx="32" cy="88"/>
              </a:xfrm>
              <a:custGeom>
                <a:avLst/>
                <a:gdLst>
                  <a:gd name="T0" fmla="*/ 0 w 32"/>
                  <a:gd name="T1" fmla="*/ 88 h 88"/>
                  <a:gd name="T2" fmla="*/ 0 w 32"/>
                  <a:gd name="T3" fmla="*/ 88 h 88"/>
                  <a:gd name="T4" fmla="*/ 1 w 32"/>
                  <a:gd name="T5" fmla="*/ 86 h 88"/>
                  <a:gd name="T6" fmla="*/ 2 w 32"/>
                  <a:gd name="T7" fmla="*/ 82 h 88"/>
                  <a:gd name="T8" fmla="*/ 2 w 32"/>
                  <a:gd name="T9" fmla="*/ 82 h 88"/>
                  <a:gd name="T10" fmla="*/ 3 w 32"/>
                  <a:gd name="T11" fmla="*/ 79 h 88"/>
                  <a:gd name="T12" fmla="*/ 3 w 32"/>
                  <a:gd name="T13" fmla="*/ 79 h 88"/>
                  <a:gd name="T14" fmla="*/ 3 w 32"/>
                  <a:gd name="T15" fmla="*/ 75 h 88"/>
                  <a:gd name="T16" fmla="*/ 4 w 32"/>
                  <a:gd name="T17" fmla="*/ 69 h 88"/>
                  <a:gd name="T18" fmla="*/ 4 w 32"/>
                  <a:gd name="T19" fmla="*/ 69 h 88"/>
                  <a:gd name="T20" fmla="*/ 11 w 32"/>
                  <a:gd name="T21" fmla="*/ 52 h 88"/>
                  <a:gd name="T22" fmla="*/ 23 w 32"/>
                  <a:gd name="T23" fmla="*/ 23 h 88"/>
                  <a:gd name="T24" fmla="*/ 23 w 32"/>
                  <a:gd name="T25" fmla="*/ 23 h 88"/>
                  <a:gd name="T26" fmla="*/ 30 w 32"/>
                  <a:gd name="T27" fmla="*/ 7 h 88"/>
                  <a:gd name="T28" fmla="*/ 32 w 32"/>
                  <a:gd name="T29" fmla="*/ 0 h 88"/>
                  <a:gd name="T30" fmla="*/ 32 w 32"/>
                  <a:gd name="T31" fmla="*/ 0 h 88"/>
                  <a:gd name="T32" fmla="*/ 19 w 32"/>
                  <a:gd name="T33" fmla="*/ 39 h 88"/>
                  <a:gd name="T34" fmla="*/ 3 w 32"/>
                  <a:gd name="T35" fmla="*/ 80 h 88"/>
                  <a:gd name="T36" fmla="*/ 3 w 32"/>
                  <a:gd name="T37" fmla="*/ 80 h 88"/>
                  <a:gd name="T38" fmla="*/ 1 w 32"/>
                  <a:gd name="T39" fmla="*/ 88 h 88"/>
                  <a:gd name="T40" fmla="*/ 0 w 32"/>
                  <a:gd name="T41" fmla="*/ 88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88"/>
                  <a:gd name="T65" fmla="*/ 32 w 32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88">
                    <a:moveTo>
                      <a:pt x="0" y="88"/>
                    </a:moveTo>
                    <a:lnTo>
                      <a:pt x="0" y="88"/>
                    </a:lnTo>
                    <a:lnTo>
                      <a:pt x="1" y="86"/>
                    </a:lnTo>
                    <a:lnTo>
                      <a:pt x="2" y="82"/>
                    </a:lnTo>
                    <a:lnTo>
                      <a:pt x="3" y="79"/>
                    </a:lnTo>
                    <a:lnTo>
                      <a:pt x="3" y="75"/>
                    </a:lnTo>
                    <a:lnTo>
                      <a:pt x="4" y="69"/>
                    </a:lnTo>
                    <a:lnTo>
                      <a:pt x="11" y="52"/>
                    </a:lnTo>
                    <a:lnTo>
                      <a:pt x="23" y="23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19" y="39"/>
                    </a:lnTo>
                    <a:lnTo>
                      <a:pt x="3" y="80"/>
                    </a:lnTo>
                    <a:lnTo>
                      <a:pt x="1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1" name="Freeform 305"/>
              <p:cNvSpPr>
                <a:spLocks/>
              </p:cNvSpPr>
              <p:nvPr/>
            </p:nvSpPr>
            <p:spPr bwMode="auto">
              <a:xfrm>
                <a:off x="723" y="1563"/>
                <a:ext cx="32" cy="88"/>
              </a:xfrm>
              <a:custGeom>
                <a:avLst/>
                <a:gdLst>
                  <a:gd name="T0" fmla="*/ 0 w 32"/>
                  <a:gd name="T1" fmla="*/ 88 h 88"/>
                  <a:gd name="T2" fmla="*/ 0 w 32"/>
                  <a:gd name="T3" fmla="*/ 88 h 88"/>
                  <a:gd name="T4" fmla="*/ 1 w 32"/>
                  <a:gd name="T5" fmla="*/ 86 h 88"/>
                  <a:gd name="T6" fmla="*/ 2 w 32"/>
                  <a:gd name="T7" fmla="*/ 82 h 88"/>
                  <a:gd name="T8" fmla="*/ 2 w 32"/>
                  <a:gd name="T9" fmla="*/ 82 h 88"/>
                  <a:gd name="T10" fmla="*/ 3 w 32"/>
                  <a:gd name="T11" fmla="*/ 79 h 88"/>
                  <a:gd name="T12" fmla="*/ 3 w 32"/>
                  <a:gd name="T13" fmla="*/ 79 h 88"/>
                  <a:gd name="T14" fmla="*/ 3 w 32"/>
                  <a:gd name="T15" fmla="*/ 75 h 88"/>
                  <a:gd name="T16" fmla="*/ 4 w 32"/>
                  <a:gd name="T17" fmla="*/ 69 h 88"/>
                  <a:gd name="T18" fmla="*/ 4 w 32"/>
                  <a:gd name="T19" fmla="*/ 69 h 88"/>
                  <a:gd name="T20" fmla="*/ 11 w 32"/>
                  <a:gd name="T21" fmla="*/ 52 h 88"/>
                  <a:gd name="T22" fmla="*/ 23 w 32"/>
                  <a:gd name="T23" fmla="*/ 23 h 88"/>
                  <a:gd name="T24" fmla="*/ 23 w 32"/>
                  <a:gd name="T25" fmla="*/ 23 h 88"/>
                  <a:gd name="T26" fmla="*/ 30 w 32"/>
                  <a:gd name="T27" fmla="*/ 7 h 88"/>
                  <a:gd name="T28" fmla="*/ 32 w 32"/>
                  <a:gd name="T29" fmla="*/ 0 h 88"/>
                  <a:gd name="T30" fmla="*/ 32 w 32"/>
                  <a:gd name="T31" fmla="*/ 0 h 88"/>
                  <a:gd name="T32" fmla="*/ 19 w 32"/>
                  <a:gd name="T33" fmla="*/ 39 h 88"/>
                  <a:gd name="T34" fmla="*/ 3 w 32"/>
                  <a:gd name="T35" fmla="*/ 80 h 88"/>
                  <a:gd name="T36" fmla="*/ 3 w 32"/>
                  <a:gd name="T37" fmla="*/ 80 h 88"/>
                  <a:gd name="T38" fmla="*/ 1 w 32"/>
                  <a:gd name="T39" fmla="*/ 88 h 88"/>
                  <a:gd name="T40" fmla="*/ 0 w 32"/>
                  <a:gd name="T41" fmla="*/ 88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88"/>
                  <a:gd name="T65" fmla="*/ 32 w 32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88">
                    <a:moveTo>
                      <a:pt x="0" y="88"/>
                    </a:moveTo>
                    <a:lnTo>
                      <a:pt x="0" y="88"/>
                    </a:lnTo>
                    <a:lnTo>
                      <a:pt x="1" y="86"/>
                    </a:lnTo>
                    <a:lnTo>
                      <a:pt x="2" y="82"/>
                    </a:lnTo>
                    <a:lnTo>
                      <a:pt x="3" y="79"/>
                    </a:lnTo>
                    <a:lnTo>
                      <a:pt x="3" y="75"/>
                    </a:lnTo>
                    <a:lnTo>
                      <a:pt x="4" y="69"/>
                    </a:lnTo>
                    <a:lnTo>
                      <a:pt x="11" y="52"/>
                    </a:lnTo>
                    <a:lnTo>
                      <a:pt x="23" y="23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19" y="39"/>
                    </a:lnTo>
                    <a:lnTo>
                      <a:pt x="3" y="80"/>
                    </a:lnTo>
                    <a:lnTo>
                      <a:pt x="1" y="88"/>
                    </a:lnTo>
                    <a:lnTo>
                      <a:pt x="0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2" name="Freeform 306"/>
              <p:cNvSpPr>
                <a:spLocks/>
              </p:cNvSpPr>
              <p:nvPr/>
            </p:nvSpPr>
            <p:spPr bwMode="auto">
              <a:xfrm>
                <a:off x="637" y="1657"/>
                <a:ext cx="81" cy="35"/>
              </a:xfrm>
              <a:custGeom>
                <a:avLst/>
                <a:gdLst>
                  <a:gd name="T0" fmla="*/ 1 w 81"/>
                  <a:gd name="T1" fmla="*/ 34 h 35"/>
                  <a:gd name="T2" fmla="*/ 1 w 81"/>
                  <a:gd name="T3" fmla="*/ 34 h 35"/>
                  <a:gd name="T4" fmla="*/ 6 w 81"/>
                  <a:gd name="T5" fmla="*/ 31 h 35"/>
                  <a:gd name="T6" fmla="*/ 16 w 81"/>
                  <a:gd name="T7" fmla="*/ 26 h 35"/>
                  <a:gd name="T8" fmla="*/ 44 w 81"/>
                  <a:gd name="T9" fmla="*/ 15 h 35"/>
                  <a:gd name="T10" fmla="*/ 81 w 81"/>
                  <a:gd name="T11" fmla="*/ 0 h 35"/>
                  <a:gd name="T12" fmla="*/ 81 w 81"/>
                  <a:gd name="T13" fmla="*/ 0 h 35"/>
                  <a:gd name="T14" fmla="*/ 42 w 81"/>
                  <a:gd name="T15" fmla="*/ 15 h 35"/>
                  <a:gd name="T16" fmla="*/ 15 w 81"/>
                  <a:gd name="T17" fmla="*/ 27 h 35"/>
                  <a:gd name="T18" fmla="*/ 6 w 81"/>
                  <a:gd name="T19" fmla="*/ 32 h 35"/>
                  <a:gd name="T20" fmla="*/ 2 w 81"/>
                  <a:gd name="T21" fmla="*/ 35 h 35"/>
                  <a:gd name="T22" fmla="*/ 2 w 81"/>
                  <a:gd name="T23" fmla="*/ 35 h 35"/>
                  <a:gd name="T24" fmla="*/ 2 w 81"/>
                  <a:gd name="T25" fmla="*/ 35 h 35"/>
                  <a:gd name="T26" fmla="*/ 2 w 81"/>
                  <a:gd name="T27" fmla="*/ 35 h 35"/>
                  <a:gd name="T28" fmla="*/ 2 w 81"/>
                  <a:gd name="T29" fmla="*/ 35 h 35"/>
                  <a:gd name="T30" fmla="*/ 0 w 81"/>
                  <a:gd name="T31" fmla="*/ 35 h 35"/>
                  <a:gd name="T32" fmla="*/ 0 w 81"/>
                  <a:gd name="T33" fmla="*/ 35 h 35"/>
                  <a:gd name="T34" fmla="*/ 1 w 8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35"/>
                  <a:gd name="T56" fmla="*/ 81 w 81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35">
                    <a:moveTo>
                      <a:pt x="1" y="34"/>
                    </a:moveTo>
                    <a:lnTo>
                      <a:pt x="1" y="34"/>
                    </a:lnTo>
                    <a:lnTo>
                      <a:pt x="6" y="31"/>
                    </a:lnTo>
                    <a:lnTo>
                      <a:pt x="16" y="26"/>
                    </a:lnTo>
                    <a:lnTo>
                      <a:pt x="44" y="15"/>
                    </a:lnTo>
                    <a:lnTo>
                      <a:pt x="81" y="0"/>
                    </a:lnTo>
                    <a:lnTo>
                      <a:pt x="42" y="15"/>
                    </a:lnTo>
                    <a:lnTo>
                      <a:pt x="15" y="27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3" name="Freeform 307"/>
              <p:cNvSpPr>
                <a:spLocks/>
              </p:cNvSpPr>
              <p:nvPr/>
            </p:nvSpPr>
            <p:spPr bwMode="auto">
              <a:xfrm>
                <a:off x="637" y="1657"/>
                <a:ext cx="81" cy="35"/>
              </a:xfrm>
              <a:custGeom>
                <a:avLst/>
                <a:gdLst>
                  <a:gd name="T0" fmla="*/ 1 w 81"/>
                  <a:gd name="T1" fmla="*/ 34 h 35"/>
                  <a:gd name="T2" fmla="*/ 1 w 81"/>
                  <a:gd name="T3" fmla="*/ 34 h 35"/>
                  <a:gd name="T4" fmla="*/ 6 w 81"/>
                  <a:gd name="T5" fmla="*/ 31 h 35"/>
                  <a:gd name="T6" fmla="*/ 16 w 81"/>
                  <a:gd name="T7" fmla="*/ 26 h 35"/>
                  <a:gd name="T8" fmla="*/ 44 w 81"/>
                  <a:gd name="T9" fmla="*/ 15 h 35"/>
                  <a:gd name="T10" fmla="*/ 81 w 81"/>
                  <a:gd name="T11" fmla="*/ 0 h 35"/>
                  <a:gd name="T12" fmla="*/ 81 w 81"/>
                  <a:gd name="T13" fmla="*/ 0 h 35"/>
                  <a:gd name="T14" fmla="*/ 42 w 81"/>
                  <a:gd name="T15" fmla="*/ 15 h 35"/>
                  <a:gd name="T16" fmla="*/ 15 w 81"/>
                  <a:gd name="T17" fmla="*/ 27 h 35"/>
                  <a:gd name="T18" fmla="*/ 6 w 81"/>
                  <a:gd name="T19" fmla="*/ 32 h 35"/>
                  <a:gd name="T20" fmla="*/ 2 w 81"/>
                  <a:gd name="T21" fmla="*/ 35 h 35"/>
                  <a:gd name="T22" fmla="*/ 2 w 81"/>
                  <a:gd name="T23" fmla="*/ 35 h 35"/>
                  <a:gd name="T24" fmla="*/ 2 w 81"/>
                  <a:gd name="T25" fmla="*/ 35 h 35"/>
                  <a:gd name="T26" fmla="*/ 2 w 81"/>
                  <a:gd name="T27" fmla="*/ 35 h 35"/>
                  <a:gd name="T28" fmla="*/ 2 w 81"/>
                  <a:gd name="T29" fmla="*/ 35 h 35"/>
                  <a:gd name="T30" fmla="*/ 0 w 81"/>
                  <a:gd name="T31" fmla="*/ 35 h 35"/>
                  <a:gd name="T32" fmla="*/ 0 w 81"/>
                  <a:gd name="T33" fmla="*/ 35 h 35"/>
                  <a:gd name="T34" fmla="*/ 1 w 8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35"/>
                  <a:gd name="T56" fmla="*/ 81 w 81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35">
                    <a:moveTo>
                      <a:pt x="1" y="34"/>
                    </a:moveTo>
                    <a:lnTo>
                      <a:pt x="1" y="34"/>
                    </a:lnTo>
                    <a:lnTo>
                      <a:pt x="6" y="31"/>
                    </a:lnTo>
                    <a:lnTo>
                      <a:pt x="16" y="26"/>
                    </a:lnTo>
                    <a:lnTo>
                      <a:pt x="44" y="15"/>
                    </a:lnTo>
                    <a:lnTo>
                      <a:pt x="81" y="0"/>
                    </a:lnTo>
                    <a:lnTo>
                      <a:pt x="42" y="15"/>
                    </a:lnTo>
                    <a:lnTo>
                      <a:pt x="15" y="27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4" name="Freeform 308"/>
              <p:cNvSpPr>
                <a:spLocks/>
              </p:cNvSpPr>
              <p:nvPr/>
            </p:nvSpPr>
            <p:spPr bwMode="auto">
              <a:xfrm>
                <a:off x="726" y="1659"/>
                <a:ext cx="35" cy="30"/>
              </a:xfrm>
              <a:custGeom>
                <a:avLst/>
                <a:gdLst>
                  <a:gd name="T0" fmla="*/ 12 w 35"/>
                  <a:gd name="T1" fmla="*/ 6 h 30"/>
                  <a:gd name="T2" fmla="*/ 12 w 35"/>
                  <a:gd name="T3" fmla="*/ 6 h 30"/>
                  <a:gd name="T4" fmla="*/ 3 w 35"/>
                  <a:gd name="T5" fmla="*/ 0 h 30"/>
                  <a:gd name="T6" fmla="*/ 3 w 35"/>
                  <a:gd name="T7" fmla="*/ 0 h 30"/>
                  <a:gd name="T8" fmla="*/ 2 w 35"/>
                  <a:gd name="T9" fmla="*/ 0 h 30"/>
                  <a:gd name="T10" fmla="*/ 0 w 35"/>
                  <a:gd name="T11" fmla="*/ 0 h 30"/>
                  <a:gd name="T12" fmla="*/ 0 w 35"/>
                  <a:gd name="T13" fmla="*/ 0 h 30"/>
                  <a:gd name="T14" fmla="*/ 1 w 35"/>
                  <a:gd name="T15" fmla="*/ 0 h 30"/>
                  <a:gd name="T16" fmla="*/ 3 w 35"/>
                  <a:gd name="T17" fmla="*/ 0 h 30"/>
                  <a:gd name="T18" fmla="*/ 14 w 35"/>
                  <a:gd name="T19" fmla="*/ 7 h 30"/>
                  <a:gd name="T20" fmla="*/ 14 w 35"/>
                  <a:gd name="T21" fmla="*/ 7 h 30"/>
                  <a:gd name="T22" fmla="*/ 14 w 35"/>
                  <a:gd name="T23" fmla="*/ 5 h 30"/>
                  <a:gd name="T24" fmla="*/ 13 w 35"/>
                  <a:gd name="T25" fmla="*/ 3 h 30"/>
                  <a:gd name="T26" fmla="*/ 12 w 35"/>
                  <a:gd name="T27" fmla="*/ 2 h 30"/>
                  <a:gd name="T28" fmla="*/ 12 w 35"/>
                  <a:gd name="T29" fmla="*/ 2 h 30"/>
                  <a:gd name="T30" fmla="*/ 14 w 35"/>
                  <a:gd name="T31" fmla="*/ 3 h 30"/>
                  <a:gd name="T32" fmla="*/ 15 w 35"/>
                  <a:gd name="T33" fmla="*/ 4 h 30"/>
                  <a:gd name="T34" fmla="*/ 14 w 35"/>
                  <a:gd name="T35" fmla="*/ 8 h 30"/>
                  <a:gd name="T36" fmla="*/ 14 w 35"/>
                  <a:gd name="T37" fmla="*/ 8 h 30"/>
                  <a:gd name="T38" fmla="*/ 21 w 35"/>
                  <a:gd name="T39" fmla="*/ 13 h 30"/>
                  <a:gd name="T40" fmla="*/ 35 w 35"/>
                  <a:gd name="T41" fmla="*/ 30 h 30"/>
                  <a:gd name="T42" fmla="*/ 35 w 35"/>
                  <a:gd name="T43" fmla="*/ 30 h 30"/>
                  <a:gd name="T44" fmla="*/ 24 w 35"/>
                  <a:gd name="T45" fmla="*/ 19 h 30"/>
                  <a:gd name="T46" fmla="*/ 12 w 35"/>
                  <a:gd name="T47" fmla="*/ 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30"/>
                  <a:gd name="T74" fmla="*/ 35 w 35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30">
                    <a:moveTo>
                      <a:pt x="12" y="6"/>
                    </a:moveTo>
                    <a:lnTo>
                      <a:pt x="12" y="6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8"/>
                    </a:lnTo>
                    <a:lnTo>
                      <a:pt x="21" y="13"/>
                    </a:lnTo>
                    <a:lnTo>
                      <a:pt x="35" y="30"/>
                    </a:lnTo>
                    <a:lnTo>
                      <a:pt x="24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5" name="Freeform 309"/>
              <p:cNvSpPr>
                <a:spLocks/>
              </p:cNvSpPr>
              <p:nvPr/>
            </p:nvSpPr>
            <p:spPr bwMode="auto">
              <a:xfrm>
                <a:off x="726" y="1659"/>
                <a:ext cx="35" cy="30"/>
              </a:xfrm>
              <a:custGeom>
                <a:avLst/>
                <a:gdLst>
                  <a:gd name="T0" fmla="*/ 12 w 35"/>
                  <a:gd name="T1" fmla="*/ 6 h 30"/>
                  <a:gd name="T2" fmla="*/ 12 w 35"/>
                  <a:gd name="T3" fmla="*/ 6 h 30"/>
                  <a:gd name="T4" fmla="*/ 3 w 35"/>
                  <a:gd name="T5" fmla="*/ 0 h 30"/>
                  <a:gd name="T6" fmla="*/ 3 w 35"/>
                  <a:gd name="T7" fmla="*/ 0 h 30"/>
                  <a:gd name="T8" fmla="*/ 2 w 35"/>
                  <a:gd name="T9" fmla="*/ 0 h 30"/>
                  <a:gd name="T10" fmla="*/ 0 w 35"/>
                  <a:gd name="T11" fmla="*/ 0 h 30"/>
                  <a:gd name="T12" fmla="*/ 0 w 35"/>
                  <a:gd name="T13" fmla="*/ 0 h 30"/>
                  <a:gd name="T14" fmla="*/ 1 w 35"/>
                  <a:gd name="T15" fmla="*/ 0 h 30"/>
                  <a:gd name="T16" fmla="*/ 3 w 35"/>
                  <a:gd name="T17" fmla="*/ 0 h 30"/>
                  <a:gd name="T18" fmla="*/ 14 w 35"/>
                  <a:gd name="T19" fmla="*/ 7 h 30"/>
                  <a:gd name="T20" fmla="*/ 14 w 35"/>
                  <a:gd name="T21" fmla="*/ 7 h 30"/>
                  <a:gd name="T22" fmla="*/ 14 w 35"/>
                  <a:gd name="T23" fmla="*/ 5 h 30"/>
                  <a:gd name="T24" fmla="*/ 13 w 35"/>
                  <a:gd name="T25" fmla="*/ 3 h 30"/>
                  <a:gd name="T26" fmla="*/ 12 w 35"/>
                  <a:gd name="T27" fmla="*/ 2 h 30"/>
                  <a:gd name="T28" fmla="*/ 12 w 35"/>
                  <a:gd name="T29" fmla="*/ 2 h 30"/>
                  <a:gd name="T30" fmla="*/ 14 w 35"/>
                  <a:gd name="T31" fmla="*/ 3 h 30"/>
                  <a:gd name="T32" fmla="*/ 15 w 35"/>
                  <a:gd name="T33" fmla="*/ 4 h 30"/>
                  <a:gd name="T34" fmla="*/ 14 w 35"/>
                  <a:gd name="T35" fmla="*/ 8 h 30"/>
                  <a:gd name="T36" fmla="*/ 14 w 35"/>
                  <a:gd name="T37" fmla="*/ 8 h 30"/>
                  <a:gd name="T38" fmla="*/ 21 w 35"/>
                  <a:gd name="T39" fmla="*/ 13 h 30"/>
                  <a:gd name="T40" fmla="*/ 35 w 35"/>
                  <a:gd name="T41" fmla="*/ 30 h 30"/>
                  <a:gd name="T42" fmla="*/ 35 w 35"/>
                  <a:gd name="T43" fmla="*/ 30 h 30"/>
                  <a:gd name="T44" fmla="*/ 24 w 35"/>
                  <a:gd name="T45" fmla="*/ 19 h 30"/>
                  <a:gd name="T46" fmla="*/ 12 w 35"/>
                  <a:gd name="T47" fmla="*/ 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30"/>
                  <a:gd name="T74" fmla="*/ 35 w 35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30">
                    <a:moveTo>
                      <a:pt x="12" y="6"/>
                    </a:moveTo>
                    <a:lnTo>
                      <a:pt x="12" y="6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8"/>
                    </a:lnTo>
                    <a:lnTo>
                      <a:pt x="21" y="13"/>
                    </a:lnTo>
                    <a:lnTo>
                      <a:pt x="35" y="30"/>
                    </a:lnTo>
                    <a:lnTo>
                      <a:pt x="24" y="19"/>
                    </a:lnTo>
                    <a:lnTo>
                      <a:pt x="12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6" name="Freeform 310"/>
              <p:cNvSpPr>
                <a:spLocks/>
              </p:cNvSpPr>
              <p:nvPr/>
            </p:nvSpPr>
            <p:spPr bwMode="auto">
              <a:xfrm>
                <a:off x="658" y="1656"/>
                <a:ext cx="133" cy="188"/>
              </a:xfrm>
              <a:custGeom>
                <a:avLst/>
                <a:gdLst>
                  <a:gd name="T0" fmla="*/ 68 w 133"/>
                  <a:gd name="T1" fmla="*/ 187 h 188"/>
                  <a:gd name="T2" fmla="*/ 68 w 133"/>
                  <a:gd name="T3" fmla="*/ 43 h 188"/>
                  <a:gd name="T4" fmla="*/ 68 w 133"/>
                  <a:gd name="T5" fmla="*/ 11 h 188"/>
                  <a:gd name="T6" fmla="*/ 66 w 133"/>
                  <a:gd name="T7" fmla="*/ 10 h 188"/>
                  <a:gd name="T8" fmla="*/ 63 w 133"/>
                  <a:gd name="T9" fmla="*/ 7 h 188"/>
                  <a:gd name="T10" fmla="*/ 63 w 133"/>
                  <a:gd name="T11" fmla="*/ 6 h 188"/>
                  <a:gd name="T12" fmla="*/ 58 w 133"/>
                  <a:gd name="T13" fmla="*/ 9 h 188"/>
                  <a:gd name="T14" fmla="*/ 50 w 133"/>
                  <a:gd name="T15" fmla="*/ 14 h 188"/>
                  <a:gd name="T16" fmla="*/ 38 w 133"/>
                  <a:gd name="T17" fmla="*/ 16 h 188"/>
                  <a:gd name="T18" fmla="*/ 8 w 133"/>
                  <a:gd name="T19" fmla="*/ 26 h 188"/>
                  <a:gd name="T20" fmla="*/ 0 w 133"/>
                  <a:gd name="T21" fmla="*/ 28 h 188"/>
                  <a:gd name="T22" fmla="*/ 12 w 133"/>
                  <a:gd name="T23" fmla="*/ 23 h 188"/>
                  <a:gd name="T24" fmla="*/ 60 w 133"/>
                  <a:gd name="T25" fmla="*/ 5 h 188"/>
                  <a:gd name="T26" fmla="*/ 60 w 133"/>
                  <a:gd name="T27" fmla="*/ 4 h 188"/>
                  <a:gd name="T28" fmla="*/ 61 w 133"/>
                  <a:gd name="T29" fmla="*/ 2 h 188"/>
                  <a:gd name="T30" fmla="*/ 61 w 133"/>
                  <a:gd name="T31" fmla="*/ 2 h 188"/>
                  <a:gd name="T32" fmla="*/ 61 w 133"/>
                  <a:gd name="T33" fmla="*/ 1 h 188"/>
                  <a:gd name="T34" fmla="*/ 61 w 133"/>
                  <a:gd name="T35" fmla="*/ 1 h 188"/>
                  <a:gd name="T36" fmla="*/ 63 w 133"/>
                  <a:gd name="T37" fmla="*/ 0 h 188"/>
                  <a:gd name="T38" fmla="*/ 64 w 133"/>
                  <a:gd name="T39" fmla="*/ 1 h 188"/>
                  <a:gd name="T40" fmla="*/ 67 w 133"/>
                  <a:gd name="T41" fmla="*/ 2 h 188"/>
                  <a:gd name="T42" fmla="*/ 68 w 133"/>
                  <a:gd name="T43" fmla="*/ 2 h 188"/>
                  <a:gd name="T44" fmla="*/ 67 w 133"/>
                  <a:gd name="T45" fmla="*/ 6 h 188"/>
                  <a:gd name="T46" fmla="*/ 117 w 133"/>
                  <a:gd name="T47" fmla="*/ 57 h 188"/>
                  <a:gd name="T48" fmla="*/ 133 w 133"/>
                  <a:gd name="T49" fmla="*/ 72 h 188"/>
                  <a:gd name="T50" fmla="*/ 131 w 133"/>
                  <a:gd name="T51" fmla="*/ 71 h 188"/>
                  <a:gd name="T52" fmla="*/ 85 w 133"/>
                  <a:gd name="T53" fmla="*/ 27 h 188"/>
                  <a:gd name="T54" fmla="*/ 72 w 133"/>
                  <a:gd name="T55" fmla="*/ 13 h 188"/>
                  <a:gd name="T56" fmla="*/ 70 w 133"/>
                  <a:gd name="T57" fmla="*/ 14 h 188"/>
                  <a:gd name="T58" fmla="*/ 69 w 133"/>
                  <a:gd name="T59" fmla="*/ 33 h 188"/>
                  <a:gd name="T60" fmla="*/ 70 w 133"/>
                  <a:gd name="T61" fmla="*/ 33 h 188"/>
                  <a:gd name="T62" fmla="*/ 72 w 133"/>
                  <a:gd name="T63" fmla="*/ 37 h 188"/>
                  <a:gd name="T64" fmla="*/ 75 w 133"/>
                  <a:gd name="T65" fmla="*/ 63 h 188"/>
                  <a:gd name="T66" fmla="*/ 76 w 133"/>
                  <a:gd name="T67" fmla="*/ 87 h 188"/>
                  <a:gd name="T68" fmla="*/ 74 w 133"/>
                  <a:gd name="T69" fmla="*/ 77 h 188"/>
                  <a:gd name="T70" fmla="*/ 71 w 133"/>
                  <a:gd name="T71" fmla="*/ 64 h 188"/>
                  <a:gd name="T72" fmla="*/ 70 w 133"/>
                  <a:gd name="T73" fmla="*/ 62 h 188"/>
                  <a:gd name="T74" fmla="*/ 69 w 133"/>
                  <a:gd name="T75" fmla="*/ 62 h 188"/>
                  <a:gd name="T76" fmla="*/ 71 w 133"/>
                  <a:gd name="T77" fmla="*/ 188 h 188"/>
                  <a:gd name="T78" fmla="*/ 69 w 133"/>
                  <a:gd name="T79" fmla="*/ 188 h 1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"/>
                  <a:gd name="T121" fmla="*/ 0 h 188"/>
                  <a:gd name="T122" fmla="*/ 133 w 133"/>
                  <a:gd name="T123" fmla="*/ 188 h 1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" h="188">
                    <a:moveTo>
                      <a:pt x="68" y="122"/>
                    </a:moveTo>
                    <a:lnTo>
                      <a:pt x="68" y="187"/>
                    </a:lnTo>
                    <a:lnTo>
                      <a:pt x="68" y="43"/>
                    </a:lnTo>
                    <a:lnTo>
                      <a:pt x="68" y="11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58" y="9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22" y="20"/>
                    </a:lnTo>
                    <a:lnTo>
                      <a:pt x="8" y="26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2" y="23"/>
                    </a:lnTo>
                    <a:lnTo>
                      <a:pt x="32" y="1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1" y="2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117" y="57"/>
                    </a:lnTo>
                    <a:lnTo>
                      <a:pt x="133" y="72"/>
                    </a:lnTo>
                    <a:lnTo>
                      <a:pt x="131" y="71"/>
                    </a:lnTo>
                    <a:lnTo>
                      <a:pt x="112" y="53"/>
                    </a:lnTo>
                    <a:lnTo>
                      <a:pt x="85" y="27"/>
                    </a:lnTo>
                    <a:lnTo>
                      <a:pt x="72" y="13"/>
                    </a:lnTo>
                    <a:lnTo>
                      <a:pt x="70" y="14"/>
                    </a:lnTo>
                    <a:lnTo>
                      <a:pt x="69" y="16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7"/>
                    </a:lnTo>
                    <a:lnTo>
                      <a:pt x="74" y="47"/>
                    </a:lnTo>
                    <a:lnTo>
                      <a:pt x="75" y="63"/>
                    </a:lnTo>
                    <a:lnTo>
                      <a:pt x="75" y="71"/>
                    </a:lnTo>
                    <a:lnTo>
                      <a:pt x="76" y="87"/>
                    </a:lnTo>
                    <a:lnTo>
                      <a:pt x="74" y="77"/>
                    </a:lnTo>
                    <a:lnTo>
                      <a:pt x="73" y="70"/>
                    </a:lnTo>
                    <a:lnTo>
                      <a:pt x="71" y="64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9" y="64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8" y="122"/>
                    </a:lnTo>
                    <a:close/>
                  </a:path>
                </a:pathLst>
              </a:custGeom>
              <a:solidFill>
                <a:srgbClr val="848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7" name="Freeform 311"/>
              <p:cNvSpPr>
                <a:spLocks/>
              </p:cNvSpPr>
              <p:nvPr/>
            </p:nvSpPr>
            <p:spPr bwMode="auto">
              <a:xfrm>
                <a:off x="658" y="1656"/>
                <a:ext cx="133" cy="188"/>
              </a:xfrm>
              <a:custGeom>
                <a:avLst/>
                <a:gdLst>
                  <a:gd name="T0" fmla="*/ 68 w 133"/>
                  <a:gd name="T1" fmla="*/ 187 h 188"/>
                  <a:gd name="T2" fmla="*/ 68 w 133"/>
                  <a:gd name="T3" fmla="*/ 43 h 188"/>
                  <a:gd name="T4" fmla="*/ 68 w 133"/>
                  <a:gd name="T5" fmla="*/ 11 h 188"/>
                  <a:gd name="T6" fmla="*/ 66 w 133"/>
                  <a:gd name="T7" fmla="*/ 10 h 188"/>
                  <a:gd name="T8" fmla="*/ 63 w 133"/>
                  <a:gd name="T9" fmla="*/ 7 h 188"/>
                  <a:gd name="T10" fmla="*/ 63 w 133"/>
                  <a:gd name="T11" fmla="*/ 6 h 188"/>
                  <a:gd name="T12" fmla="*/ 58 w 133"/>
                  <a:gd name="T13" fmla="*/ 9 h 188"/>
                  <a:gd name="T14" fmla="*/ 50 w 133"/>
                  <a:gd name="T15" fmla="*/ 14 h 188"/>
                  <a:gd name="T16" fmla="*/ 38 w 133"/>
                  <a:gd name="T17" fmla="*/ 16 h 188"/>
                  <a:gd name="T18" fmla="*/ 8 w 133"/>
                  <a:gd name="T19" fmla="*/ 26 h 188"/>
                  <a:gd name="T20" fmla="*/ 0 w 133"/>
                  <a:gd name="T21" fmla="*/ 28 h 188"/>
                  <a:gd name="T22" fmla="*/ 12 w 133"/>
                  <a:gd name="T23" fmla="*/ 23 h 188"/>
                  <a:gd name="T24" fmla="*/ 60 w 133"/>
                  <a:gd name="T25" fmla="*/ 5 h 188"/>
                  <a:gd name="T26" fmla="*/ 60 w 133"/>
                  <a:gd name="T27" fmla="*/ 4 h 188"/>
                  <a:gd name="T28" fmla="*/ 61 w 133"/>
                  <a:gd name="T29" fmla="*/ 2 h 188"/>
                  <a:gd name="T30" fmla="*/ 61 w 133"/>
                  <a:gd name="T31" fmla="*/ 2 h 188"/>
                  <a:gd name="T32" fmla="*/ 61 w 133"/>
                  <a:gd name="T33" fmla="*/ 1 h 188"/>
                  <a:gd name="T34" fmla="*/ 61 w 133"/>
                  <a:gd name="T35" fmla="*/ 1 h 188"/>
                  <a:gd name="T36" fmla="*/ 63 w 133"/>
                  <a:gd name="T37" fmla="*/ 0 h 188"/>
                  <a:gd name="T38" fmla="*/ 64 w 133"/>
                  <a:gd name="T39" fmla="*/ 1 h 188"/>
                  <a:gd name="T40" fmla="*/ 67 w 133"/>
                  <a:gd name="T41" fmla="*/ 2 h 188"/>
                  <a:gd name="T42" fmla="*/ 68 w 133"/>
                  <a:gd name="T43" fmla="*/ 2 h 188"/>
                  <a:gd name="T44" fmla="*/ 67 w 133"/>
                  <a:gd name="T45" fmla="*/ 6 h 188"/>
                  <a:gd name="T46" fmla="*/ 117 w 133"/>
                  <a:gd name="T47" fmla="*/ 57 h 188"/>
                  <a:gd name="T48" fmla="*/ 133 w 133"/>
                  <a:gd name="T49" fmla="*/ 72 h 188"/>
                  <a:gd name="T50" fmla="*/ 131 w 133"/>
                  <a:gd name="T51" fmla="*/ 71 h 188"/>
                  <a:gd name="T52" fmla="*/ 85 w 133"/>
                  <a:gd name="T53" fmla="*/ 27 h 188"/>
                  <a:gd name="T54" fmla="*/ 72 w 133"/>
                  <a:gd name="T55" fmla="*/ 13 h 188"/>
                  <a:gd name="T56" fmla="*/ 70 w 133"/>
                  <a:gd name="T57" fmla="*/ 14 h 188"/>
                  <a:gd name="T58" fmla="*/ 69 w 133"/>
                  <a:gd name="T59" fmla="*/ 33 h 188"/>
                  <a:gd name="T60" fmla="*/ 70 w 133"/>
                  <a:gd name="T61" fmla="*/ 33 h 188"/>
                  <a:gd name="T62" fmla="*/ 72 w 133"/>
                  <a:gd name="T63" fmla="*/ 37 h 188"/>
                  <a:gd name="T64" fmla="*/ 75 w 133"/>
                  <a:gd name="T65" fmla="*/ 63 h 188"/>
                  <a:gd name="T66" fmla="*/ 76 w 133"/>
                  <a:gd name="T67" fmla="*/ 87 h 188"/>
                  <a:gd name="T68" fmla="*/ 74 w 133"/>
                  <a:gd name="T69" fmla="*/ 77 h 188"/>
                  <a:gd name="T70" fmla="*/ 71 w 133"/>
                  <a:gd name="T71" fmla="*/ 64 h 188"/>
                  <a:gd name="T72" fmla="*/ 70 w 133"/>
                  <a:gd name="T73" fmla="*/ 62 h 188"/>
                  <a:gd name="T74" fmla="*/ 69 w 133"/>
                  <a:gd name="T75" fmla="*/ 62 h 188"/>
                  <a:gd name="T76" fmla="*/ 71 w 133"/>
                  <a:gd name="T77" fmla="*/ 188 h 188"/>
                  <a:gd name="T78" fmla="*/ 69 w 133"/>
                  <a:gd name="T79" fmla="*/ 188 h 1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"/>
                  <a:gd name="T121" fmla="*/ 0 h 188"/>
                  <a:gd name="T122" fmla="*/ 133 w 133"/>
                  <a:gd name="T123" fmla="*/ 188 h 1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" h="188">
                    <a:moveTo>
                      <a:pt x="68" y="122"/>
                    </a:moveTo>
                    <a:lnTo>
                      <a:pt x="68" y="187"/>
                    </a:lnTo>
                    <a:lnTo>
                      <a:pt x="68" y="43"/>
                    </a:lnTo>
                    <a:lnTo>
                      <a:pt x="68" y="11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58" y="9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22" y="20"/>
                    </a:lnTo>
                    <a:lnTo>
                      <a:pt x="8" y="26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2" y="23"/>
                    </a:lnTo>
                    <a:lnTo>
                      <a:pt x="32" y="1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1" y="2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117" y="57"/>
                    </a:lnTo>
                    <a:lnTo>
                      <a:pt x="133" y="72"/>
                    </a:lnTo>
                    <a:lnTo>
                      <a:pt x="131" y="71"/>
                    </a:lnTo>
                    <a:lnTo>
                      <a:pt x="112" y="53"/>
                    </a:lnTo>
                    <a:lnTo>
                      <a:pt x="85" y="27"/>
                    </a:lnTo>
                    <a:lnTo>
                      <a:pt x="72" y="13"/>
                    </a:lnTo>
                    <a:lnTo>
                      <a:pt x="70" y="14"/>
                    </a:lnTo>
                    <a:lnTo>
                      <a:pt x="69" y="16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7"/>
                    </a:lnTo>
                    <a:lnTo>
                      <a:pt x="74" y="47"/>
                    </a:lnTo>
                    <a:lnTo>
                      <a:pt x="75" y="63"/>
                    </a:lnTo>
                    <a:lnTo>
                      <a:pt x="75" y="71"/>
                    </a:lnTo>
                    <a:lnTo>
                      <a:pt x="76" y="87"/>
                    </a:lnTo>
                    <a:lnTo>
                      <a:pt x="74" y="77"/>
                    </a:lnTo>
                    <a:lnTo>
                      <a:pt x="73" y="70"/>
                    </a:lnTo>
                    <a:lnTo>
                      <a:pt x="71" y="64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9" y="64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8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8" name="Freeform 312"/>
              <p:cNvSpPr>
                <a:spLocks/>
              </p:cNvSpPr>
              <p:nvPr/>
            </p:nvSpPr>
            <p:spPr bwMode="auto">
              <a:xfrm>
                <a:off x="727" y="1562"/>
                <a:ext cx="30" cy="90"/>
              </a:xfrm>
              <a:custGeom>
                <a:avLst/>
                <a:gdLst>
                  <a:gd name="T0" fmla="*/ 30 w 30"/>
                  <a:gd name="T1" fmla="*/ 0 h 90"/>
                  <a:gd name="T2" fmla="*/ 30 w 30"/>
                  <a:gd name="T3" fmla="*/ 0 h 90"/>
                  <a:gd name="T4" fmla="*/ 29 w 30"/>
                  <a:gd name="T5" fmla="*/ 5 h 90"/>
                  <a:gd name="T6" fmla="*/ 26 w 30"/>
                  <a:gd name="T7" fmla="*/ 16 h 90"/>
                  <a:gd name="T8" fmla="*/ 16 w 30"/>
                  <a:gd name="T9" fmla="*/ 47 h 90"/>
                  <a:gd name="T10" fmla="*/ 1 w 30"/>
                  <a:gd name="T11" fmla="*/ 90 h 90"/>
                  <a:gd name="T12" fmla="*/ 0 w 30"/>
                  <a:gd name="T13" fmla="*/ 90 h 90"/>
                  <a:gd name="T14" fmla="*/ 0 w 30"/>
                  <a:gd name="T15" fmla="*/ 90 h 90"/>
                  <a:gd name="T16" fmla="*/ 5 w 30"/>
                  <a:gd name="T17" fmla="*/ 75 h 90"/>
                  <a:gd name="T18" fmla="*/ 16 w 30"/>
                  <a:gd name="T19" fmla="*/ 44 h 90"/>
                  <a:gd name="T20" fmla="*/ 30 w 30"/>
                  <a:gd name="T21" fmla="*/ 0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0"/>
                  <a:gd name="T35" fmla="*/ 30 w 30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0">
                    <a:moveTo>
                      <a:pt x="30" y="0"/>
                    </a:moveTo>
                    <a:lnTo>
                      <a:pt x="30" y="0"/>
                    </a:lnTo>
                    <a:lnTo>
                      <a:pt x="29" y="5"/>
                    </a:lnTo>
                    <a:lnTo>
                      <a:pt x="26" y="16"/>
                    </a:lnTo>
                    <a:lnTo>
                      <a:pt x="16" y="47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5" y="75"/>
                    </a:lnTo>
                    <a:lnTo>
                      <a:pt x="16" y="4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99" name="Freeform 313"/>
              <p:cNvSpPr>
                <a:spLocks/>
              </p:cNvSpPr>
              <p:nvPr/>
            </p:nvSpPr>
            <p:spPr bwMode="auto">
              <a:xfrm>
                <a:off x="727" y="1562"/>
                <a:ext cx="30" cy="90"/>
              </a:xfrm>
              <a:custGeom>
                <a:avLst/>
                <a:gdLst>
                  <a:gd name="T0" fmla="*/ 30 w 30"/>
                  <a:gd name="T1" fmla="*/ 0 h 90"/>
                  <a:gd name="T2" fmla="*/ 30 w 30"/>
                  <a:gd name="T3" fmla="*/ 0 h 90"/>
                  <a:gd name="T4" fmla="*/ 29 w 30"/>
                  <a:gd name="T5" fmla="*/ 5 h 90"/>
                  <a:gd name="T6" fmla="*/ 26 w 30"/>
                  <a:gd name="T7" fmla="*/ 16 h 90"/>
                  <a:gd name="T8" fmla="*/ 16 w 30"/>
                  <a:gd name="T9" fmla="*/ 47 h 90"/>
                  <a:gd name="T10" fmla="*/ 1 w 30"/>
                  <a:gd name="T11" fmla="*/ 90 h 90"/>
                  <a:gd name="T12" fmla="*/ 0 w 30"/>
                  <a:gd name="T13" fmla="*/ 90 h 90"/>
                  <a:gd name="T14" fmla="*/ 0 w 30"/>
                  <a:gd name="T15" fmla="*/ 90 h 90"/>
                  <a:gd name="T16" fmla="*/ 5 w 30"/>
                  <a:gd name="T17" fmla="*/ 75 h 90"/>
                  <a:gd name="T18" fmla="*/ 16 w 30"/>
                  <a:gd name="T19" fmla="*/ 44 h 90"/>
                  <a:gd name="T20" fmla="*/ 30 w 30"/>
                  <a:gd name="T21" fmla="*/ 0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0"/>
                  <a:gd name="T35" fmla="*/ 30 w 30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0">
                    <a:moveTo>
                      <a:pt x="30" y="0"/>
                    </a:moveTo>
                    <a:lnTo>
                      <a:pt x="30" y="0"/>
                    </a:lnTo>
                    <a:lnTo>
                      <a:pt x="29" y="5"/>
                    </a:lnTo>
                    <a:lnTo>
                      <a:pt x="26" y="16"/>
                    </a:lnTo>
                    <a:lnTo>
                      <a:pt x="16" y="47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5" y="75"/>
                    </a:lnTo>
                    <a:lnTo>
                      <a:pt x="16" y="44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0" name="Freeform 314"/>
              <p:cNvSpPr>
                <a:spLocks/>
              </p:cNvSpPr>
              <p:nvPr/>
            </p:nvSpPr>
            <p:spPr bwMode="auto">
              <a:xfrm>
                <a:off x="719" y="1652"/>
                <a:ext cx="9" cy="5"/>
              </a:xfrm>
              <a:custGeom>
                <a:avLst/>
                <a:gdLst>
                  <a:gd name="T0" fmla="*/ 2 w 9"/>
                  <a:gd name="T1" fmla="*/ 4 h 5"/>
                  <a:gd name="T2" fmla="*/ 2 w 9"/>
                  <a:gd name="T3" fmla="*/ 4 h 5"/>
                  <a:gd name="T4" fmla="*/ 0 w 9"/>
                  <a:gd name="T5" fmla="*/ 3 h 5"/>
                  <a:gd name="T6" fmla="*/ 0 w 9"/>
                  <a:gd name="T7" fmla="*/ 3 h 5"/>
                  <a:gd name="T8" fmla="*/ 2 w 9"/>
                  <a:gd name="T9" fmla="*/ 1 h 5"/>
                  <a:gd name="T10" fmla="*/ 3 w 9"/>
                  <a:gd name="T11" fmla="*/ 1 h 5"/>
                  <a:gd name="T12" fmla="*/ 3 w 9"/>
                  <a:gd name="T13" fmla="*/ 1 h 5"/>
                  <a:gd name="T14" fmla="*/ 4 w 9"/>
                  <a:gd name="T15" fmla="*/ 0 h 5"/>
                  <a:gd name="T16" fmla="*/ 4 w 9"/>
                  <a:gd name="T17" fmla="*/ 0 h 5"/>
                  <a:gd name="T18" fmla="*/ 5 w 9"/>
                  <a:gd name="T19" fmla="*/ 0 h 5"/>
                  <a:gd name="T20" fmla="*/ 7 w 9"/>
                  <a:gd name="T21" fmla="*/ 1 h 5"/>
                  <a:gd name="T22" fmla="*/ 8 w 9"/>
                  <a:gd name="T23" fmla="*/ 3 h 5"/>
                  <a:gd name="T24" fmla="*/ 9 w 9"/>
                  <a:gd name="T25" fmla="*/ 5 h 5"/>
                  <a:gd name="T26" fmla="*/ 9 w 9"/>
                  <a:gd name="T27" fmla="*/ 5 h 5"/>
                  <a:gd name="T28" fmla="*/ 9 w 9"/>
                  <a:gd name="T29" fmla="*/ 5 h 5"/>
                  <a:gd name="T30" fmla="*/ 7 w 9"/>
                  <a:gd name="T31" fmla="*/ 2 h 5"/>
                  <a:gd name="T32" fmla="*/ 6 w 9"/>
                  <a:gd name="T33" fmla="*/ 2 h 5"/>
                  <a:gd name="T34" fmla="*/ 5 w 9"/>
                  <a:gd name="T35" fmla="*/ 1 h 5"/>
                  <a:gd name="T36" fmla="*/ 3 w 9"/>
                  <a:gd name="T37" fmla="*/ 2 h 5"/>
                  <a:gd name="T38" fmla="*/ 2 w 9"/>
                  <a:gd name="T39" fmla="*/ 4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2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1" name="Freeform 315"/>
              <p:cNvSpPr>
                <a:spLocks/>
              </p:cNvSpPr>
              <p:nvPr/>
            </p:nvSpPr>
            <p:spPr bwMode="auto">
              <a:xfrm>
                <a:off x="719" y="1652"/>
                <a:ext cx="9" cy="5"/>
              </a:xfrm>
              <a:custGeom>
                <a:avLst/>
                <a:gdLst>
                  <a:gd name="T0" fmla="*/ 2 w 9"/>
                  <a:gd name="T1" fmla="*/ 4 h 5"/>
                  <a:gd name="T2" fmla="*/ 2 w 9"/>
                  <a:gd name="T3" fmla="*/ 4 h 5"/>
                  <a:gd name="T4" fmla="*/ 0 w 9"/>
                  <a:gd name="T5" fmla="*/ 3 h 5"/>
                  <a:gd name="T6" fmla="*/ 0 w 9"/>
                  <a:gd name="T7" fmla="*/ 3 h 5"/>
                  <a:gd name="T8" fmla="*/ 2 w 9"/>
                  <a:gd name="T9" fmla="*/ 1 h 5"/>
                  <a:gd name="T10" fmla="*/ 3 w 9"/>
                  <a:gd name="T11" fmla="*/ 1 h 5"/>
                  <a:gd name="T12" fmla="*/ 3 w 9"/>
                  <a:gd name="T13" fmla="*/ 1 h 5"/>
                  <a:gd name="T14" fmla="*/ 4 w 9"/>
                  <a:gd name="T15" fmla="*/ 0 h 5"/>
                  <a:gd name="T16" fmla="*/ 4 w 9"/>
                  <a:gd name="T17" fmla="*/ 0 h 5"/>
                  <a:gd name="T18" fmla="*/ 5 w 9"/>
                  <a:gd name="T19" fmla="*/ 0 h 5"/>
                  <a:gd name="T20" fmla="*/ 7 w 9"/>
                  <a:gd name="T21" fmla="*/ 1 h 5"/>
                  <a:gd name="T22" fmla="*/ 8 w 9"/>
                  <a:gd name="T23" fmla="*/ 3 h 5"/>
                  <a:gd name="T24" fmla="*/ 9 w 9"/>
                  <a:gd name="T25" fmla="*/ 5 h 5"/>
                  <a:gd name="T26" fmla="*/ 9 w 9"/>
                  <a:gd name="T27" fmla="*/ 5 h 5"/>
                  <a:gd name="T28" fmla="*/ 9 w 9"/>
                  <a:gd name="T29" fmla="*/ 5 h 5"/>
                  <a:gd name="T30" fmla="*/ 7 w 9"/>
                  <a:gd name="T31" fmla="*/ 2 h 5"/>
                  <a:gd name="T32" fmla="*/ 6 w 9"/>
                  <a:gd name="T33" fmla="*/ 2 h 5"/>
                  <a:gd name="T34" fmla="*/ 5 w 9"/>
                  <a:gd name="T35" fmla="*/ 1 h 5"/>
                  <a:gd name="T36" fmla="*/ 3 w 9"/>
                  <a:gd name="T37" fmla="*/ 2 h 5"/>
                  <a:gd name="T38" fmla="*/ 2 w 9"/>
                  <a:gd name="T39" fmla="*/ 4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2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2" name="Freeform 316"/>
              <p:cNvSpPr>
                <a:spLocks/>
              </p:cNvSpPr>
              <p:nvPr/>
            </p:nvSpPr>
            <p:spPr bwMode="auto">
              <a:xfrm>
                <a:off x="719" y="165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1 h 3"/>
                  <a:gd name="T4" fmla="*/ 3 w 4"/>
                  <a:gd name="T5" fmla="*/ 1 h 3"/>
                  <a:gd name="T6" fmla="*/ 3 w 4"/>
                  <a:gd name="T7" fmla="*/ 1 h 3"/>
                  <a:gd name="T8" fmla="*/ 2 w 4"/>
                  <a:gd name="T9" fmla="*/ 1 h 3"/>
                  <a:gd name="T10" fmla="*/ 0 w 4"/>
                  <a:gd name="T11" fmla="*/ 3 h 3"/>
                  <a:gd name="T12" fmla="*/ 0 w 4"/>
                  <a:gd name="T13" fmla="*/ 3 h 3"/>
                  <a:gd name="T14" fmla="*/ 0 w 4"/>
                  <a:gd name="T15" fmla="*/ 3 h 3"/>
                  <a:gd name="T16" fmla="*/ 0 w 4"/>
                  <a:gd name="T17" fmla="*/ 3 h 3"/>
                  <a:gd name="T18" fmla="*/ 1 w 4"/>
                  <a:gd name="T19" fmla="*/ 2 h 3"/>
                  <a:gd name="T20" fmla="*/ 4 w 4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3" name="Freeform 317"/>
              <p:cNvSpPr>
                <a:spLocks/>
              </p:cNvSpPr>
              <p:nvPr/>
            </p:nvSpPr>
            <p:spPr bwMode="auto">
              <a:xfrm>
                <a:off x="719" y="165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1 h 3"/>
                  <a:gd name="T4" fmla="*/ 3 w 4"/>
                  <a:gd name="T5" fmla="*/ 1 h 3"/>
                  <a:gd name="T6" fmla="*/ 3 w 4"/>
                  <a:gd name="T7" fmla="*/ 1 h 3"/>
                  <a:gd name="T8" fmla="*/ 2 w 4"/>
                  <a:gd name="T9" fmla="*/ 1 h 3"/>
                  <a:gd name="T10" fmla="*/ 0 w 4"/>
                  <a:gd name="T11" fmla="*/ 3 h 3"/>
                  <a:gd name="T12" fmla="*/ 0 w 4"/>
                  <a:gd name="T13" fmla="*/ 3 h 3"/>
                  <a:gd name="T14" fmla="*/ 0 w 4"/>
                  <a:gd name="T15" fmla="*/ 3 h 3"/>
                  <a:gd name="T16" fmla="*/ 0 w 4"/>
                  <a:gd name="T17" fmla="*/ 3 h 3"/>
                  <a:gd name="T18" fmla="*/ 1 w 4"/>
                  <a:gd name="T19" fmla="*/ 2 h 3"/>
                  <a:gd name="T20" fmla="*/ 4 w 4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4" name="Freeform 318"/>
              <p:cNvSpPr>
                <a:spLocks/>
              </p:cNvSpPr>
              <p:nvPr/>
            </p:nvSpPr>
            <p:spPr bwMode="auto">
              <a:xfrm>
                <a:off x="719" y="165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2 h 4"/>
                  <a:gd name="T8" fmla="*/ 1 w 5"/>
                  <a:gd name="T9" fmla="*/ 4 h 4"/>
                  <a:gd name="T10" fmla="*/ 2 w 5"/>
                  <a:gd name="T11" fmla="*/ 4 h 4"/>
                  <a:gd name="T12" fmla="*/ 4 w 5"/>
                  <a:gd name="T13" fmla="*/ 4 h 4"/>
                  <a:gd name="T14" fmla="*/ 4 w 5"/>
                  <a:gd name="T15" fmla="*/ 3 h 4"/>
                  <a:gd name="T16" fmla="*/ 5 w 5"/>
                  <a:gd name="T17" fmla="*/ 3 h 4"/>
                  <a:gd name="T18" fmla="*/ 5 w 5"/>
                  <a:gd name="T19" fmla="*/ 2 h 4"/>
                  <a:gd name="T20" fmla="*/ 5 w 5"/>
                  <a:gd name="T21" fmla="*/ 2 h 4"/>
                  <a:gd name="T22" fmla="*/ 2 w 5"/>
                  <a:gd name="T23" fmla="*/ 2 h 4"/>
                  <a:gd name="T24" fmla="*/ 1 w 5"/>
                  <a:gd name="T25" fmla="*/ 2 h 4"/>
                  <a:gd name="T26" fmla="*/ 0 w 5"/>
                  <a:gd name="T27" fmla="*/ 0 h 4"/>
                  <a:gd name="T28" fmla="*/ 0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5" name="Freeform 319"/>
              <p:cNvSpPr>
                <a:spLocks noEditPoints="1"/>
              </p:cNvSpPr>
              <p:nvPr/>
            </p:nvSpPr>
            <p:spPr bwMode="auto">
              <a:xfrm>
                <a:off x="411" y="1608"/>
                <a:ext cx="124" cy="235"/>
              </a:xfrm>
              <a:custGeom>
                <a:avLst/>
                <a:gdLst>
                  <a:gd name="T0" fmla="*/ 72 w 124"/>
                  <a:gd name="T1" fmla="*/ 173 h 235"/>
                  <a:gd name="T2" fmla="*/ 72 w 124"/>
                  <a:gd name="T3" fmla="*/ 196 h 235"/>
                  <a:gd name="T4" fmla="*/ 73 w 124"/>
                  <a:gd name="T5" fmla="*/ 125 h 235"/>
                  <a:gd name="T6" fmla="*/ 74 w 124"/>
                  <a:gd name="T7" fmla="*/ 127 h 235"/>
                  <a:gd name="T8" fmla="*/ 78 w 124"/>
                  <a:gd name="T9" fmla="*/ 145 h 235"/>
                  <a:gd name="T10" fmla="*/ 77 w 124"/>
                  <a:gd name="T11" fmla="*/ 125 h 235"/>
                  <a:gd name="T12" fmla="*/ 74 w 124"/>
                  <a:gd name="T13" fmla="*/ 101 h 235"/>
                  <a:gd name="T14" fmla="*/ 72 w 124"/>
                  <a:gd name="T15" fmla="*/ 88 h 235"/>
                  <a:gd name="T16" fmla="*/ 75 w 124"/>
                  <a:gd name="T17" fmla="*/ 86 h 235"/>
                  <a:gd name="T18" fmla="*/ 79 w 124"/>
                  <a:gd name="T19" fmla="*/ 90 h 235"/>
                  <a:gd name="T20" fmla="*/ 81 w 124"/>
                  <a:gd name="T21" fmla="*/ 235 h 235"/>
                  <a:gd name="T22" fmla="*/ 122 w 124"/>
                  <a:gd name="T23" fmla="*/ 131 h 235"/>
                  <a:gd name="T24" fmla="*/ 71 w 124"/>
                  <a:gd name="T25" fmla="*/ 80 h 235"/>
                  <a:gd name="T26" fmla="*/ 71 w 124"/>
                  <a:gd name="T27" fmla="*/ 77 h 235"/>
                  <a:gd name="T28" fmla="*/ 70 w 124"/>
                  <a:gd name="T29" fmla="*/ 77 h 235"/>
                  <a:gd name="T30" fmla="*/ 68 w 124"/>
                  <a:gd name="T31" fmla="*/ 75 h 235"/>
                  <a:gd name="T32" fmla="*/ 65 w 124"/>
                  <a:gd name="T33" fmla="*/ 76 h 235"/>
                  <a:gd name="T34" fmla="*/ 65 w 124"/>
                  <a:gd name="T35" fmla="*/ 77 h 235"/>
                  <a:gd name="T36" fmla="*/ 65 w 124"/>
                  <a:gd name="T37" fmla="*/ 79 h 235"/>
                  <a:gd name="T38" fmla="*/ 18 w 124"/>
                  <a:gd name="T39" fmla="*/ 97 h 235"/>
                  <a:gd name="T40" fmla="*/ 35 w 124"/>
                  <a:gd name="T41" fmla="*/ 91 h 235"/>
                  <a:gd name="T42" fmla="*/ 57 w 124"/>
                  <a:gd name="T43" fmla="*/ 86 h 235"/>
                  <a:gd name="T44" fmla="*/ 50 w 124"/>
                  <a:gd name="T45" fmla="*/ 90 h 235"/>
                  <a:gd name="T46" fmla="*/ 7 w 124"/>
                  <a:gd name="T47" fmla="*/ 102 h 235"/>
                  <a:gd name="T48" fmla="*/ 0 w 124"/>
                  <a:gd name="T49" fmla="*/ 104 h 235"/>
                  <a:gd name="T50" fmla="*/ 1 w 124"/>
                  <a:gd name="T51" fmla="*/ 103 h 235"/>
                  <a:gd name="T52" fmla="*/ 2 w 124"/>
                  <a:gd name="T53" fmla="*/ 104 h 235"/>
                  <a:gd name="T54" fmla="*/ 6 w 124"/>
                  <a:gd name="T55" fmla="*/ 101 h 235"/>
                  <a:gd name="T56" fmla="*/ 39 w 124"/>
                  <a:gd name="T57" fmla="*/ 86 h 235"/>
                  <a:gd name="T58" fmla="*/ 65 w 124"/>
                  <a:gd name="T59" fmla="*/ 75 h 235"/>
                  <a:gd name="T60" fmla="*/ 66 w 124"/>
                  <a:gd name="T61" fmla="*/ 74 h 235"/>
                  <a:gd name="T62" fmla="*/ 69 w 124"/>
                  <a:gd name="T63" fmla="*/ 74 h 235"/>
                  <a:gd name="T64" fmla="*/ 73 w 124"/>
                  <a:gd name="T65" fmla="*/ 76 h 235"/>
                  <a:gd name="T66" fmla="*/ 71 w 124"/>
                  <a:gd name="T67" fmla="*/ 73 h 235"/>
                  <a:gd name="T68" fmla="*/ 70 w 124"/>
                  <a:gd name="T69" fmla="*/ 72 h 235"/>
                  <a:gd name="T70" fmla="*/ 70 w 124"/>
                  <a:gd name="T71" fmla="*/ 71 h 235"/>
                  <a:gd name="T72" fmla="*/ 95 w 124"/>
                  <a:gd name="T73" fmla="*/ 1 h 235"/>
                  <a:gd name="T74" fmla="*/ 96 w 124"/>
                  <a:gd name="T75" fmla="*/ 0 h 235"/>
                  <a:gd name="T76" fmla="*/ 72 w 124"/>
                  <a:gd name="T77" fmla="*/ 72 h 235"/>
                  <a:gd name="T78" fmla="*/ 79 w 124"/>
                  <a:gd name="T79" fmla="*/ 54 h 235"/>
                  <a:gd name="T80" fmla="*/ 73 w 124"/>
                  <a:gd name="T81" fmla="*/ 74 h 235"/>
                  <a:gd name="T82" fmla="*/ 77 w 124"/>
                  <a:gd name="T83" fmla="*/ 75 h 235"/>
                  <a:gd name="T84" fmla="*/ 82 w 124"/>
                  <a:gd name="T85" fmla="*/ 80 h 235"/>
                  <a:gd name="T86" fmla="*/ 82 w 124"/>
                  <a:gd name="T87" fmla="*/ 80 h 235"/>
                  <a:gd name="T88" fmla="*/ 74 w 124"/>
                  <a:gd name="T89" fmla="*/ 77 h 235"/>
                  <a:gd name="T90" fmla="*/ 72 w 124"/>
                  <a:gd name="T91" fmla="*/ 77 h 235"/>
                  <a:gd name="T92" fmla="*/ 74 w 124"/>
                  <a:gd name="T93" fmla="*/ 77 h 235"/>
                  <a:gd name="T94" fmla="*/ 74 w 124"/>
                  <a:gd name="T95" fmla="*/ 77 h 235"/>
                  <a:gd name="T96" fmla="*/ 75 w 124"/>
                  <a:gd name="T97" fmla="*/ 78 h 235"/>
                  <a:gd name="T98" fmla="*/ 92 w 124"/>
                  <a:gd name="T99" fmla="*/ 94 h 235"/>
                  <a:gd name="T100" fmla="*/ 124 w 124"/>
                  <a:gd name="T101" fmla="*/ 132 h 235"/>
                  <a:gd name="T102" fmla="*/ 124 w 124"/>
                  <a:gd name="T103" fmla="*/ 133 h 235"/>
                  <a:gd name="T104" fmla="*/ 122 w 124"/>
                  <a:gd name="T105" fmla="*/ 131 h 235"/>
                  <a:gd name="T106" fmla="*/ 67 w 124"/>
                  <a:gd name="T107" fmla="*/ 80 h 235"/>
                  <a:gd name="T108" fmla="*/ 67 w 124"/>
                  <a:gd name="T109" fmla="*/ 80 h 235"/>
                  <a:gd name="T110" fmla="*/ 75 w 124"/>
                  <a:gd name="T111" fmla="*/ 78 h 235"/>
                  <a:gd name="T112" fmla="*/ 76 w 124"/>
                  <a:gd name="T113" fmla="*/ 79 h 235"/>
                  <a:gd name="T114" fmla="*/ 74 w 124"/>
                  <a:gd name="T115" fmla="*/ 50 h 235"/>
                  <a:gd name="T116" fmla="*/ 94 w 124"/>
                  <a:gd name="T117" fmla="*/ 3 h 235"/>
                  <a:gd name="T118" fmla="*/ 88 w 124"/>
                  <a:gd name="T119" fmla="*/ 18 h 235"/>
                  <a:gd name="T120" fmla="*/ 73 w 124"/>
                  <a:gd name="T121" fmla="*/ 55 h 235"/>
                  <a:gd name="T122" fmla="*/ 71 w 124"/>
                  <a:gd name="T123" fmla="*/ 65 h 2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235"/>
                  <a:gd name="T188" fmla="*/ 124 w 124"/>
                  <a:gd name="T189" fmla="*/ 235 h 2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235">
                    <a:moveTo>
                      <a:pt x="72" y="196"/>
                    </a:moveTo>
                    <a:lnTo>
                      <a:pt x="72" y="173"/>
                    </a:lnTo>
                    <a:lnTo>
                      <a:pt x="72" y="235"/>
                    </a:lnTo>
                    <a:lnTo>
                      <a:pt x="72" y="196"/>
                    </a:lnTo>
                    <a:close/>
                    <a:moveTo>
                      <a:pt x="73" y="127"/>
                    </a:move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7"/>
                    </a:lnTo>
                    <a:lnTo>
                      <a:pt x="76" y="131"/>
                    </a:lnTo>
                    <a:lnTo>
                      <a:pt x="77" y="136"/>
                    </a:lnTo>
                    <a:lnTo>
                      <a:pt x="78" y="145"/>
                    </a:lnTo>
                    <a:lnTo>
                      <a:pt x="77" y="132"/>
                    </a:lnTo>
                    <a:lnTo>
                      <a:pt x="77" y="125"/>
                    </a:lnTo>
                    <a:lnTo>
                      <a:pt x="77" y="112"/>
                    </a:lnTo>
                    <a:lnTo>
                      <a:pt x="75" y="104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2" y="88"/>
                    </a:lnTo>
                    <a:lnTo>
                      <a:pt x="73" y="86"/>
                    </a:lnTo>
                    <a:lnTo>
                      <a:pt x="75" y="86"/>
                    </a:lnTo>
                    <a:lnTo>
                      <a:pt x="79" y="90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81" y="235"/>
                    </a:lnTo>
                    <a:lnTo>
                      <a:pt x="74" y="235"/>
                    </a:lnTo>
                    <a:lnTo>
                      <a:pt x="73" y="127"/>
                    </a:lnTo>
                    <a:close/>
                    <a:moveTo>
                      <a:pt x="122" y="131"/>
                    </a:moveTo>
                    <a:lnTo>
                      <a:pt x="122" y="131"/>
                    </a:lnTo>
                    <a:lnTo>
                      <a:pt x="111" y="120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71" y="77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43" y="87"/>
                    </a:lnTo>
                    <a:lnTo>
                      <a:pt x="26" y="93"/>
                    </a:lnTo>
                    <a:lnTo>
                      <a:pt x="18" y="97"/>
                    </a:lnTo>
                    <a:lnTo>
                      <a:pt x="35" y="91"/>
                    </a:lnTo>
                    <a:lnTo>
                      <a:pt x="48" y="87"/>
                    </a:lnTo>
                    <a:lnTo>
                      <a:pt x="53" y="86"/>
                    </a:lnTo>
                    <a:lnTo>
                      <a:pt x="57" y="86"/>
                    </a:lnTo>
                    <a:lnTo>
                      <a:pt x="54" y="88"/>
                    </a:lnTo>
                    <a:lnTo>
                      <a:pt x="50" y="90"/>
                    </a:lnTo>
                    <a:lnTo>
                      <a:pt x="31" y="96"/>
                    </a:lnTo>
                    <a:lnTo>
                      <a:pt x="7" y="102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1" y="103"/>
                    </a:lnTo>
                    <a:lnTo>
                      <a:pt x="1" y="104"/>
                    </a:lnTo>
                    <a:lnTo>
                      <a:pt x="2" y="104"/>
                    </a:lnTo>
                    <a:lnTo>
                      <a:pt x="2" y="103"/>
                    </a:lnTo>
                    <a:lnTo>
                      <a:pt x="6" y="101"/>
                    </a:lnTo>
                    <a:lnTo>
                      <a:pt x="14" y="97"/>
                    </a:lnTo>
                    <a:lnTo>
                      <a:pt x="39" y="86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6" y="74"/>
                    </a:lnTo>
                    <a:lnTo>
                      <a:pt x="67" y="75"/>
                    </a:lnTo>
                    <a:lnTo>
                      <a:pt x="69" y="74"/>
                    </a:lnTo>
                    <a:lnTo>
                      <a:pt x="70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2" y="74"/>
                    </a:lnTo>
                    <a:lnTo>
                      <a:pt x="71" y="73"/>
                    </a:lnTo>
                    <a:lnTo>
                      <a:pt x="71" y="72"/>
                    </a:lnTo>
                    <a:lnTo>
                      <a:pt x="70" y="72"/>
                    </a:lnTo>
                    <a:lnTo>
                      <a:pt x="70" y="71"/>
                    </a:lnTo>
                    <a:lnTo>
                      <a:pt x="72" y="64"/>
                    </a:lnTo>
                    <a:lnTo>
                      <a:pt x="95" y="1"/>
                    </a:lnTo>
                    <a:lnTo>
                      <a:pt x="96" y="0"/>
                    </a:lnTo>
                    <a:lnTo>
                      <a:pt x="84" y="38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9" y="54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4" y="74"/>
                    </a:lnTo>
                    <a:lnTo>
                      <a:pt x="77" y="75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2" y="83"/>
                    </a:lnTo>
                    <a:lnTo>
                      <a:pt x="74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8"/>
                    </a:lnTo>
                    <a:lnTo>
                      <a:pt x="83" y="84"/>
                    </a:lnTo>
                    <a:lnTo>
                      <a:pt x="92" y="94"/>
                    </a:lnTo>
                    <a:lnTo>
                      <a:pt x="119" y="126"/>
                    </a:lnTo>
                    <a:lnTo>
                      <a:pt x="124" y="132"/>
                    </a:lnTo>
                    <a:lnTo>
                      <a:pt x="124" y="133"/>
                    </a:lnTo>
                    <a:lnTo>
                      <a:pt x="123" y="133"/>
                    </a:lnTo>
                    <a:lnTo>
                      <a:pt x="122" y="131"/>
                    </a:lnTo>
                    <a:close/>
                    <a:moveTo>
                      <a:pt x="67" y="80"/>
                    </a:moveTo>
                    <a:lnTo>
                      <a:pt x="67" y="80"/>
                    </a:lnTo>
                    <a:lnTo>
                      <a:pt x="68" y="81"/>
                    </a:lnTo>
                    <a:lnTo>
                      <a:pt x="67" y="80"/>
                    </a:lnTo>
                    <a:close/>
                    <a:moveTo>
                      <a:pt x="76" y="79"/>
                    </a:moveTo>
                    <a:lnTo>
                      <a:pt x="76" y="79"/>
                    </a:lnTo>
                    <a:lnTo>
                      <a:pt x="75" y="78"/>
                    </a:lnTo>
                    <a:lnTo>
                      <a:pt x="77" y="79"/>
                    </a:lnTo>
                    <a:lnTo>
                      <a:pt x="76" y="79"/>
                    </a:lnTo>
                    <a:close/>
                    <a:moveTo>
                      <a:pt x="71" y="62"/>
                    </a:moveTo>
                    <a:lnTo>
                      <a:pt x="71" y="62"/>
                    </a:lnTo>
                    <a:lnTo>
                      <a:pt x="74" y="50"/>
                    </a:lnTo>
                    <a:lnTo>
                      <a:pt x="80" y="33"/>
                    </a:lnTo>
                    <a:lnTo>
                      <a:pt x="88" y="17"/>
                    </a:lnTo>
                    <a:lnTo>
                      <a:pt x="94" y="3"/>
                    </a:lnTo>
                    <a:lnTo>
                      <a:pt x="88" y="18"/>
                    </a:lnTo>
                    <a:lnTo>
                      <a:pt x="78" y="42"/>
                    </a:lnTo>
                    <a:lnTo>
                      <a:pt x="73" y="55"/>
                    </a:lnTo>
                    <a:lnTo>
                      <a:pt x="71" y="64"/>
                    </a:lnTo>
                    <a:lnTo>
                      <a:pt x="71" y="65"/>
                    </a:lnTo>
                    <a:lnTo>
                      <a:pt x="71" y="6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6" name="Freeform 320"/>
              <p:cNvSpPr>
                <a:spLocks/>
              </p:cNvSpPr>
              <p:nvPr/>
            </p:nvSpPr>
            <p:spPr bwMode="auto">
              <a:xfrm>
                <a:off x="483" y="1781"/>
                <a:ext cx="0" cy="62"/>
              </a:xfrm>
              <a:custGeom>
                <a:avLst/>
                <a:gdLst>
                  <a:gd name="T0" fmla="*/ 23 h 62"/>
                  <a:gd name="T1" fmla="*/ 0 h 62"/>
                  <a:gd name="T2" fmla="*/ 0 h 62"/>
                  <a:gd name="T3" fmla="*/ 62 h 62"/>
                  <a:gd name="T4" fmla="*/ 62 h 62"/>
                  <a:gd name="T5" fmla="*/ 23 h 6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h 62"/>
                  <a:gd name="T13" fmla="*/ 62 h 62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T12" r="0" b="T13"/>
                <a:pathLst>
                  <a:path h="62">
                    <a:moveTo>
                      <a:pt x="0" y="23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7" name="Freeform 321"/>
              <p:cNvSpPr>
                <a:spLocks/>
              </p:cNvSpPr>
              <p:nvPr/>
            </p:nvSpPr>
            <p:spPr bwMode="auto">
              <a:xfrm>
                <a:off x="483" y="1694"/>
                <a:ext cx="9" cy="149"/>
              </a:xfrm>
              <a:custGeom>
                <a:avLst/>
                <a:gdLst>
                  <a:gd name="T0" fmla="*/ 1 w 9"/>
                  <a:gd name="T1" fmla="*/ 41 h 149"/>
                  <a:gd name="T2" fmla="*/ 1 w 9"/>
                  <a:gd name="T3" fmla="*/ 41 h 149"/>
                  <a:gd name="T4" fmla="*/ 1 w 9"/>
                  <a:gd name="T5" fmla="*/ 39 h 149"/>
                  <a:gd name="T6" fmla="*/ 1 w 9"/>
                  <a:gd name="T7" fmla="*/ 39 h 149"/>
                  <a:gd name="T8" fmla="*/ 2 w 9"/>
                  <a:gd name="T9" fmla="*/ 41 h 149"/>
                  <a:gd name="T10" fmla="*/ 2 w 9"/>
                  <a:gd name="T11" fmla="*/ 41 h 149"/>
                  <a:gd name="T12" fmla="*/ 4 w 9"/>
                  <a:gd name="T13" fmla="*/ 45 h 149"/>
                  <a:gd name="T14" fmla="*/ 5 w 9"/>
                  <a:gd name="T15" fmla="*/ 50 h 149"/>
                  <a:gd name="T16" fmla="*/ 6 w 9"/>
                  <a:gd name="T17" fmla="*/ 59 h 149"/>
                  <a:gd name="T18" fmla="*/ 5 w 9"/>
                  <a:gd name="T19" fmla="*/ 46 h 149"/>
                  <a:gd name="T20" fmla="*/ 5 w 9"/>
                  <a:gd name="T21" fmla="*/ 39 h 149"/>
                  <a:gd name="T22" fmla="*/ 5 w 9"/>
                  <a:gd name="T23" fmla="*/ 39 h 149"/>
                  <a:gd name="T24" fmla="*/ 5 w 9"/>
                  <a:gd name="T25" fmla="*/ 26 h 149"/>
                  <a:gd name="T26" fmla="*/ 3 w 9"/>
                  <a:gd name="T27" fmla="*/ 18 h 149"/>
                  <a:gd name="T28" fmla="*/ 2 w 9"/>
                  <a:gd name="T29" fmla="*/ 15 h 149"/>
                  <a:gd name="T30" fmla="*/ 1 w 9"/>
                  <a:gd name="T31" fmla="*/ 15 h 149"/>
                  <a:gd name="T32" fmla="*/ 0 w 9"/>
                  <a:gd name="T33" fmla="*/ 15 h 149"/>
                  <a:gd name="T34" fmla="*/ 0 w 9"/>
                  <a:gd name="T35" fmla="*/ 2 h 149"/>
                  <a:gd name="T36" fmla="*/ 0 w 9"/>
                  <a:gd name="T37" fmla="*/ 2 h 149"/>
                  <a:gd name="T38" fmla="*/ 1 w 9"/>
                  <a:gd name="T39" fmla="*/ 0 h 149"/>
                  <a:gd name="T40" fmla="*/ 3 w 9"/>
                  <a:gd name="T41" fmla="*/ 0 h 149"/>
                  <a:gd name="T42" fmla="*/ 3 w 9"/>
                  <a:gd name="T43" fmla="*/ 0 h 149"/>
                  <a:gd name="T44" fmla="*/ 7 w 9"/>
                  <a:gd name="T45" fmla="*/ 4 h 149"/>
                  <a:gd name="T46" fmla="*/ 7 w 9"/>
                  <a:gd name="T47" fmla="*/ 4 h 149"/>
                  <a:gd name="T48" fmla="*/ 6 w 9"/>
                  <a:gd name="T49" fmla="*/ 3 h 149"/>
                  <a:gd name="T50" fmla="*/ 5 w 9"/>
                  <a:gd name="T51" fmla="*/ 2 h 149"/>
                  <a:gd name="T52" fmla="*/ 9 w 9"/>
                  <a:gd name="T53" fmla="*/ 149 h 149"/>
                  <a:gd name="T54" fmla="*/ 2 w 9"/>
                  <a:gd name="T55" fmla="*/ 149 h 149"/>
                  <a:gd name="T56" fmla="*/ 1 w 9"/>
                  <a:gd name="T57" fmla="*/ 41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49"/>
                  <a:gd name="T89" fmla="*/ 9 w 9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49">
                    <a:moveTo>
                      <a:pt x="1" y="41"/>
                    </a:moveTo>
                    <a:lnTo>
                      <a:pt x="1" y="41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5" y="50"/>
                    </a:lnTo>
                    <a:lnTo>
                      <a:pt x="6" y="59"/>
                    </a:lnTo>
                    <a:lnTo>
                      <a:pt x="5" y="46"/>
                    </a:lnTo>
                    <a:lnTo>
                      <a:pt x="5" y="39"/>
                    </a:lnTo>
                    <a:lnTo>
                      <a:pt x="5" y="26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9" y="149"/>
                    </a:lnTo>
                    <a:lnTo>
                      <a:pt x="2" y="149"/>
                    </a:lnTo>
                    <a:lnTo>
                      <a:pt x="1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8" name="Freeform 322"/>
              <p:cNvSpPr>
                <a:spLocks/>
              </p:cNvSpPr>
              <p:nvPr/>
            </p:nvSpPr>
            <p:spPr bwMode="auto">
              <a:xfrm>
                <a:off x="411" y="1608"/>
                <a:ext cx="124" cy="133"/>
              </a:xfrm>
              <a:custGeom>
                <a:avLst/>
                <a:gdLst>
                  <a:gd name="T0" fmla="*/ 122 w 124"/>
                  <a:gd name="T1" fmla="*/ 131 h 133"/>
                  <a:gd name="T2" fmla="*/ 71 w 124"/>
                  <a:gd name="T3" fmla="*/ 80 h 133"/>
                  <a:gd name="T4" fmla="*/ 71 w 124"/>
                  <a:gd name="T5" fmla="*/ 78 h 133"/>
                  <a:gd name="T6" fmla="*/ 71 w 124"/>
                  <a:gd name="T7" fmla="*/ 77 h 133"/>
                  <a:gd name="T8" fmla="*/ 70 w 124"/>
                  <a:gd name="T9" fmla="*/ 77 h 133"/>
                  <a:gd name="T10" fmla="*/ 69 w 124"/>
                  <a:gd name="T11" fmla="*/ 76 h 133"/>
                  <a:gd name="T12" fmla="*/ 67 w 124"/>
                  <a:gd name="T13" fmla="*/ 75 h 133"/>
                  <a:gd name="T14" fmla="*/ 65 w 124"/>
                  <a:gd name="T15" fmla="*/ 76 h 133"/>
                  <a:gd name="T16" fmla="*/ 65 w 124"/>
                  <a:gd name="T17" fmla="*/ 77 h 133"/>
                  <a:gd name="T18" fmla="*/ 65 w 124"/>
                  <a:gd name="T19" fmla="*/ 78 h 133"/>
                  <a:gd name="T20" fmla="*/ 65 w 124"/>
                  <a:gd name="T21" fmla="*/ 79 h 133"/>
                  <a:gd name="T22" fmla="*/ 26 w 124"/>
                  <a:gd name="T23" fmla="*/ 93 h 133"/>
                  <a:gd name="T24" fmla="*/ 18 w 124"/>
                  <a:gd name="T25" fmla="*/ 97 h 133"/>
                  <a:gd name="T26" fmla="*/ 35 w 124"/>
                  <a:gd name="T27" fmla="*/ 91 h 133"/>
                  <a:gd name="T28" fmla="*/ 53 w 124"/>
                  <a:gd name="T29" fmla="*/ 86 h 133"/>
                  <a:gd name="T30" fmla="*/ 57 w 124"/>
                  <a:gd name="T31" fmla="*/ 86 h 133"/>
                  <a:gd name="T32" fmla="*/ 50 w 124"/>
                  <a:gd name="T33" fmla="*/ 90 h 133"/>
                  <a:gd name="T34" fmla="*/ 31 w 124"/>
                  <a:gd name="T35" fmla="*/ 96 h 133"/>
                  <a:gd name="T36" fmla="*/ 2 w 124"/>
                  <a:gd name="T37" fmla="*/ 104 h 133"/>
                  <a:gd name="T38" fmla="*/ 0 w 124"/>
                  <a:gd name="T39" fmla="*/ 104 h 133"/>
                  <a:gd name="T40" fmla="*/ 0 w 124"/>
                  <a:gd name="T41" fmla="*/ 104 h 133"/>
                  <a:gd name="T42" fmla="*/ 1 w 124"/>
                  <a:gd name="T43" fmla="*/ 103 h 133"/>
                  <a:gd name="T44" fmla="*/ 2 w 124"/>
                  <a:gd name="T45" fmla="*/ 104 h 133"/>
                  <a:gd name="T46" fmla="*/ 2 w 124"/>
                  <a:gd name="T47" fmla="*/ 103 h 133"/>
                  <a:gd name="T48" fmla="*/ 14 w 124"/>
                  <a:gd name="T49" fmla="*/ 97 h 133"/>
                  <a:gd name="T50" fmla="*/ 39 w 124"/>
                  <a:gd name="T51" fmla="*/ 86 h 133"/>
                  <a:gd name="T52" fmla="*/ 65 w 124"/>
                  <a:gd name="T53" fmla="*/ 76 h 133"/>
                  <a:gd name="T54" fmla="*/ 65 w 124"/>
                  <a:gd name="T55" fmla="*/ 75 h 133"/>
                  <a:gd name="T56" fmla="*/ 66 w 124"/>
                  <a:gd name="T57" fmla="*/ 74 h 133"/>
                  <a:gd name="T58" fmla="*/ 67 w 124"/>
                  <a:gd name="T59" fmla="*/ 75 h 133"/>
                  <a:gd name="T60" fmla="*/ 70 w 124"/>
                  <a:gd name="T61" fmla="*/ 73 h 133"/>
                  <a:gd name="T62" fmla="*/ 73 w 124"/>
                  <a:gd name="T63" fmla="*/ 76 h 133"/>
                  <a:gd name="T64" fmla="*/ 72 w 124"/>
                  <a:gd name="T65" fmla="*/ 74 h 133"/>
                  <a:gd name="T66" fmla="*/ 71 w 124"/>
                  <a:gd name="T67" fmla="*/ 72 h 133"/>
                  <a:gd name="T68" fmla="*/ 70 w 124"/>
                  <a:gd name="T69" fmla="*/ 72 h 133"/>
                  <a:gd name="T70" fmla="*/ 70 w 124"/>
                  <a:gd name="T71" fmla="*/ 71 h 133"/>
                  <a:gd name="T72" fmla="*/ 72 w 124"/>
                  <a:gd name="T73" fmla="*/ 64 h 133"/>
                  <a:gd name="T74" fmla="*/ 95 w 124"/>
                  <a:gd name="T75" fmla="*/ 1 h 133"/>
                  <a:gd name="T76" fmla="*/ 96 w 124"/>
                  <a:gd name="T77" fmla="*/ 0 h 133"/>
                  <a:gd name="T78" fmla="*/ 96 w 124"/>
                  <a:gd name="T79" fmla="*/ 0 h 133"/>
                  <a:gd name="T80" fmla="*/ 72 w 124"/>
                  <a:gd name="T81" fmla="*/ 72 h 133"/>
                  <a:gd name="T82" fmla="*/ 73 w 124"/>
                  <a:gd name="T83" fmla="*/ 72 h 133"/>
                  <a:gd name="T84" fmla="*/ 79 w 124"/>
                  <a:gd name="T85" fmla="*/ 54 h 133"/>
                  <a:gd name="T86" fmla="*/ 73 w 124"/>
                  <a:gd name="T87" fmla="*/ 74 h 133"/>
                  <a:gd name="T88" fmla="*/ 77 w 124"/>
                  <a:gd name="T89" fmla="*/ 75 h 133"/>
                  <a:gd name="T90" fmla="*/ 82 w 124"/>
                  <a:gd name="T91" fmla="*/ 80 h 133"/>
                  <a:gd name="T92" fmla="*/ 82 w 124"/>
                  <a:gd name="T93" fmla="*/ 80 h 133"/>
                  <a:gd name="T94" fmla="*/ 82 w 124"/>
                  <a:gd name="T95" fmla="*/ 79 h 133"/>
                  <a:gd name="T96" fmla="*/ 82 w 124"/>
                  <a:gd name="T97" fmla="*/ 81 h 133"/>
                  <a:gd name="T98" fmla="*/ 74 w 124"/>
                  <a:gd name="T99" fmla="*/ 77 h 133"/>
                  <a:gd name="T100" fmla="*/ 73 w 124"/>
                  <a:gd name="T101" fmla="*/ 77 h 133"/>
                  <a:gd name="T102" fmla="*/ 72 w 124"/>
                  <a:gd name="T103" fmla="*/ 77 h 133"/>
                  <a:gd name="T104" fmla="*/ 74 w 124"/>
                  <a:gd name="T105" fmla="*/ 77 h 133"/>
                  <a:gd name="T106" fmla="*/ 74 w 124"/>
                  <a:gd name="T107" fmla="*/ 77 h 133"/>
                  <a:gd name="T108" fmla="*/ 74 w 124"/>
                  <a:gd name="T109" fmla="*/ 77 h 133"/>
                  <a:gd name="T110" fmla="*/ 75 w 124"/>
                  <a:gd name="T111" fmla="*/ 78 h 133"/>
                  <a:gd name="T112" fmla="*/ 83 w 124"/>
                  <a:gd name="T113" fmla="*/ 84 h 133"/>
                  <a:gd name="T114" fmla="*/ 92 w 124"/>
                  <a:gd name="T115" fmla="*/ 94 h 133"/>
                  <a:gd name="T116" fmla="*/ 124 w 124"/>
                  <a:gd name="T117" fmla="*/ 132 h 133"/>
                  <a:gd name="T118" fmla="*/ 124 w 124"/>
                  <a:gd name="T119" fmla="*/ 133 h 133"/>
                  <a:gd name="T120" fmla="*/ 123 w 124"/>
                  <a:gd name="T121" fmla="*/ 133 h 133"/>
                  <a:gd name="T122" fmla="*/ 122 w 124"/>
                  <a:gd name="T123" fmla="*/ 131 h 1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133"/>
                  <a:gd name="T188" fmla="*/ 124 w 124"/>
                  <a:gd name="T189" fmla="*/ 133 h 1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133">
                    <a:moveTo>
                      <a:pt x="122" y="131"/>
                    </a:moveTo>
                    <a:lnTo>
                      <a:pt x="122" y="131"/>
                    </a:lnTo>
                    <a:lnTo>
                      <a:pt x="111" y="120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71" y="77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43" y="87"/>
                    </a:lnTo>
                    <a:lnTo>
                      <a:pt x="26" y="93"/>
                    </a:lnTo>
                    <a:lnTo>
                      <a:pt x="18" y="97"/>
                    </a:lnTo>
                    <a:lnTo>
                      <a:pt x="35" y="91"/>
                    </a:lnTo>
                    <a:lnTo>
                      <a:pt x="48" y="87"/>
                    </a:lnTo>
                    <a:lnTo>
                      <a:pt x="53" y="86"/>
                    </a:lnTo>
                    <a:lnTo>
                      <a:pt x="57" y="86"/>
                    </a:lnTo>
                    <a:lnTo>
                      <a:pt x="54" y="88"/>
                    </a:lnTo>
                    <a:lnTo>
                      <a:pt x="50" y="90"/>
                    </a:lnTo>
                    <a:lnTo>
                      <a:pt x="31" y="96"/>
                    </a:lnTo>
                    <a:lnTo>
                      <a:pt x="7" y="102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1" y="103"/>
                    </a:lnTo>
                    <a:lnTo>
                      <a:pt x="1" y="104"/>
                    </a:lnTo>
                    <a:lnTo>
                      <a:pt x="2" y="104"/>
                    </a:lnTo>
                    <a:lnTo>
                      <a:pt x="2" y="103"/>
                    </a:lnTo>
                    <a:lnTo>
                      <a:pt x="6" y="101"/>
                    </a:lnTo>
                    <a:lnTo>
                      <a:pt x="14" y="97"/>
                    </a:lnTo>
                    <a:lnTo>
                      <a:pt x="39" y="86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6" y="74"/>
                    </a:lnTo>
                    <a:lnTo>
                      <a:pt x="67" y="75"/>
                    </a:lnTo>
                    <a:lnTo>
                      <a:pt x="69" y="74"/>
                    </a:lnTo>
                    <a:lnTo>
                      <a:pt x="70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2" y="74"/>
                    </a:lnTo>
                    <a:lnTo>
                      <a:pt x="71" y="73"/>
                    </a:lnTo>
                    <a:lnTo>
                      <a:pt x="71" y="72"/>
                    </a:lnTo>
                    <a:lnTo>
                      <a:pt x="70" y="72"/>
                    </a:lnTo>
                    <a:lnTo>
                      <a:pt x="70" y="71"/>
                    </a:lnTo>
                    <a:lnTo>
                      <a:pt x="72" y="64"/>
                    </a:lnTo>
                    <a:lnTo>
                      <a:pt x="95" y="1"/>
                    </a:lnTo>
                    <a:lnTo>
                      <a:pt x="96" y="0"/>
                    </a:lnTo>
                    <a:lnTo>
                      <a:pt x="84" y="38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9" y="54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4" y="74"/>
                    </a:lnTo>
                    <a:lnTo>
                      <a:pt x="77" y="75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2" y="83"/>
                    </a:lnTo>
                    <a:lnTo>
                      <a:pt x="74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8"/>
                    </a:lnTo>
                    <a:lnTo>
                      <a:pt x="83" y="84"/>
                    </a:lnTo>
                    <a:lnTo>
                      <a:pt x="92" y="94"/>
                    </a:lnTo>
                    <a:lnTo>
                      <a:pt x="119" y="126"/>
                    </a:lnTo>
                    <a:lnTo>
                      <a:pt x="124" y="132"/>
                    </a:lnTo>
                    <a:lnTo>
                      <a:pt x="124" y="133"/>
                    </a:lnTo>
                    <a:lnTo>
                      <a:pt x="123" y="133"/>
                    </a:lnTo>
                    <a:lnTo>
                      <a:pt x="12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09" name="Freeform 323"/>
              <p:cNvSpPr>
                <a:spLocks/>
              </p:cNvSpPr>
              <p:nvPr/>
            </p:nvSpPr>
            <p:spPr bwMode="auto">
              <a:xfrm>
                <a:off x="478" y="16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0" name="Freeform 324"/>
              <p:cNvSpPr>
                <a:spLocks/>
              </p:cNvSpPr>
              <p:nvPr/>
            </p:nvSpPr>
            <p:spPr bwMode="auto">
              <a:xfrm>
                <a:off x="486" y="168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1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1" name="Freeform 325"/>
              <p:cNvSpPr>
                <a:spLocks/>
              </p:cNvSpPr>
              <p:nvPr/>
            </p:nvSpPr>
            <p:spPr bwMode="auto">
              <a:xfrm>
                <a:off x="482" y="1611"/>
                <a:ext cx="23" cy="62"/>
              </a:xfrm>
              <a:custGeom>
                <a:avLst/>
                <a:gdLst>
                  <a:gd name="T0" fmla="*/ 0 w 23"/>
                  <a:gd name="T1" fmla="*/ 59 h 62"/>
                  <a:gd name="T2" fmla="*/ 0 w 23"/>
                  <a:gd name="T3" fmla="*/ 59 h 62"/>
                  <a:gd name="T4" fmla="*/ 3 w 23"/>
                  <a:gd name="T5" fmla="*/ 47 h 62"/>
                  <a:gd name="T6" fmla="*/ 9 w 23"/>
                  <a:gd name="T7" fmla="*/ 30 h 62"/>
                  <a:gd name="T8" fmla="*/ 17 w 23"/>
                  <a:gd name="T9" fmla="*/ 14 h 62"/>
                  <a:gd name="T10" fmla="*/ 23 w 23"/>
                  <a:gd name="T11" fmla="*/ 0 h 62"/>
                  <a:gd name="T12" fmla="*/ 23 w 23"/>
                  <a:gd name="T13" fmla="*/ 0 h 62"/>
                  <a:gd name="T14" fmla="*/ 17 w 23"/>
                  <a:gd name="T15" fmla="*/ 15 h 62"/>
                  <a:gd name="T16" fmla="*/ 17 w 23"/>
                  <a:gd name="T17" fmla="*/ 15 h 62"/>
                  <a:gd name="T18" fmla="*/ 7 w 23"/>
                  <a:gd name="T19" fmla="*/ 39 h 62"/>
                  <a:gd name="T20" fmla="*/ 2 w 23"/>
                  <a:gd name="T21" fmla="*/ 52 h 62"/>
                  <a:gd name="T22" fmla="*/ 2 w 23"/>
                  <a:gd name="T23" fmla="*/ 52 h 62"/>
                  <a:gd name="T24" fmla="*/ 0 w 23"/>
                  <a:gd name="T25" fmla="*/ 61 h 62"/>
                  <a:gd name="T26" fmla="*/ 0 w 23"/>
                  <a:gd name="T27" fmla="*/ 61 h 62"/>
                  <a:gd name="T28" fmla="*/ 0 w 23"/>
                  <a:gd name="T29" fmla="*/ 62 h 62"/>
                  <a:gd name="T30" fmla="*/ 0 w 23"/>
                  <a:gd name="T31" fmla="*/ 62 h 62"/>
                  <a:gd name="T32" fmla="*/ 0 w 23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62"/>
                  <a:gd name="T53" fmla="*/ 23 w 23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62">
                    <a:moveTo>
                      <a:pt x="0" y="59"/>
                    </a:moveTo>
                    <a:lnTo>
                      <a:pt x="0" y="59"/>
                    </a:lnTo>
                    <a:lnTo>
                      <a:pt x="3" y="47"/>
                    </a:lnTo>
                    <a:lnTo>
                      <a:pt x="9" y="30"/>
                    </a:lnTo>
                    <a:lnTo>
                      <a:pt x="17" y="14"/>
                    </a:lnTo>
                    <a:lnTo>
                      <a:pt x="23" y="0"/>
                    </a:lnTo>
                    <a:lnTo>
                      <a:pt x="17" y="15"/>
                    </a:lnTo>
                    <a:lnTo>
                      <a:pt x="7" y="39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2" name="Freeform 326"/>
              <p:cNvSpPr>
                <a:spLocks noEditPoints="1"/>
              </p:cNvSpPr>
              <p:nvPr/>
            </p:nvSpPr>
            <p:spPr bwMode="auto">
              <a:xfrm>
                <a:off x="409" y="1606"/>
                <a:ext cx="128" cy="239"/>
              </a:xfrm>
              <a:custGeom>
                <a:avLst/>
                <a:gdLst>
                  <a:gd name="T0" fmla="*/ 73 w 128"/>
                  <a:gd name="T1" fmla="*/ 88 h 239"/>
                  <a:gd name="T2" fmla="*/ 68 w 128"/>
                  <a:gd name="T3" fmla="*/ 84 h 239"/>
                  <a:gd name="T4" fmla="*/ 60 w 128"/>
                  <a:gd name="T5" fmla="*/ 90 h 239"/>
                  <a:gd name="T6" fmla="*/ 10 w 128"/>
                  <a:gd name="T7" fmla="*/ 106 h 239"/>
                  <a:gd name="T8" fmla="*/ 0 w 128"/>
                  <a:gd name="T9" fmla="*/ 107 h 239"/>
                  <a:gd name="T10" fmla="*/ 0 w 128"/>
                  <a:gd name="T11" fmla="*/ 105 h 239"/>
                  <a:gd name="T12" fmla="*/ 38 w 128"/>
                  <a:gd name="T13" fmla="*/ 88 h 239"/>
                  <a:gd name="T14" fmla="*/ 68 w 128"/>
                  <a:gd name="T15" fmla="*/ 74 h 239"/>
                  <a:gd name="T16" fmla="*/ 71 w 128"/>
                  <a:gd name="T17" fmla="*/ 64 h 239"/>
                  <a:gd name="T18" fmla="*/ 88 w 128"/>
                  <a:gd name="T19" fmla="*/ 17 h 239"/>
                  <a:gd name="T20" fmla="*/ 98 w 128"/>
                  <a:gd name="T21" fmla="*/ 0 h 239"/>
                  <a:gd name="T22" fmla="*/ 101 w 128"/>
                  <a:gd name="T23" fmla="*/ 2 h 239"/>
                  <a:gd name="T24" fmla="*/ 77 w 128"/>
                  <a:gd name="T25" fmla="*/ 75 h 239"/>
                  <a:gd name="T26" fmla="*/ 85 w 128"/>
                  <a:gd name="T27" fmla="*/ 80 h 239"/>
                  <a:gd name="T28" fmla="*/ 87 w 128"/>
                  <a:gd name="T29" fmla="*/ 85 h 239"/>
                  <a:gd name="T30" fmla="*/ 127 w 128"/>
                  <a:gd name="T31" fmla="*/ 132 h 239"/>
                  <a:gd name="T32" fmla="*/ 126 w 128"/>
                  <a:gd name="T33" fmla="*/ 136 h 239"/>
                  <a:gd name="T34" fmla="*/ 80 w 128"/>
                  <a:gd name="T35" fmla="*/ 94 h 239"/>
                  <a:gd name="T36" fmla="*/ 72 w 128"/>
                  <a:gd name="T37" fmla="*/ 89 h 239"/>
                  <a:gd name="T38" fmla="*/ 83 w 128"/>
                  <a:gd name="T39" fmla="*/ 237 h 239"/>
                  <a:gd name="T40" fmla="*/ 81 w 128"/>
                  <a:gd name="T41" fmla="*/ 92 h 239"/>
                  <a:gd name="T42" fmla="*/ 124 w 128"/>
                  <a:gd name="T43" fmla="*/ 134 h 239"/>
                  <a:gd name="T44" fmla="*/ 124 w 128"/>
                  <a:gd name="T45" fmla="*/ 133 h 239"/>
                  <a:gd name="T46" fmla="*/ 126 w 128"/>
                  <a:gd name="T47" fmla="*/ 135 h 239"/>
                  <a:gd name="T48" fmla="*/ 121 w 128"/>
                  <a:gd name="T49" fmla="*/ 128 h 239"/>
                  <a:gd name="T50" fmla="*/ 101 w 128"/>
                  <a:gd name="T51" fmla="*/ 103 h 239"/>
                  <a:gd name="T52" fmla="*/ 85 w 128"/>
                  <a:gd name="T53" fmla="*/ 82 h 239"/>
                  <a:gd name="T54" fmla="*/ 79 w 128"/>
                  <a:gd name="T55" fmla="*/ 77 h 239"/>
                  <a:gd name="T56" fmla="*/ 75 w 128"/>
                  <a:gd name="T57" fmla="*/ 75 h 239"/>
                  <a:gd name="T58" fmla="*/ 97 w 128"/>
                  <a:gd name="T59" fmla="*/ 9 h 239"/>
                  <a:gd name="T60" fmla="*/ 98 w 128"/>
                  <a:gd name="T61" fmla="*/ 2 h 239"/>
                  <a:gd name="T62" fmla="*/ 97 w 128"/>
                  <a:gd name="T63" fmla="*/ 3 h 239"/>
                  <a:gd name="T64" fmla="*/ 90 w 128"/>
                  <a:gd name="T65" fmla="*/ 19 h 239"/>
                  <a:gd name="T66" fmla="*/ 73 w 128"/>
                  <a:gd name="T67" fmla="*/ 64 h 239"/>
                  <a:gd name="T68" fmla="*/ 73 w 128"/>
                  <a:gd name="T69" fmla="*/ 68 h 239"/>
                  <a:gd name="T70" fmla="*/ 72 w 128"/>
                  <a:gd name="T71" fmla="*/ 74 h 239"/>
                  <a:gd name="T72" fmla="*/ 67 w 128"/>
                  <a:gd name="T73" fmla="*/ 77 h 239"/>
                  <a:gd name="T74" fmla="*/ 67 w 128"/>
                  <a:gd name="T75" fmla="*/ 77 h 239"/>
                  <a:gd name="T76" fmla="*/ 41 w 128"/>
                  <a:gd name="T77" fmla="*/ 88 h 239"/>
                  <a:gd name="T78" fmla="*/ 37 w 128"/>
                  <a:gd name="T79" fmla="*/ 89 h 239"/>
                  <a:gd name="T80" fmla="*/ 3 w 128"/>
                  <a:gd name="T81" fmla="*/ 105 h 239"/>
                  <a:gd name="T82" fmla="*/ 2 w 128"/>
                  <a:gd name="T83" fmla="*/ 106 h 239"/>
                  <a:gd name="T84" fmla="*/ 9 w 128"/>
                  <a:gd name="T85" fmla="*/ 104 h 239"/>
                  <a:gd name="T86" fmla="*/ 56 w 128"/>
                  <a:gd name="T87" fmla="*/ 90 h 239"/>
                  <a:gd name="T88" fmla="*/ 59 w 128"/>
                  <a:gd name="T89" fmla="*/ 88 h 239"/>
                  <a:gd name="T90" fmla="*/ 69 w 128"/>
                  <a:gd name="T91" fmla="*/ 82 h 239"/>
                  <a:gd name="T92" fmla="*/ 70 w 128"/>
                  <a:gd name="T93" fmla="*/ 83 h 239"/>
                  <a:gd name="T94" fmla="*/ 73 w 128"/>
                  <a:gd name="T95" fmla="*/ 86 h 239"/>
                  <a:gd name="T96" fmla="*/ 74 w 128"/>
                  <a:gd name="T97" fmla="*/ 198 h 239"/>
                  <a:gd name="T98" fmla="*/ 74 w 128"/>
                  <a:gd name="T99" fmla="*/ 238 h 2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"/>
                  <a:gd name="T151" fmla="*/ 0 h 239"/>
                  <a:gd name="T152" fmla="*/ 128 w 128"/>
                  <a:gd name="T153" fmla="*/ 239 h 2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" h="239">
                    <a:moveTo>
                      <a:pt x="72" y="89"/>
                    </a:moveTo>
                    <a:lnTo>
                      <a:pt x="73" y="88"/>
                    </a:lnTo>
                    <a:lnTo>
                      <a:pt x="72" y="87"/>
                    </a:lnTo>
                    <a:lnTo>
                      <a:pt x="71" y="86"/>
                    </a:lnTo>
                    <a:lnTo>
                      <a:pt x="68" y="84"/>
                    </a:lnTo>
                    <a:lnTo>
                      <a:pt x="66" y="86"/>
                    </a:lnTo>
                    <a:lnTo>
                      <a:pt x="60" y="90"/>
                    </a:lnTo>
                    <a:lnTo>
                      <a:pt x="56" y="92"/>
                    </a:lnTo>
                    <a:lnTo>
                      <a:pt x="52" y="93"/>
                    </a:lnTo>
                    <a:lnTo>
                      <a:pt x="10" y="106"/>
                    </a:lnTo>
                    <a:lnTo>
                      <a:pt x="5" y="108"/>
                    </a:lnTo>
                    <a:lnTo>
                      <a:pt x="1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17" y="97"/>
                    </a:lnTo>
                    <a:lnTo>
                      <a:pt x="38" y="88"/>
                    </a:lnTo>
                    <a:lnTo>
                      <a:pt x="66" y="77"/>
                    </a:lnTo>
                    <a:lnTo>
                      <a:pt x="67" y="75"/>
                    </a:lnTo>
                    <a:lnTo>
                      <a:pt x="68" y="74"/>
                    </a:lnTo>
                    <a:lnTo>
                      <a:pt x="70" y="73"/>
                    </a:lnTo>
                    <a:lnTo>
                      <a:pt x="71" y="69"/>
                    </a:lnTo>
                    <a:lnTo>
                      <a:pt x="71" y="64"/>
                    </a:lnTo>
                    <a:lnTo>
                      <a:pt x="74" y="51"/>
                    </a:lnTo>
                    <a:lnTo>
                      <a:pt x="80" y="35"/>
                    </a:lnTo>
                    <a:lnTo>
                      <a:pt x="88" y="17"/>
                    </a:lnTo>
                    <a:lnTo>
                      <a:pt x="95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1" y="2"/>
                    </a:lnTo>
                    <a:lnTo>
                      <a:pt x="100" y="3"/>
                    </a:lnTo>
                    <a:lnTo>
                      <a:pt x="90" y="34"/>
                    </a:lnTo>
                    <a:lnTo>
                      <a:pt x="77" y="75"/>
                    </a:lnTo>
                    <a:lnTo>
                      <a:pt x="79" y="76"/>
                    </a:lnTo>
                    <a:lnTo>
                      <a:pt x="85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7" y="85"/>
                    </a:lnTo>
                    <a:lnTo>
                      <a:pt x="123" y="127"/>
                    </a:lnTo>
                    <a:lnTo>
                      <a:pt x="127" y="132"/>
                    </a:lnTo>
                    <a:lnTo>
                      <a:pt x="128" y="134"/>
                    </a:lnTo>
                    <a:lnTo>
                      <a:pt x="128" y="135"/>
                    </a:lnTo>
                    <a:lnTo>
                      <a:pt x="126" y="136"/>
                    </a:lnTo>
                    <a:lnTo>
                      <a:pt x="124" y="135"/>
                    </a:lnTo>
                    <a:lnTo>
                      <a:pt x="109" y="122"/>
                    </a:lnTo>
                    <a:lnTo>
                      <a:pt x="80" y="94"/>
                    </a:lnTo>
                    <a:lnTo>
                      <a:pt x="84" y="239"/>
                    </a:lnTo>
                    <a:lnTo>
                      <a:pt x="73" y="239"/>
                    </a:lnTo>
                    <a:lnTo>
                      <a:pt x="72" y="89"/>
                    </a:lnTo>
                    <a:close/>
                    <a:moveTo>
                      <a:pt x="74" y="238"/>
                    </a:moveTo>
                    <a:lnTo>
                      <a:pt x="76" y="238"/>
                    </a:lnTo>
                    <a:lnTo>
                      <a:pt x="76" y="237"/>
                    </a:lnTo>
                    <a:lnTo>
                      <a:pt x="83" y="237"/>
                    </a:lnTo>
                    <a:lnTo>
                      <a:pt x="79" y="90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8" y="98"/>
                    </a:lnTo>
                    <a:lnTo>
                      <a:pt x="124" y="134"/>
                    </a:lnTo>
                    <a:lnTo>
                      <a:pt x="125" y="135"/>
                    </a:lnTo>
                    <a:lnTo>
                      <a:pt x="124" y="133"/>
                    </a:lnTo>
                    <a:lnTo>
                      <a:pt x="125" y="135"/>
                    </a:lnTo>
                    <a:lnTo>
                      <a:pt x="126" y="135"/>
                    </a:lnTo>
                    <a:lnTo>
                      <a:pt x="126" y="134"/>
                    </a:lnTo>
                    <a:lnTo>
                      <a:pt x="121" y="128"/>
                    </a:lnTo>
                    <a:lnTo>
                      <a:pt x="94" y="96"/>
                    </a:lnTo>
                    <a:lnTo>
                      <a:pt x="101" y="103"/>
                    </a:lnTo>
                    <a:lnTo>
                      <a:pt x="90" y="90"/>
                    </a:lnTo>
                    <a:lnTo>
                      <a:pt x="85" y="85"/>
                    </a:lnTo>
                    <a:lnTo>
                      <a:pt x="85" y="82"/>
                    </a:lnTo>
                    <a:lnTo>
                      <a:pt x="84" y="82"/>
                    </a:lnTo>
                    <a:lnTo>
                      <a:pt x="79" y="77"/>
                    </a:lnTo>
                    <a:lnTo>
                      <a:pt x="76" y="76"/>
                    </a:lnTo>
                    <a:lnTo>
                      <a:pt x="75" y="76"/>
                    </a:lnTo>
                    <a:lnTo>
                      <a:pt x="75" y="75"/>
                    </a:lnTo>
                    <a:lnTo>
                      <a:pt x="81" y="56"/>
                    </a:lnTo>
                    <a:lnTo>
                      <a:pt x="93" y="22"/>
                    </a:lnTo>
                    <a:lnTo>
                      <a:pt x="97" y="9"/>
                    </a:lnTo>
                    <a:lnTo>
                      <a:pt x="99" y="2"/>
                    </a:lnTo>
                    <a:lnTo>
                      <a:pt x="98" y="2"/>
                    </a:lnTo>
                    <a:lnTo>
                      <a:pt x="97" y="3"/>
                    </a:lnTo>
                    <a:lnTo>
                      <a:pt x="96" y="5"/>
                    </a:lnTo>
                    <a:lnTo>
                      <a:pt x="90" y="19"/>
                    </a:lnTo>
                    <a:lnTo>
                      <a:pt x="82" y="35"/>
                    </a:lnTo>
                    <a:lnTo>
                      <a:pt x="76" y="52"/>
                    </a:lnTo>
                    <a:lnTo>
                      <a:pt x="73" y="64"/>
                    </a:lnTo>
                    <a:lnTo>
                      <a:pt x="73" y="67"/>
                    </a:lnTo>
                    <a:lnTo>
                      <a:pt x="73" y="68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69" y="76"/>
                    </a:lnTo>
                    <a:lnTo>
                      <a:pt x="67" y="77"/>
                    </a:lnTo>
                    <a:lnTo>
                      <a:pt x="68" y="76"/>
                    </a:lnTo>
                    <a:lnTo>
                      <a:pt x="67" y="77"/>
                    </a:lnTo>
                    <a:lnTo>
                      <a:pt x="67" y="78"/>
                    </a:lnTo>
                    <a:lnTo>
                      <a:pt x="41" y="88"/>
                    </a:lnTo>
                    <a:lnTo>
                      <a:pt x="67" y="77"/>
                    </a:lnTo>
                    <a:lnTo>
                      <a:pt x="37" y="89"/>
                    </a:lnTo>
                    <a:lnTo>
                      <a:pt x="16" y="98"/>
                    </a:lnTo>
                    <a:lnTo>
                      <a:pt x="7" y="103"/>
                    </a:lnTo>
                    <a:lnTo>
                      <a:pt x="3" y="105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9" y="104"/>
                    </a:lnTo>
                    <a:lnTo>
                      <a:pt x="33" y="98"/>
                    </a:lnTo>
                    <a:lnTo>
                      <a:pt x="52" y="92"/>
                    </a:lnTo>
                    <a:lnTo>
                      <a:pt x="56" y="90"/>
                    </a:lnTo>
                    <a:lnTo>
                      <a:pt x="59" y="88"/>
                    </a:lnTo>
                    <a:lnTo>
                      <a:pt x="66" y="84"/>
                    </a:lnTo>
                    <a:lnTo>
                      <a:pt x="69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2" y="85"/>
                    </a:lnTo>
                    <a:lnTo>
                      <a:pt x="73" y="86"/>
                    </a:lnTo>
                    <a:lnTo>
                      <a:pt x="73" y="111"/>
                    </a:lnTo>
                    <a:lnTo>
                      <a:pt x="74" y="237"/>
                    </a:lnTo>
                    <a:lnTo>
                      <a:pt x="74" y="198"/>
                    </a:lnTo>
                    <a:lnTo>
                      <a:pt x="74" y="237"/>
                    </a:lnTo>
                    <a:lnTo>
                      <a:pt x="74" y="238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3" name="Freeform 327"/>
              <p:cNvSpPr>
                <a:spLocks/>
              </p:cNvSpPr>
              <p:nvPr/>
            </p:nvSpPr>
            <p:spPr bwMode="auto">
              <a:xfrm>
                <a:off x="409" y="1606"/>
                <a:ext cx="128" cy="239"/>
              </a:xfrm>
              <a:custGeom>
                <a:avLst/>
                <a:gdLst>
                  <a:gd name="T0" fmla="*/ 73 w 128"/>
                  <a:gd name="T1" fmla="*/ 88 h 239"/>
                  <a:gd name="T2" fmla="*/ 73 w 128"/>
                  <a:gd name="T3" fmla="*/ 88 h 239"/>
                  <a:gd name="T4" fmla="*/ 71 w 128"/>
                  <a:gd name="T5" fmla="*/ 86 h 239"/>
                  <a:gd name="T6" fmla="*/ 68 w 128"/>
                  <a:gd name="T7" fmla="*/ 84 h 239"/>
                  <a:gd name="T8" fmla="*/ 66 w 128"/>
                  <a:gd name="T9" fmla="*/ 86 h 239"/>
                  <a:gd name="T10" fmla="*/ 60 w 128"/>
                  <a:gd name="T11" fmla="*/ 90 h 239"/>
                  <a:gd name="T12" fmla="*/ 52 w 128"/>
                  <a:gd name="T13" fmla="*/ 93 h 239"/>
                  <a:gd name="T14" fmla="*/ 10 w 128"/>
                  <a:gd name="T15" fmla="*/ 106 h 239"/>
                  <a:gd name="T16" fmla="*/ 1 w 128"/>
                  <a:gd name="T17" fmla="*/ 108 h 239"/>
                  <a:gd name="T18" fmla="*/ 0 w 128"/>
                  <a:gd name="T19" fmla="*/ 107 h 239"/>
                  <a:gd name="T20" fmla="*/ 0 w 128"/>
                  <a:gd name="T21" fmla="*/ 106 h 239"/>
                  <a:gd name="T22" fmla="*/ 0 w 128"/>
                  <a:gd name="T23" fmla="*/ 105 h 239"/>
                  <a:gd name="T24" fmla="*/ 1 w 128"/>
                  <a:gd name="T25" fmla="*/ 104 h 239"/>
                  <a:gd name="T26" fmla="*/ 38 w 128"/>
                  <a:gd name="T27" fmla="*/ 88 h 239"/>
                  <a:gd name="T28" fmla="*/ 66 w 128"/>
                  <a:gd name="T29" fmla="*/ 77 h 239"/>
                  <a:gd name="T30" fmla="*/ 68 w 128"/>
                  <a:gd name="T31" fmla="*/ 74 h 239"/>
                  <a:gd name="T32" fmla="*/ 70 w 128"/>
                  <a:gd name="T33" fmla="*/ 73 h 239"/>
                  <a:gd name="T34" fmla="*/ 71 w 128"/>
                  <a:gd name="T35" fmla="*/ 64 h 239"/>
                  <a:gd name="T36" fmla="*/ 74 w 128"/>
                  <a:gd name="T37" fmla="*/ 51 h 239"/>
                  <a:gd name="T38" fmla="*/ 88 w 128"/>
                  <a:gd name="T39" fmla="*/ 17 h 239"/>
                  <a:gd name="T40" fmla="*/ 95 w 128"/>
                  <a:gd name="T41" fmla="*/ 3 h 239"/>
                  <a:gd name="T42" fmla="*/ 98 w 128"/>
                  <a:gd name="T43" fmla="*/ 0 h 239"/>
                  <a:gd name="T44" fmla="*/ 99 w 128"/>
                  <a:gd name="T45" fmla="*/ 0 h 239"/>
                  <a:gd name="T46" fmla="*/ 101 w 128"/>
                  <a:gd name="T47" fmla="*/ 2 h 239"/>
                  <a:gd name="T48" fmla="*/ 100 w 128"/>
                  <a:gd name="T49" fmla="*/ 3 h 239"/>
                  <a:gd name="T50" fmla="*/ 77 w 128"/>
                  <a:gd name="T51" fmla="*/ 75 h 239"/>
                  <a:gd name="T52" fmla="*/ 79 w 128"/>
                  <a:gd name="T53" fmla="*/ 76 h 239"/>
                  <a:gd name="T54" fmla="*/ 85 w 128"/>
                  <a:gd name="T55" fmla="*/ 80 h 239"/>
                  <a:gd name="T56" fmla="*/ 87 w 128"/>
                  <a:gd name="T57" fmla="*/ 83 h 239"/>
                  <a:gd name="T58" fmla="*/ 87 w 128"/>
                  <a:gd name="T59" fmla="*/ 85 h 239"/>
                  <a:gd name="T60" fmla="*/ 123 w 128"/>
                  <a:gd name="T61" fmla="*/ 127 h 239"/>
                  <a:gd name="T62" fmla="*/ 127 w 128"/>
                  <a:gd name="T63" fmla="*/ 132 h 239"/>
                  <a:gd name="T64" fmla="*/ 128 w 128"/>
                  <a:gd name="T65" fmla="*/ 135 h 239"/>
                  <a:gd name="T66" fmla="*/ 126 w 128"/>
                  <a:gd name="T67" fmla="*/ 136 h 239"/>
                  <a:gd name="T68" fmla="*/ 124 w 128"/>
                  <a:gd name="T69" fmla="*/ 135 h 239"/>
                  <a:gd name="T70" fmla="*/ 80 w 128"/>
                  <a:gd name="T71" fmla="*/ 94 h 239"/>
                  <a:gd name="T72" fmla="*/ 84 w 128"/>
                  <a:gd name="T73" fmla="*/ 239 h 239"/>
                  <a:gd name="T74" fmla="*/ 72 w 128"/>
                  <a:gd name="T75" fmla="*/ 89 h 2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239"/>
                  <a:gd name="T116" fmla="*/ 128 w 128"/>
                  <a:gd name="T117" fmla="*/ 239 h 2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239">
                    <a:moveTo>
                      <a:pt x="72" y="89"/>
                    </a:moveTo>
                    <a:lnTo>
                      <a:pt x="73" y="88"/>
                    </a:lnTo>
                    <a:lnTo>
                      <a:pt x="72" y="87"/>
                    </a:lnTo>
                    <a:lnTo>
                      <a:pt x="71" y="86"/>
                    </a:lnTo>
                    <a:lnTo>
                      <a:pt x="68" y="84"/>
                    </a:lnTo>
                    <a:lnTo>
                      <a:pt x="66" y="86"/>
                    </a:lnTo>
                    <a:lnTo>
                      <a:pt x="60" y="90"/>
                    </a:lnTo>
                    <a:lnTo>
                      <a:pt x="56" y="92"/>
                    </a:lnTo>
                    <a:lnTo>
                      <a:pt x="52" y="93"/>
                    </a:lnTo>
                    <a:lnTo>
                      <a:pt x="10" y="106"/>
                    </a:lnTo>
                    <a:lnTo>
                      <a:pt x="5" y="108"/>
                    </a:lnTo>
                    <a:lnTo>
                      <a:pt x="1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17" y="97"/>
                    </a:lnTo>
                    <a:lnTo>
                      <a:pt x="38" y="88"/>
                    </a:lnTo>
                    <a:lnTo>
                      <a:pt x="66" y="77"/>
                    </a:lnTo>
                    <a:lnTo>
                      <a:pt x="67" y="75"/>
                    </a:lnTo>
                    <a:lnTo>
                      <a:pt x="68" y="74"/>
                    </a:lnTo>
                    <a:lnTo>
                      <a:pt x="70" y="73"/>
                    </a:lnTo>
                    <a:lnTo>
                      <a:pt x="71" y="69"/>
                    </a:lnTo>
                    <a:lnTo>
                      <a:pt x="71" y="64"/>
                    </a:lnTo>
                    <a:lnTo>
                      <a:pt x="74" y="51"/>
                    </a:lnTo>
                    <a:lnTo>
                      <a:pt x="80" y="35"/>
                    </a:lnTo>
                    <a:lnTo>
                      <a:pt x="88" y="17"/>
                    </a:lnTo>
                    <a:lnTo>
                      <a:pt x="95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1" y="2"/>
                    </a:lnTo>
                    <a:lnTo>
                      <a:pt x="100" y="3"/>
                    </a:lnTo>
                    <a:lnTo>
                      <a:pt x="90" y="34"/>
                    </a:lnTo>
                    <a:lnTo>
                      <a:pt x="77" y="75"/>
                    </a:lnTo>
                    <a:lnTo>
                      <a:pt x="79" y="76"/>
                    </a:lnTo>
                    <a:lnTo>
                      <a:pt x="85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7" y="85"/>
                    </a:lnTo>
                    <a:lnTo>
                      <a:pt x="123" y="127"/>
                    </a:lnTo>
                    <a:lnTo>
                      <a:pt x="127" y="132"/>
                    </a:lnTo>
                    <a:lnTo>
                      <a:pt x="128" y="134"/>
                    </a:lnTo>
                    <a:lnTo>
                      <a:pt x="128" y="135"/>
                    </a:lnTo>
                    <a:lnTo>
                      <a:pt x="126" y="136"/>
                    </a:lnTo>
                    <a:lnTo>
                      <a:pt x="124" y="135"/>
                    </a:lnTo>
                    <a:lnTo>
                      <a:pt x="109" y="122"/>
                    </a:lnTo>
                    <a:lnTo>
                      <a:pt x="80" y="94"/>
                    </a:lnTo>
                    <a:lnTo>
                      <a:pt x="84" y="239"/>
                    </a:lnTo>
                    <a:lnTo>
                      <a:pt x="73" y="239"/>
                    </a:lnTo>
                    <a:lnTo>
                      <a:pt x="72" y="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4" name="Freeform 328"/>
              <p:cNvSpPr>
                <a:spLocks/>
              </p:cNvSpPr>
              <p:nvPr/>
            </p:nvSpPr>
            <p:spPr bwMode="auto">
              <a:xfrm>
                <a:off x="411" y="1608"/>
                <a:ext cx="124" cy="236"/>
              </a:xfrm>
              <a:custGeom>
                <a:avLst/>
                <a:gdLst>
                  <a:gd name="T0" fmla="*/ 74 w 124"/>
                  <a:gd name="T1" fmla="*/ 236 h 236"/>
                  <a:gd name="T2" fmla="*/ 81 w 124"/>
                  <a:gd name="T3" fmla="*/ 235 h 236"/>
                  <a:gd name="T4" fmla="*/ 78 w 124"/>
                  <a:gd name="T5" fmla="*/ 89 h 236"/>
                  <a:gd name="T6" fmla="*/ 79 w 124"/>
                  <a:gd name="T7" fmla="*/ 90 h 236"/>
                  <a:gd name="T8" fmla="*/ 86 w 124"/>
                  <a:gd name="T9" fmla="*/ 96 h 236"/>
                  <a:gd name="T10" fmla="*/ 122 w 124"/>
                  <a:gd name="T11" fmla="*/ 132 h 236"/>
                  <a:gd name="T12" fmla="*/ 123 w 124"/>
                  <a:gd name="T13" fmla="*/ 133 h 236"/>
                  <a:gd name="T14" fmla="*/ 122 w 124"/>
                  <a:gd name="T15" fmla="*/ 131 h 236"/>
                  <a:gd name="T16" fmla="*/ 123 w 124"/>
                  <a:gd name="T17" fmla="*/ 133 h 236"/>
                  <a:gd name="T18" fmla="*/ 124 w 124"/>
                  <a:gd name="T19" fmla="*/ 133 h 236"/>
                  <a:gd name="T20" fmla="*/ 124 w 124"/>
                  <a:gd name="T21" fmla="*/ 132 h 236"/>
                  <a:gd name="T22" fmla="*/ 119 w 124"/>
                  <a:gd name="T23" fmla="*/ 126 h 236"/>
                  <a:gd name="T24" fmla="*/ 92 w 124"/>
                  <a:gd name="T25" fmla="*/ 94 h 236"/>
                  <a:gd name="T26" fmla="*/ 99 w 124"/>
                  <a:gd name="T27" fmla="*/ 101 h 236"/>
                  <a:gd name="T28" fmla="*/ 83 w 124"/>
                  <a:gd name="T29" fmla="*/ 83 h 236"/>
                  <a:gd name="T30" fmla="*/ 83 w 124"/>
                  <a:gd name="T31" fmla="*/ 80 h 236"/>
                  <a:gd name="T32" fmla="*/ 82 w 124"/>
                  <a:gd name="T33" fmla="*/ 80 h 236"/>
                  <a:gd name="T34" fmla="*/ 77 w 124"/>
                  <a:gd name="T35" fmla="*/ 75 h 236"/>
                  <a:gd name="T36" fmla="*/ 73 w 124"/>
                  <a:gd name="T37" fmla="*/ 74 h 236"/>
                  <a:gd name="T38" fmla="*/ 73 w 124"/>
                  <a:gd name="T39" fmla="*/ 73 h 236"/>
                  <a:gd name="T40" fmla="*/ 79 w 124"/>
                  <a:gd name="T41" fmla="*/ 54 h 236"/>
                  <a:gd name="T42" fmla="*/ 95 w 124"/>
                  <a:gd name="T43" fmla="*/ 7 h 236"/>
                  <a:gd name="T44" fmla="*/ 97 w 124"/>
                  <a:gd name="T45" fmla="*/ 0 h 236"/>
                  <a:gd name="T46" fmla="*/ 96 w 124"/>
                  <a:gd name="T47" fmla="*/ 0 h 236"/>
                  <a:gd name="T48" fmla="*/ 95 w 124"/>
                  <a:gd name="T49" fmla="*/ 1 h 236"/>
                  <a:gd name="T50" fmla="*/ 95 w 124"/>
                  <a:gd name="T51" fmla="*/ 1 h 236"/>
                  <a:gd name="T52" fmla="*/ 94 w 124"/>
                  <a:gd name="T53" fmla="*/ 3 h 236"/>
                  <a:gd name="T54" fmla="*/ 88 w 124"/>
                  <a:gd name="T55" fmla="*/ 17 h 236"/>
                  <a:gd name="T56" fmla="*/ 74 w 124"/>
                  <a:gd name="T57" fmla="*/ 50 h 236"/>
                  <a:gd name="T58" fmla="*/ 71 w 124"/>
                  <a:gd name="T59" fmla="*/ 62 h 236"/>
                  <a:gd name="T60" fmla="*/ 71 w 124"/>
                  <a:gd name="T61" fmla="*/ 65 h 236"/>
                  <a:gd name="T62" fmla="*/ 71 w 124"/>
                  <a:gd name="T63" fmla="*/ 66 h 236"/>
                  <a:gd name="T64" fmla="*/ 69 w 124"/>
                  <a:gd name="T65" fmla="*/ 71 h 236"/>
                  <a:gd name="T66" fmla="*/ 70 w 124"/>
                  <a:gd name="T67" fmla="*/ 72 h 236"/>
                  <a:gd name="T68" fmla="*/ 70 w 124"/>
                  <a:gd name="T69" fmla="*/ 72 h 236"/>
                  <a:gd name="T70" fmla="*/ 65 w 124"/>
                  <a:gd name="T71" fmla="*/ 75 h 236"/>
                  <a:gd name="T72" fmla="*/ 66 w 124"/>
                  <a:gd name="T73" fmla="*/ 74 h 236"/>
                  <a:gd name="T74" fmla="*/ 65 w 124"/>
                  <a:gd name="T75" fmla="*/ 75 h 236"/>
                  <a:gd name="T76" fmla="*/ 65 w 124"/>
                  <a:gd name="T77" fmla="*/ 76 h 236"/>
                  <a:gd name="T78" fmla="*/ 39 w 124"/>
                  <a:gd name="T79" fmla="*/ 86 h 236"/>
                  <a:gd name="T80" fmla="*/ 65 w 124"/>
                  <a:gd name="T81" fmla="*/ 75 h 236"/>
                  <a:gd name="T82" fmla="*/ 35 w 124"/>
                  <a:gd name="T83" fmla="*/ 87 h 236"/>
                  <a:gd name="T84" fmla="*/ 5 w 124"/>
                  <a:gd name="T85" fmla="*/ 101 h 236"/>
                  <a:gd name="T86" fmla="*/ 1 w 124"/>
                  <a:gd name="T87" fmla="*/ 103 h 236"/>
                  <a:gd name="T88" fmla="*/ 1 w 124"/>
                  <a:gd name="T89" fmla="*/ 103 h 236"/>
                  <a:gd name="T90" fmla="*/ 0 w 124"/>
                  <a:gd name="T91" fmla="*/ 104 h 236"/>
                  <a:gd name="T92" fmla="*/ 2 w 124"/>
                  <a:gd name="T93" fmla="*/ 104 h 236"/>
                  <a:gd name="T94" fmla="*/ 7 w 124"/>
                  <a:gd name="T95" fmla="*/ 102 h 236"/>
                  <a:gd name="T96" fmla="*/ 50 w 124"/>
                  <a:gd name="T97" fmla="*/ 90 h 236"/>
                  <a:gd name="T98" fmla="*/ 54 w 124"/>
                  <a:gd name="T99" fmla="*/ 88 h 236"/>
                  <a:gd name="T100" fmla="*/ 57 w 124"/>
                  <a:gd name="T101" fmla="*/ 86 h 236"/>
                  <a:gd name="T102" fmla="*/ 57 w 124"/>
                  <a:gd name="T103" fmla="*/ 86 h 236"/>
                  <a:gd name="T104" fmla="*/ 67 w 124"/>
                  <a:gd name="T105" fmla="*/ 80 h 236"/>
                  <a:gd name="T106" fmla="*/ 67 w 124"/>
                  <a:gd name="T107" fmla="*/ 80 h 236"/>
                  <a:gd name="T108" fmla="*/ 67 w 124"/>
                  <a:gd name="T109" fmla="*/ 80 h 236"/>
                  <a:gd name="T110" fmla="*/ 68 w 124"/>
                  <a:gd name="T111" fmla="*/ 81 h 236"/>
                  <a:gd name="T112" fmla="*/ 70 w 124"/>
                  <a:gd name="T113" fmla="*/ 83 h 236"/>
                  <a:gd name="T114" fmla="*/ 71 w 124"/>
                  <a:gd name="T115" fmla="*/ 84 h 236"/>
                  <a:gd name="T116" fmla="*/ 71 w 124"/>
                  <a:gd name="T117" fmla="*/ 109 h 236"/>
                  <a:gd name="T118" fmla="*/ 72 w 124"/>
                  <a:gd name="T119" fmla="*/ 196 h 236"/>
                  <a:gd name="T120" fmla="*/ 72 w 124"/>
                  <a:gd name="T121" fmla="*/ 235 h 236"/>
                  <a:gd name="T122" fmla="*/ 72 w 124"/>
                  <a:gd name="T123" fmla="*/ 236 h 2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236"/>
                  <a:gd name="T188" fmla="*/ 124 w 124"/>
                  <a:gd name="T189" fmla="*/ 236 h 2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236">
                    <a:moveTo>
                      <a:pt x="72" y="236"/>
                    </a:moveTo>
                    <a:lnTo>
                      <a:pt x="74" y="236"/>
                    </a:lnTo>
                    <a:lnTo>
                      <a:pt x="74" y="235"/>
                    </a:lnTo>
                    <a:lnTo>
                      <a:pt x="81" y="235"/>
                    </a:lnTo>
                    <a:lnTo>
                      <a:pt x="77" y="88"/>
                    </a:lnTo>
                    <a:lnTo>
                      <a:pt x="78" y="89"/>
                    </a:lnTo>
                    <a:lnTo>
                      <a:pt x="79" y="90"/>
                    </a:lnTo>
                    <a:lnTo>
                      <a:pt x="86" y="96"/>
                    </a:lnTo>
                    <a:lnTo>
                      <a:pt x="122" y="132"/>
                    </a:lnTo>
                    <a:lnTo>
                      <a:pt x="123" y="133"/>
                    </a:lnTo>
                    <a:lnTo>
                      <a:pt x="122" y="131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4" y="132"/>
                    </a:lnTo>
                    <a:lnTo>
                      <a:pt x="119" y="126"/>
                    </a:lnTo>
                    <a:lnTo>
                      <a:pt x="92" y="94"/>
                    </a:lnTo>
                    <a:lnTo>
                      <a:pt x="99" y="101"/>
                    </a:lnTo>
                    <a:lnTo>
                      <a:pt x="88" y="88"/>
                    </a:lnTo>
                    <a:lnTo>
                      <a:pt x="83" y="83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77" y="75"/>
                    </a:lnTo>
                    <a:lnTo>
                      <a:pt x="74" y="74"/>
                    </a:lnTo>
                    <a:lnTo>
                      <a:pt x="73" y="74"/>
                    </a:lnTo>
                    <a:lnTo>
                      <a:pt x="73" y="73"/>
                    </a:lnTo>
                    <a:lnTo>
                      <a:pt x="79" y="54"/>
                    </a:lnTo>
                    <a:lnTo>
                      <a:pt x="91" y="20"/>
                    </a:lnTo>
                    <a:lnTo>
                      <a:pt x="95" y="7"/>
                    </a:lnTo>
                    <a:lnTo>
                      <a:pt x="97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4" y="3"/>
                    </a:lnTo>
                    <a:lnTo>
                      <a:pt x="88" y="17"/>
                    </a:lnTo>
                    <a:lnTo>
                      <a:pt x="80" y="33"/>
                    </a:lnTo>
                    <a:lnTo>
                      <a:pt x="74" y="50"/>
                    </a:lnTo>
                    <a:lnTo>
                      <a:pt x="71" y="62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70"/>
                    </a:lnTo>
                    <a:lnTo>
                      <a:pt x="69" y="71"/>
                    </a:lnTo>
                    <a:lnTo>
                      <a:pt x="70" y="71"/>
                    </a:lnTo>
                    <a:lnTo>
                      <a:pt x="70" y="72"/>
                    </a:lnTo>
                    <a:lnTo>
                      <a:pt x="67" y="74"/>
                    </a:lnTo>
                    <a:lnTo>
                      <a:pt x="65" y="75"/>
                    </a:lnTo>
                    <a:lnTo>
                      <a:pt x="66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39" y="86"/>
                    </a:lnTo>
                    <a:lnTo>
                      <a:pt x="65" y="75"/>
                    </a:lnTo>
                    <a:lnTo>
                      <a:pt x="35" y="87"/>
                    </a:lnTo>
                    <a:lnTo>
                      <a:pt x="14" y="96"/>
                    </a:lnTo>
                    <a:lnTo>
                      <a:pt x="5" y="101"/>
                    </a:lnTo>
                    <a:lnTo>
                      <a:pt x="1" y="103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7" y="102"/>
                    </a:lnTo>
                    <a:lnTo>
                      <a:pt x="31" y="96"/>
                    </a:lnTo>
                    <a:lnTo>
                      <a:pt x="50" y="90"/>
                    </a:lnTo>
                    <a:lnTo>
                      <a:pt x="54" y="88"/>
                    </a:lnTo>
                    <a:lnTo>
                      <a:pt x="57" y="86"/>
                    </a:lnTo>
                    <a:lnTo>
                      <a:pt x="64" y="82"/>
                    </a:lnTo>
                    <a:lnTo>
                      <a:pt x="67" y="80"/>
                    </a:lnTo>
                    <a:lnTo>
                      <a:pt x="68" y="81"/>
                    </a:lnTo>
                    <a:lnTo>
                      <a:pt x="68" y="82"/>
                    </a:lnTo>
                    <a:lnTo>
                      <a:pt x="70" y="83"/>
                    </a:lnTo>
                    <a:lnTo>
                      <a:pt x="71" y="84"/>
                    </a:lnTo>
                    <a:lnTo>
                      <a:pt x="71" y="109"/>
                    </a:lnTo>
                    <a:lnTo>
                      <a:pt x="72" y="235"/>
                    </a:lnTo>
                    <a:lnTo>
                      <a:pt x="72" y="196"/>
                    </a:lnTo>
                    <a:lnTo>
                      <a:pt x="72" y="235"/>
                    </a:lnTo>
                    <a:lnTo>
                      <a:pt x="72" y="2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5" name="Rectangle 329"/>
              <p:cNvSpPr>
                <a:spLocks noChangeArrowheads="1"/>
              </p:cNvSpPr>
              <p:nvPr/>
            </p:nvSpPr>
            <p:spPr bwMode="auto">
              <a:xfrm>
                <a:off x="536" y="1738"/>
                <a:ext cx="1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16" name="Freeform 330"/>
              <p:cNvSpPr>
                <a:spLocks/>
              </p:cNvSpPr>
              <p:nvPr/>
            </p:nvSpPr>
            <p:spPr bwMode="auto">
              <a:xfrm>
                <a:off x="483" y="1693"/>
                <a:ext cx="5" cy="151"/>
              </a:xfrm>
              <a:custGeom>
                <a:avLst/>
                <a:gdLst>
                  <a:gd name="T0" fmla="*/ 0 w 5"/>
                  <a:gd name="T1" fmla="*/ 0 h 151"/>
                  <a:gd name="T2" fmla="*/ 0 w 5"/>
                  <a:gd name="T3" fmla="*/ 1 h 151"/>
                  <a:gd name="T4" fmla="*/ 1 w 5"/>
                  <a:gd name="T5" fmla="*/ 151 h 151"/>
                  <a:gd name="T6" fmla="*/ 5 w 5"/>
                  <a:gd name="T7" fmla="*/ 151 h 151"/>
                  <a:gd name="T8" fmla="*/ 3 w 5"/>
                  <a:gd name="T9" fmla="*/ 1 h 151"/>
                  <a:gd name="T10" fmla="*/ 0 w 5"/>
                  <a:gd name="T11" fmla="*/ 0 h 151"/>
                  <a:gd name="T12" fmla="*/ 0 w 5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51"/>
                  <a:gd name="T23" fmla="*/ 5 w 5"/>
                  <a:gd name="T24" fmla="*/ 151 h 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51">
                    <a:moveTo>
                      <a:pt x="0" y="0"/>
                    </a:moveTo>
                    <a:lnTo>
                      <a:pt x="0" y="1"/>
                    </a:lnTo>
                    <a:lnTo>
                      <a:pt x="1" y="151"/>
                    </a:lnTo>
                    <a:lnTo>
                      <a:pt x="5" y="15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7" name="Freeform 331"/>
              <p:cNvSpPr>
                <a:spLocks/>
              </p:cNvSpPr>
              <p:nvPr/>
            </p:nvSpPr>
            <p:spPr bwMode="auto">
              <a:xfrm>
                <a:off x="485" y="1685"/>
                <a:ext cx="9" cy="7"/>
              </a:xfrm>
              <a:custGeom>
                <a:avLst/>
                <a:gdLst>
                  <a:gd name="T0" fmla="*/ 1 w 9"/>
                  <a:gd name="T1" fmla="*/ 1 h 7"/>
                  <a:gd name="T2" fmla="*/ 1 w 9"/>
                  <a:gd name="T3" fmla="*/ 1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1 w 9"/>
                  <a:gd name="T11" fmla="*/ 1 h 7"/>
                  <a:gd name="T12" fmla="*/ 1 w 9"/>
                  <a:gd name="T13" fmla="*/ 1 h 7"/>
                  <a:gd name="T14" fmla="*/ 2 w 9"/>
                  <a:gd name="T15" fmla="*/ 2 h 7"/>
                  <a:gd name="T16" fmla="*/ 2 w 9"/>
                  <a:gd name="T17" fmla="*/ 2 h 7"/>
                  <a:gd name="T18" fmla="*/ 3 w 9"/>
                  <a:gd name="T19" fmla="*/ 2 h 7"/>
                  <a:gd name="T20" fmla="*/ 8 w 9"/>
                  <a:gd name="T21" fmla="*/ 5 h 7"/>
                  <a:gd name="T22" fmla="*/ 8 w 9"/>
                  <a:gd name="T23" fmla="*/ 5 h 7"/>
                  <a:gd name="T24" fmla="*/ 8 w 9"/>
                  <a:gd name="T25" fmla="*/ 5 h 7"/>
                  <a:gd name="T26" fmla="*/ 9 w 9"/>
                  <a:gd name="T27" fmla="*/ 7 h 7"/>
                  <a:gd name="T28" fmla="*/ 9 w 9"/>
                  <a:gd name="T29" fmla="*/ 7 h 7"/>
                  <a:gd name="T30" fmla="*/ 1 w 9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8" name="Freeform 332"/>
              <p:cNvSpPr>
                <a:spLocks/>
              </p:cNvSpPr>
              <p:nvPr/>
            </p:nvSpPr>
            <p:spPr bwMode="auto">
              <a:xfrm>
                <a:off x="485" y="1685"/>
                <a:ext cx="9" cy="7"/>
              </a:xfrm>
              <a:custGeom>
                <a:avLst/>
                <a:gdLst>
                  <a:gd name="T0" fmla="*/ 1 w 9"/>
                  <a:gd name="T1" fmla="*/ 1 h 7"/>
                  <a:gd name="T2" fmla="*/ 1 w 9"/>
                  <a:gd name="T3" fmla="*/ 1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1 w 9"/>
                  <a:gd name="T11" fmla="*/ 1 h 7"/>
                  <a:gd name="T12" fmla="*/ 1 w 9"/>
                  <a:gd name="T13" fmla="*/ 1 h 7"/>
                  <a:gd name="T14" fmla="*/ 2 w 9"/>
                  <a:gd name="T15" fmla="*/ 2 h 7"/>
                  <a:gd name="T16" fmla="*/ 2 w 9"/>
                  <a:gd name="T17" fmla="*/ 2 h 7"/>
                  <a:gd name="T18" fmla="*/ 3 w 9"/>
                  <a:gd name="T19" fmla="*/ 2 h 7"/>
                  <a:gd name="T20" fmla="*/ 8 w 9"/>
                  <a:gd name="T21" fmla="*/ 5 h 7"/>
                  <a:gd name="T22" fmla="*/ 8 w 9"/>
                  <a:gd name="T23" fmla="*/ 5 h 7"/>
                  <a:gd name="T24" fmla="*/ 8 w 9"/>
                  <a:gd name="T25" fmla="*/ 5 h 7"/>
                  <a:gd name="T26" fmla="*/ 9 w 9"/>
                  <a:gd name="T27" fmla="*/ 7 h 7"/>
                  <a:gd name="T28" fmla="*/ 9 w 9"/>
                  <a:gd name="T29" fmla="*/ 7 h 7"/>
                  <a:gd name="T30" fmla="*/ 1 w 9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19" name="Freeform 333"/>
              <p:cNvSpPr>
                <a:spLocks/>
              </p:cNvSpPr>
              <p:nvPr/>
            </p:nvSpPr>
            <p:spPr bwMode="auto">
              <a:xfrm>
                <a:off x="480" y="1609"/>
                <a:ext cx="26" cy="70"/>
              </a:xfrm>
              <a:custGeom>
                <a:avLst/>
                <a:gdLst>
                  <a:gd name="T0" fmla="*/ 0 w 26"/>
                  <a:gd name="T1" fmla="*/ 70 h 70"/>
                  <a:gd name="T2" fmla="*/ 0 w 26"/>
                  <a:gd name="T3" fmla="*/ 70 h 70"/>
                  <a:gd name="T4" fmla="*/ 1 w 26"/>
                  <a:gd name="T5" fmla="*/ 69 h 70"/>
                  <a:gd name="T6" fmla="*/ 2 w 26"/>
                  <a:gd name="T7" fmla="*/ 65 h 70"/>
                  <a:gd name="T8" fmla="*/ 2 w 26"/>
                  <a:gd name="T9" fmla="*/ 65 h 70"/>
                  <a:gd name="T10" fmla="*/ 2 w 26"/>
                  <a:gd name="T11" fmla="*/ 63 h 70"/>
                  <a:gd name="T12" fmla="*/ 2 w 26"/>
                  <a:gd name="T13" fmla="*/ 63 h 70"/>
                  <a:gd name="T14" fmla="*/ 4 w 26"/>
                  <a:gd name="T15" fmla="*/ 54 h 70"/>
                  <a:gd name="T16" fmla="*/ 4 w 26"/>
                  <a:gd name="T17" fmla="*/ 54 h 70"/>
                  <a:gd name="T18" fmla="*/ 9 w 26"/>
                  <a:gd name="T19" fmla="*/ 41 h 70"/>
                  <a:gd name="T20" fmla="*/ 19 w 26"/>
                  <a:gd name="T21" fmla="*/ 17 h 70"/>
                  <a:gd name="T22" fmla="*/ 19 w 26"/>
                  <a:gd name="T23" fmla="*/ 17 h 70"/>
                  <a:gd name="T24" fmla="*/ 26 w 26"/>
                  <a:gd name="T25" fmla="*/ 0 h 70"/>
                  <a:gd name="T26" fmla="*/ 26 w 26"/>
                  <a:gd name="T27" fmla="*/ 0 h 70"/>
                  <a:gd name="T28" fmla="*/ 3 w 26"/>
                  <a:gd name="T29" fmla="*/ 63 h 70"/>
                  <a:gd name="T30" fmla="*/ 3 w 26"/>
                  <a:gd name="T31" fmla="*/ 63 h 70"/>
                  <a:gd name="T32" fmla="*/ 1 w 26"/>
                  <a:gd name="T33" fmla="*/ 70 h 70"/>
                  <a:gd name="T34" fmla="*/ 0 w 26"/>
                  <a:gd name="T35" fmla="*/ 7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70"/>
                  <a:gd name="T56" fmla="*/ 26 w 26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70">
                    <a:moveTo>
                      <a:pt x="0" y="70"/>
                    </a:moveTo>
                    <a:lnTo>
                      <a:pt x="0" y="70"/>
                    </a:lnTo>
                    <a:lnTo>
                      <a:pt x="1" y="69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54"/>
                    </a:lnTo>
                    <a:lnTo>
                      <a:pt x="9" y="41"/>
                    </a:lnTo>
                    <a:lnTo>
                      <a:pt x="19" y="17"/>
                    </a:lnTo>
                    <a:lnTo>
                      <a:pt x="26" y="0"/>
                    </a:lnTo>
                    <a:lnTo>
                      <a:pt x="3" y="63"/>
                    </a:lnTo>
                    <a:lnTo>
                      <a:pt x="1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0" name="Freeform 334"/>
              <p:cNvSpPr>
                <a:spLocks/>
              </p:cNvSpPr>
              <p:nvPr/>
            </p:nvSpPr>
            <p:spPr bwMode="auto">
              <a:xfrm>
                <a:off x="480" y="1609"/>
                <a:ext cx="26" cy="70"/>
              </a:xfrm>
              <a:custGeom>
                <a:avLst/>
                <a:gdLst>
                  <a:gd name="T0" fmla="*/ 0 w 26"/>
                  <a:gd name="T1" fmla="*/ 70 h 70"/>
                  <a:gd name="T2" fmla="*/ 0 w 26"/>
                  <a:gd name="T3" fmla="*/ 70 h 70"/>
                  <a:gd name="T4" fmla="*/ 1 w 26"/>
                  <a:gd name="T5" fmla="*/ 69 h 70"/>
                  <a:gd name="T6" fmla="*/ 2 w 26"/>
                  <a:gd name="T7" fmla="*/ 65 h 70"/>
                  <a:gd name="T8" fmla="*/ 2 w 26"/>
                  <a:gd name="T9" fmla="*/ 65 h 70"/>
                  <a:gd name="T10" fmla="*/ 2 w 26"/>
                  <a:gd name="T11" fmla="*/ 63 h 70"/>
                  <a:gd name="T12" fmla="*/ 2 w 26"/>
                  <a:gd name="T13" fmla="*/ 63 h 70"/>
                  <a:gd name="T14" fmla="*/ 4 w 26"/>
                  <a:gd name="T15" fmla="*/ 54 h 70"/>
                  <a:gd name="T16" fmla="*/ 4 w 26"/>
                  <a:gd name="T17" fmla="*/ 54 h 70"/>
                  <a:gd name="T18" fmla="*/ 9 w 26"/>
                  <a:gd name="T19" fmla="*/ 41 h 70"/>
                  <a:gd name="T20" fmla="*/ 19 w 26"/>
                  <a:gd name="T21" fmla="*/ 17 h 70"/>
                  <a:gd name="T22" fmla="*/ 19 w 26"/>
                  <a:gd name="T23" fmla="*/ 17 h 70"/>
                  <a:gd name="T24" fmla="*/ 26 w 26"/>
                  <a:gd name="T25" fmla="*/ 0 h 70"/>
                  <a:gd name="T26" fmla="*/ 26 w 26"/>
                  <a:gd name="T27" fmla="*/ 0 h 70"/>
                  <a:gd name="T28" fmla="*/ 3 w 26"/>
                  <a:gd name="T29" fmla="*/ 63 h 70"/>
                  <a:gd name="T30" fmla="*/ 3 w 26"/>
                  <a:gd name="T31" fmla="*/ 63 h 70"/>
                  <a:gd name="T32" fmla="*/ 1 w 26"/>
                  <a:gd name="T33" fmla="*/ 70 h 70"/>
                  <a:gd name="T34" fmla="*/ 0 w 26"/>
                  <a:gd name="T35" fmla="*/ 7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70"/>
                  <a:gd name="T56" fmla="*/ 26 w 26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70">
                    <a:moveTo>
                      <a:pt x="0" y="70"/>
                    </a:moveTo>
                    <a:lnTo>
                      <a:pt x="0" y="70"/>
                    </a:lnTo>
                    <a:lnTo>
                      <a:pt x="1" y="69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54"/>
                    </a:lnTo>
                    <a:lnTo>
                      <a:pt x="9" y="41"/>
                    </a:lnTo>
                    <a:lnTo>
                      <a:pt x="19" y="17"/>
                    </a:lnTo>
                    <a:lnTo>
                      <a:pt x="26" y="0"/>
                    </a:lnTo>
                    <a:lnTo>
                      <a:pt x="3" y="63"/>
                    </a:lnTo>
                    <a:lnTo>
                      <a:pt x="1" y="70"/>
                    </a:lnTo>
                    <a:lnTo>
                      <a:pt x="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1" name="Freeform 335"/>
              <p:cNvSpPr>
                <a:spLocks/>
              </p:cNvSpPr>
              <p:nvPr/>
            </p:nvSpPr>
            <p:spPr bwMode="auto">
              <a:xfrm>
                <a:off x="412" y="1683"/>
                <a:ext cx="64" cy="29"/>
              </a:xfrm>
              <a:custGeom>
                <a:avLst/>
                <a:gdLst>
                  <a:gd name="T0" fmla="*/ 0 w 64"/>
                  <a:gd name="T1" fmla="*/ 28 h 29"/>
                  <a:gd name="T2" fmla="*/ 0 w 64"/>
                  <a:gd name="T3" fmla="*/ 28 h 29"/>
                  <a:gd name="T4" fmla="*/ 4 w 64"/>
                  <a:gd name="T5" fmla="*/ 26 h 29"/>
                  <a:gd name="T6" fmla="*/ 13 w 64"/>
                  <a:gd name="T7" fmla="*/ 21 h 29"/>
                  <a:gd name="T8" fmla="*/ 34 w 64"/>
                  <a:gd name="T9" fmla="*/ 12 h 29"/>
                  <a:gd name="T10" fmla="*/ 64 w 64"/>
                  <a:gd name="T11" fmla="*/ 0 h 29"/>
                  <a:gd name="T12" fmla="*/ 64 w 64"/>
                  <a:gd name="T13" fmla="*/ 0 h 29"/>
                  <a:gd name="T14" fmla="*/ 33 w 64"/>
                  <a:gd name="T15" fmla="*/ 13 h 29"/>
                  <a:gd name="T16" fmla="*/ 12 w 64"/>
                  <a:gd name="T17" fmla="*/ 23 h 29"/>
                  <a:gd name="T18" fmla="*/ 4 w 64"/>
                  <a:gd name="T19" fmla="*/ 26 h 29"/>
                  <a:gd name="T20" fmla="*/ 1 w 64"/>
                  <a:gd name="T21" fmla="*/ 28 h 29"/>
                  <a:gd name="T22" fmla="*/ 1 w 64"/>
                  <a:gd name="T23" fmla="*/ 29 h 29"/>
                  <a:gd name="T24" fmla="*/ 1 w 64"/>
                  <a:gd name="T25" fmla="*/ 29 h 29"/>
                  <a:gd name="T26" fmla="*/ 1 w 64"/>
                  <a:gd name="T27" fmla="*/ 29 h 29"/>
                  <a:gd name="T28" fmla="*/ 1 w 64"/>
                  <a:gd name="T29" fmla="*/ 29 h 29"/>
                  <a:gd name="T30" fmla="*/ 0 w 64"/>
                  <a:gd name="T31" fmla="*/ 29 h 29"/>
                  <a:gd name="T32" fmla="*/ 0 w 64"/>
                  <a:gd name="T33" fmla="*/ 28 h 29"/>
                  <a:gd name="T34" fmla="*/ 0 w 64"/>
                  <a:gd name="T35" fmla="*/ 28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"/>
                  <a:gd name="T55" fmla="*/ 0 h 29"/>
                  <a:gd name="T56" fmla="*/ 64 w 64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" h="29">
                    <a:moveTo>
                      <a:pt x="0" y="28"/>
                    </a:moveTo>
                    <a:lnTo>
                      <a:pt x="0" y="28"/>
                    </a:lnTo>
                    <a:lnTo>
                      <a:pt x="4" y="26"/>
                    </a:lnTo>
                    <a:lnTo>
                      <a:pt x="13" y="21"/>
                    </a:lnTo>
                    <a:lnTo>
                      <a:pt x="34" y="12"/>
                    </a:lnTo>
                    <a:lnTo>
                      <a:pt x="64" y="0"/>
                    </a:lnTo>
                    <a:lnTo>
                      <a:pt x="33" y="13"/>
                    </a:lnTo>
                    <a:lnTo>
                      <a:pt x="12" y="23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2" name="Freeform 336"/>
              <p:cNvSpPr>
                <a:spLocks/>
              </p:cNvSpPr>
              <p:nvPr/>
            </p:nvSpPr>
            <p:spPr bwMode="auto">
              <a:xfrm>
                <a:off x="412" y="1683"/>
                <a:ext cx="64" cy="29"/>
              </a:xfrm>
              <a:custGeom>
                <a:avLst/>
                <a:gdLst>
                  <a:gd name="T0" fmla="*/ 0 w 64"/>
                  <a:gd name="T1" fmla="*/ 28 h 29"/>
                  <a:gd name="T2" fmla="*/ 0 w 64"/>
                  <a:gd name="T3" fmla="*/ 28 h 29"/>
                  <a:gd name="T4" fmla="*/ 4 w 64"/>
                  <a:gd name="T5" fmla="*/ 26 h 29"/>
                  <a:gd name="T6" fmla="*/ 13 w 64"/>
                  <a:gd name="T7" fmla="*/ 21 h 29"/>
                  <a:gd name="T8" fmla="*/ 34 w 64"/>
                  <a:gd name="T9" fmla="*/ 12 h 29"/>
                  <a:gd name="T10" fmla="*/ 64 w 64"/>
                  <a:gd name="T11" fmla="*/ 0 h 29"/>
                  <a:gd name="T12" fmla="*/ 64 w 64"/>
                  <a:gd name="T13" fmla="*/ 0 h 29"/>
                  <a:gd name="T14" fmla="*/ 33 w 64"/>
                  <a:gd name="T15" fmla="*/ 13 h 29"/>
                  <a:gd name="T16" fmla="*/ 12 w 64"/>
                  <a:gd name="T17" fmla="*/ 23 h 29"/>
                  <a:gd name="T18" fmla="*/ 4 w 64"/>
                  <a:gd name="T19" fmla="*/ 26 h 29"/>
                  <a:gd name="T20" fmla="*/ 1 w 64"/>
                  <a:gd name="T21" fmla="*/ 28 h 29"/>
                  <a:gd name="T22" fmla="*/ 1 w 64"/>
                  <a:gd name="T23" fmla="*/ 29 h 29"/>
                  <a:gd name="T24" fmla="*/ 1 w 64"/>
                  <a:gd name="T25" fmla="*/ 29 h 29"/>
                  <a:gd name="T26" fmla="*/ 1 w 64"/>
                  <a:gd name="T27" fmla="*/ 29 h 29"/>
                  <a:gd name="T28" fmla="*/ 1 w 64"/>
                  <a:gd name="T29" fmla="*/ 29 h 29"/>
                  <a:gd name="T30" fmla="*/ 0 w 64"/>
                  <a:gd name="T31" fmla="*/ 29 h 29"/>
                  <a:gd name="T32" fmla="*/ 0 w 64"/>
                  <a:gd name="T33" fmla="*/ 28 h 29"/>
                  <a:gd name="T34" fmla="*/ 0 w 64"/>
                  <a:gd name="T35" fmla="*/ 28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"/>
                  <a:gd name="T55" fmla="*/ 0 h 29"/>
                  <a:gd name="T56" fmla="*/ 64 w 64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" h="29">
                    <a:moveTo>
                      <a:pt x="0" y="28"/>
                    </a:moveTo>
                    <a:lnTo>
                      <a:pt x="0" y="28"/>
                    </a:lnTo>
                    <a:lnTo>
                      <a:pt x="4" y="26"/>
                    </a:lnTo>
                    <a:lnTo>
                      <a:pt x="13" y="21"/>
                    </a:lnTo>
                    <a:lnTo>
                      <a:pt x="34" y="12"/>
                    </a:lnTo>
                    <a:lnTo>
                      <a:pt x="64" y="0"/>
                    </a:lnTo>
                    <a:lnTo>
                      <a:pt x="33" y="13"/>
                    </a:lnTo>
                    <a:lnTo>
                      <a:pt x="12" y="23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3" name="Freeform 337"/>
              <p:cNvSpPr>
                <a:spLocks/>
              </p:cNvSpPr>
              <p:nvPr/>
            </p:nvSpPr>
            <p:spPr bwMode="auto">
              <a:xfrm>
                <a:off x="483" y="1685"/>
                <a:ext cx="27" cy="24"/>
              </a:xfrm>
              <a:custGeom>
                <a:avLst/>
                <a:gdLst>
                  <a:gd name="T0" fmla="*/ 10 w 27"/>
                  <a:gd name="T1" fmla="*/ 5 h 24"/>
                  <a:gd name="T2" fmla="*/ 10 w 27"/>
                  <a:gd name="T3" fmla="*/ 5 h 24"/>
                  <a:gd name="T4" fmla="*/ 2 w 27"/>
                  <a:gd name="T5" fmla="*/ 0 h 24"/>
                  <a:gd name="T6" fmla="*/ 2 w 27"/>
                  <a:gd name="T7" fmla="*/ 0 h 24"/>
                  <a:gd name="T8" fmla="*/ 1 w 27"/>
                  <a:gd name="T9" fmla="*/ 0 h 24"/>
                  <a:gd name="T10" fmla="*/ 0 w 27"/>
                  <a:gd name="T11" fmla="*/ 0 h 24"/>
                  <a:gd name="T12" fmla="*/ 0 w 27"/>
                  <a:gd name="T13" fmla="*/ 0 h 24"/>
                  <a:gd name="T14" fmla="*/ 1 w 27"/>
                  <a:gd name="T15" fmla="*/ 0 h 24"/>
                  <a:gd name="T16" fmla="*/ 2 w 27"/>
                  <a:gd name="T17" fmla="*/ 0 h 24"/>
                  <a:gd name="T18" fmla="*/ 10 w 27"/>
                  <a:gd name="T19" fmla="*/ 6 h 24"/>
                  <a:gd name="T20" fmla="*/ 10 w 27"/>
                  <a:gd name="T21" fmla="*/ 6 h 24"/>
                  <a:gd name="T22" fmla="*/ 10 w 27"/>
                  <a:gd name="T23" fmla="*/ 4 h 24"/>
                  <a:gd name="T24" fmla="*/ 10 w 27"/>
                  <a:gd name="T25" fmla="*/ 3 h 24"/>
                  <a:gd name="T26" fmla="*/ 10 w 27"/>
                  <a:gd name="T27" fmla="*/ 2 h 24"/>
                  <a:gd name="T28" fmla="*/ 10 w 27"/>
                  <a:gd name="T29" fmla="*/ 2 h 24"/>
                  <a:gd name="T30" fmla="*/ 10 w 27"/>
                  <a:gd name="T31" fmla="*/ 3 h 24"/>
                  <a:gd name="T32" fmla="*/ 11 w 27"/>
                  <a:gd name="T33" fmla="*/ 4 h 24"/>
                  <a:gd name="T34" fmla="*/ 11 w 27"/>
                  <a:gd name="T35" fmla="*/ 6 h 24"/>
                  <a:gd name="T36" fmla="*/ 11 w 27"/>
                  <a:gd name="T37" fmla="*/ 6 h 24"/>
                  <a:gd name="T38" fmla="*/ 16 w 27"/>
                  <a:gd name="T39" fmla="*/ 11 h 24"/>
                  <a:gd name="T40" fmla="*/ 27 w 27"/>
                  <a:gd name="T41" fmla="*/ 24 h 24"/>
                  <a:gd name="T42" fmla="*/ 27 w 27"/>
                  <a:gd name="T43" fmla="*/ 24 h 24"/>
                  <a:gd name="T44" fmla="*/ 10 w 27"/>
                  <a:gd name="T45" fmla="*/ 5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4"/>
                  <a:gd name="T71" fmla="*/ 27 w 27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4">
                    <a:moveTo>
                      <a:pt x="10" y="5"/>
                    </a:moveTo>
                    <a:lnTo>
                      <a:pt x="10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6" y="11"/>
                    </a:lnTo>
                    <a:lnTo>
                      <a:pt x="27" y="24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4" name="Freeform 338"/>
              <p:cNvSpPr>
                <a:spLocks/>
              </p:cNvSpPr>
              <p:nvPr/>
            </p:nvSpPr>
            <p:spPr bwMode="auto">
              <a:xfrm>
                <a:off x="483" y="1685"/>
                <a:ext cx="27" cy="24"/>
              </a:xfrm>
              <a:custGeom>
                <a:avLst/>
                <a:gdLst>
                  <a:gd name="T0" fmla="*/ 10 w 27"/>
                  <a:gd name="T1" fmla="*/ 5 h 24"/>
                  <a:gd name="T2" fmla="*/ 10 w 27"/>
                  <a:gd name="T3" fmla="*/ 5 h 24"/>
                  <a:gd name="T4" fmla="*/ 2 w 27"/>
                  <a:gd name="T5" fmla="*/ 0 h 24"/>
                  <a:gd name="T6" fmla="*/ 2 w 27"/>
                  <a:gd name="T7" fmla="*/ 0 h 24"/>
                  <a:gd name="T8" fmla="*/ 1 w 27"/>
                  <a:gd name="T9" fmla="*/ 0 h 24"/>
                  <a:gd name="T10" fmla="*/ 0 w 27"/>
                  <a:gd name="T11" fmla="*/ 0 h 24"/>
                  <a:gd name="T12" fmla="*/ 0 w 27"/>
                  <a:gd name="T13" fmla="*/ 0 h 24"/>
                  <a:gd name="T14" fmla="*/ 1 w 27"/>
                  <a:gd name="T15" fmla="*/ 0 h 24"/>
                  <a:gd name="T16" fmla="*/ 2 w 27"/>
                  <a:gd name="T17" fmla="*/ 0 h 24"/>
                  <a:gd name="T18" fmla="*/ 10 w 27"/>
                  <a:gd name="T19" fmla="*/ 6 h 24"/>
                  <a:gd name="T20" fmla="*/ 10 w 27"/>
                  <a:gd name="T21" fmla="*/ 6 h 24"/>
                  <a:gd name="T22" fmla="*/ 10 w 27"/>
                  <a:gd name="T23" fmla="*/ 4 h 24"/>
                  <a:gd name="T24" fmla="*/ 10 w 27"/>
                  <a:gd name="T25" fmla="*/ 3 h 24"/>
                  <a:gd name="T26" fmla="*/ 10 w 27"/>
                  <a:gd name="T27" fmla="*/ 2 h 24"/>
                  <a:gd name="T28" fmla="*/ 10 w 27"/>
                  <a:gd name="T29" fmla="*/ 2 h 24"/>
                  <a:gd name="T30" fmla="*/ 10 w 27"/>
                  <a:gd name="T31" fmla="*/ 3 h 24"/>
                  <a:gd name="T32" fmla="*/ 11 w 27"/>
                  <a:gd name="T33" fmla="*/ 4 h 24"/>
                  <a:gd name="T34" fmla="*/ 11 w 27"/>
                  <a:gd name="T35" fmla="*/ 6 h 24"/>
                  <a:gd name="T36" fmla="*/ 11 w 27"/>
                  <a:gd name="T37" fmla="*/ 6 h 24"/>
                  <a:gd name="T38" fmla="*/ 16 w 27"/>
                  <a:gd name="T39" fmla="*/ 11 h 24"/>
                  <a:gd name="T40" fmla="*/ 27 w 27"/>
                  <a:gd name="T41" fmla="*/ 24 h 24"/>
                  <a:gd name="T42" fmla="*/ 27 w 27"/>
                  <a:gd name="T43" fmla="*/ 24 h 24"/>
                  <a:gd name="T44" fmla="*/ 10 w 27"/>
                  <a:gd name="T45" fmla="*/ 5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4"/>
                  <a:gd name="T71" fmla="*/ 27 w 27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4">
                    <a:moveTo>
                      <a:pt x="10" y="5"/>
                    </a:moveTo>
                    <a:lnTo>
                      <a:pt x="10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6" y="11"/>
                    </a:lnTo>
                    <a:lnTo>
                      <a:pt x="27" y="24"/>
                    </a:lnTo>
                    <a:lnTo>
                      <a:pt x="1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5" name="Freeform 339"/>
              <p:cNvSpPr>
                <a:spLocks/>
              </p:cNvSpPr>
              <p:nvPr/>
            </p:nvSpPr>
            <p:spPr bwMode="auto">
              <a:xfrm>
                <a:off x="429" y="1683"/>
                <a:ext cx="105" cy="161"/>
              </a:xfrm>
              <a:custGeom>
                <a:avLst/>
                <a:gdLst>
                  <a:gd name="T0" fmla="*/ 54 w 105"/>
                  <a:gd name="T1" fmla="*/ 160 h 161"/>
                  <a:gd name="T2" fmla="*/ 53 w 105"/>
                  <a:gd name="T3" fmla="*/ 34 h 161"/>
                  <a:gd name="T4" fmla="*/ 53 w 105"/>
                  <a:gd name="T5" fmla="*/ 9 h 161"/>
                  <a:gd name="T6" fmla="*/ 52 w 105"/>
                  <a:gd name="T7" fmla="*/ 8 h 161"/>
                  <a:gd name="T8" fmla="*/ 50 w 105"/>
                  <a:gd name="T9" fmla="*/ 6 h 161"/>
                  <a:gd name="T10" fmla="*/ 49 w 105"/>
                  <a:gd name="T11" fmla="*/ 5 h 161"/>
                  <a:gd name="T12" fmla="*/ 39 w 105"/>
                  <a:gd name="T13" fmla="*/ 11 h 161"/>
                  <a:gd name="T14" fmla="*/ 35 w 105"/>
                  <a:gd name="T15" fmla="*/ 11 h 161"/>
                  <a:gd name="T16" fmla="*/ 17 w 105"/>
                  <a:gd name="T17" fmla="*/ 16 h 161"/>
                  <a:gd name="T18" fmla="*/ 0 w 105"/>
                  <a:gd name="T19" fmla="*/ 22 h 161"/>
                  <a:gd name="T20" fmla="*/ 8 w 105"/>
                  <a:gd name="T21" fmla="*/ 18 h 161"/>
                  <a:gd name="T22" fmla="*/ 47 w 105"/>
                  <a:gd name="T23" fmla="*/ 4 h 161"/>
                  <a:gd name="T24" fmla="*/ 47 w 105"/>
                  <a:gd name="T25" fmla="*/ 3 h 161"/>
                  <a:gd name="T26" fmla="*/ 47 w 105"/>
                  <a:gd name="T27" fmla="*/ 1 h 161"/>
                  <a:gd name="T28" fmla="*/ 48 w 105"/>
                  <a:gd name="T29" fmla="*/ 0 h 161"/>
                  <a:gd name="T30" fmla="*/ 49 w 105"/>
                  <a:gd name="T31" fmla="*/ 0 h 161"/>
                  <a:gd name="T32" fmla="*/ 51 w 105"/>
                  <a:gd name="T33" fmla="*/ 1 h 161"/>
                  <a:gd name="T34" fmla="*/ 52 w 105"/>
                  <a:gd name="T35" fmla="*/ 2 h 161"/>
                  <a:gd name="T36" fmla="*/ 53 w 105"/>
                  <a:gd name="T37" fmla="*/ 2 h 161"/>
                  <a:gd name="T38" fmla="*/ 53 w 105"/>
                  <a:gd name="T39" fmla="*/ 3 h 161"/>
                  <a:gd name="T40" fmla="*/ 93 w 105"/>
                  <a:gd name="T41" fmla="*/ 45 h 161"/>
                  <a:gd name="T42" fmla="*/ 105 w 105"/>
                  <a:gd name="T43" fmla="*/ 58 h 161"/>
                  <a:gd name="T44" fmla="*/ 104 w 105"/>
                  <a:gd name="T45" fmla="*/ 57 h 161"/>
                  <a:gd name="T46" fmla="*/ 68 w 105"/>
                  <a:gd name="T47" fmla="*/ 21 h 161"/>
                  <a:gd name="T48" fmla="*/ 57 w 105"/>
                  <a:gd name="T49" fmla="*/ 11 h 161"/>
                  <a:gd name="T50" fmla="*/ 55 w 105"/>
                  <a:gd name="T51" fmla="*/ 11 h 161"/>
                  <a:gd name="T52" fmla="*/ 54 w 105"/>
                  <a:gd name="T53" fmla="*/ 26 h 161"/>
                  <a:gd name="T54" fmla="*/ 55 w 105"/>
                  <a:gd name="T55" fmla="*/ 26 h 161"/>
                  <a:gd name="T56" fmla="*/ 57 w 105"/>
                  <a:gd name="T57" fmla="*/ 29 h 161"/>
                  <a:gd name="T58" fmla="*/ 59 w 105"/>
                  <a:gd name="T59" fmla="*/ 50 h 161"/>
                  <a:gd name="T60" fmla="*/ 60 w 105"/>
                  <a:gd name="T61" fmla="*/ 70 h 161"/>
                  <a:gd name="T62" fmla="*/ 59 w 105"/>
                  <a:gd name="T63" fmla="*/ 61 h 161"/>
                  <a:gd name="T64" fmla="*/ 56 w 105"/>
                  <a:gd name="T65" fmla="*/ 52 h 161"/>
                  <a:gd name="T66" fmla="*/ 55 w 105"/>
                  <a:gd name="T67" fmla="*/ 50 h 161"/>
                  <a:gd name="T68" fmla="*/ 55 w 105"/>
                  <a:gd name="T69" fmla="*/ 52 h 161"/>
                  <a:gd name="T70" fmla="*/ 54 w 105"/>
                  <a:gd name="T71" fmla="*/ 161 h 161"/>
                  <a:gd name="T72" fmla="*/ 54 w 105"/>
                  <a:gd name="T73" fmla="*/ 98 h 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"/>
                  <a:gd name="T112" fmla="*/ 0 h 161"/>
                  <a:gd name="T113" fmla="*/ 105 w 105"/>
                  <a:gd name="T114" fmla="*/ 161 h 1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" h="161">
                    <a:moveTo>
                      <a:pt x="54" y="98"/>
                    </a:moveTo>
                    <a:lnTo>
                      <a:pt x="54" y="160"/>
                    </a:lnTo>
                    <a:lnTo>
                      <a:pt x="53" y="34"/>
                    </a:lnTo>
                    <a:lnTo>
                      <a:pt x="53" y="9"/>
                    </a:lnTo>
                    <a:lnTo>
                      <a:pt x="52" y="8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5" y="11"/>
                    </a:lnTo>
                    <a:lnTo>
                      <a:pt x="30" y="12"/>
                    </a:lnTo>
                    <a:lnTo>
                      <a:pt x="17" y="16"/>
                    </a:lnTo>
                    <a:lnTo>
                      <a:pt x="0" y="22"/>
                    </a:lnTo>
                    <a:lnTo>
                      <a:pt x="8" y="18"/>
                    </a:lnTo>
                    <a:lnTo>
                      <a:pt x="25" y="12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93" y="45"/>
                    </a:lnTo>
                    <a:lnTo>
                      <a:pt x="105" y="58"/>
                    </a:lnTo>
                    <a:lnTo>
                      <a:pt x="104" y="57"/>
                    </a:lnTo>
                    <a:lnTo>
                      <a:pt x="68" y="2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9"/>
                    </a:lnTo>
                    <a:lnTo>
                      <a:pt x="59" y="37"/>
                    </a:lnTo>
                    <a:lnTo>
                      <a:pt x="59" y="50"/>
                    </a:lnTo>
                    <a:lnTo>
                      <a:pt x="59" y="57"/>
                    </a:lnTo>
                    <a:lnTo>
                      <a:pt x="60" y="70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98"/>
                    </a:lnTo>
                    <a:close/>
                  </a:path>
                </a:pathLst>
              </a:custGeom>
              <a:solidFill>
                <a:srgbClr val="848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6" name="Freeform 340"/>
              <p:cNvSpPr>
                <a:spLocks/>
              </p:cNvSpPr>
              <p:nvPr/>
            </p:nvSpPr>
            <p:spPr bwMode="auto">
              <a:xfrm>
                <a:off x="429" y="1683"/>
                <a:ext cx="105" cy="161"/>
              </a:xfrm>
              <a:custGeom>
                <a:avLst/>
                <a:gdLst>
                  <a:gd name="T0" fmla="*/ 54 w 105"/>
                  <a:gd name="T1" fmla="*/ 160 h 161"/>
                  <a:gd name="T2" fmla="*/ 53 w 105"/>
                  <a:gd name="T3" fmla="*/ 34 h 161"/>
                  <a:gd name="T4" fmla="*/ 53 w 105"/>
                  <a:gd name="T5" fmla="*/ 9 h 161"/>
                  <a:gd name="T6" fmla="*/ 52 w 105"/>
                  <a:gd name="T7" fmla="*/ 8 h 161"/>
                  <a:gd name="T8" fmla="*/ 50 w 105"/>
                  <a:gd name="T9" fmla="*/ 6 h 161"/>
                  <a:gd name="T10" fmla="*/ 49 w 105"/>
                  <a:gd name="T11" fmla="*/ 5 h 161"/>
                  <a:gd name="T12" fmla="*/ 39 w 105"/>
                  <a:gd name="T13" fmla="*/ 11 h 161"/>
                  <a:gd name="T14" fmla="*/ 35 w 105"/>
                  <a:gd name="T15" fmla="*/ 11 h 161"/>
                  <a:gd name="T16" fmla="*/ 17 w 105"/>
                  <a:gd name="T17" fmla="*/ 16 h 161"/>
                  <a:gd name="T18" fmla="*/ 0 w 105"/>
                  <a:gd name="T19" fmla="*/ 22 h 161"/>
                  <a:gd name="T20" fmla="*/ 8 w 105"/>
                  <a:gd name="T21" fmla="*/ 18 h 161"/>
                  <a:gd name="T22" fmla="*/ 47 w 105"/>
                  <a:gd name="T23" fmla="*/ 4 h 161"/>
                  <a:gd name="T24" fmla="*/ 47 w 105"/>
                  <a:gd name="T25" fmla="*/ 3 h 161"/>
                  <a:gd name="T26" fmla="*/ 47 w 105"/>
                  <a:gd name="T27" fmla="*/ 1 h 161"/>
                  <a:gd name="T28" fmla="*/ 48 w 105"/>
                  <a:gd name="T29" fmla="*/ 0 h 161"/>
                  <a:gd name="T30" fmla="*/ 49 w 105"/>
                  <a:gd name="T31" fmla="*/ 0 h 161"/>
                  <a:gd name="T32" fmla="*/ 51 w 105"/>
                  <a:gd name="T33" fmla="*/ 1 h 161"/>
                  <a:gd name="T34" fmla="*/ 52 w 105"/>
                  <a:gd name="T35" fmla="*/ 2 h 161"/>
                  <a:gd name="T36" fmla="*/ 53 w 105"/>
                  <a:gd name="T37" fmla="*/ 2 h 161"/>
                  <a:gd name="T38" fmla="*/ 53 w 105"/>
                  <a:gd name="T39" fmla="*/ 3 h 161"/>
                  <a:gd name="T40" fmla="*/ 93 w 105"/>
                  <a:gd name="T41" fmla="*/ 45 h 161"/>
                  <a:gd name="T42" fmla="*/ 105 w 105"/>
                  <a:gd name="T43" fmla="*/ 58 h 161"/>
                  <a:gd name="T44" fmla="*/ 104 w 105"/>
                  <a:gd name="T45" fmla="*/ 57 h 161"/>
                  <a:gd name="T46" fmla="*/ 68 w 105"/>
                  <a:gd name="T47" fmla="*/ 21 h 161"/>
                  <a:gd name="T48" fmla="*/ 57 w 105"/>
                  <a:gd name="T49" fmla="*/ 11 h 161"/>
                  <a:gd name="T50" fmla="*/ 55 w 105"/>
                  <a:gd name="T51" fmla="*/ 11 h 161"/>
                  <a:gd name="T52" fmla="*/ 54 w 105"/>
                  <a:gd name="T53" fmla="*/ 26 h 161"/>
                  <a:gd name="T54" fmla="*/ 55 w 105"/>
                  <a:gd name="T55" fmla="*/ 26 h 161"/>
                  <a:gd name="T56" fmla="*/ 57 w 105"/>
                  <a:gd name="T57" fmla="*/ 29 h 161"/>
                  <a:gd name="T58" fmla="*/ 59 w 105"/>
                  <a:gd name="T59" fmla="*/ 50 h 161"/>
                  <a:gd name="T60" fmla="*/ 60 w 105"/>
                  <a:gd name="T61" fmla="*/ 70 h 161"/>
                  <a:gd name="T62" fmla="*/ 59 w 105"/>
                  <a:gd name="T63" fmla="*/ 61 h 161"/>
                  <a:gd name="T64" fmla="*/ 56 w 105"/>
                  <a:gd name="T65" fmla="*/ 52 h 161"/>
                  <a:gd name="T66" fmla="*/ 55 w 105"/>
                  <a:gd name="T67" fmla="*/ 50 h 161"/>
                  <a:gd name="T68" fmla="*/ 55 w 105"/>
                  <a:gd name="T69" fmla="*/ 52 h 161"/>
                  <a:gd name="T70" fmla="*/ 54 w 105"/>
                  <a:gd name="T71" fmla="*/ 161 h 161"/>
                  <a:gd name="T72" fmla="*/ 54 w 105"/>
                  <a:gd name="T73" fmla="*/ 98 h 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"/>
                  <a:gd name="T112" fmla="*/ 0 h 161"/>
                  <a:gd name="T113" fmla="*/ 105 w 105"/>
                  <a:gd name="T114" fmla="*/ 161 h 1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" h="161">
                    <a:moveTo>
                      <a:pt x="54" y="98"/>
                    </a:moveTo>
                    <a:lnTo>
                      <a:pt x="54" y="160"/>
                    </a:lnTo>
                    <a:lnTo>
                      <a:pt x="53" y="34"/>
                    </a:lnTo>
                    <a:lnTo>
                      <a:pt x="53" y="9"/>
                    </a:lnTo>
                    <a:lnTo>
                      <a:pt x="52" y="8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5" y="11"/>
                    </a:lnTo>
                    <a:lnTo>
                      <a:pt x="30" y="12"/>
                    </a:lnTo>
                    <a:lnTo>
                      <a:pt x="17" y="16"/>
                    </a:lnTo>
                    <a:lnTo>
                      <a:pt x="0" y="22"/>
                    </a:lnTo>
                    <a:lnTo>
                      <a:pt x="8" y="18"/>
                    </a:lnTo>
                    <a:lnTo>
                      <a:pt x="25" y="12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93" y="45"/>
                    </a:lnTo>
                    <a:lnTo>
                      <a:pt x="105" y="58"/>
                    </a:lnTo>
                    <a:lnTo>
                      <a:pt x="104" y="57"/>
                    </a:lnTo>
                    <a:lnTo>
                      <a:pt x="68" y="2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9"/>
                    </a:lnTo>
                    <a:lnTo>
                      <a:pt x="59" y="37"/>
                    </a:lnTo>
                    <a:lnTo>
                      <a:pt x="59" y="50"/>
                    </a:lnTo>
                    <a:lnTo>
                      <a:pt x="59" y="57"/>
                    </a:lnTo>
                    <a:lnTo>
                      <a:pt x="60" y="70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7" name="Freeform 341"/>
              <p:cNvSpPr>
                <a:spLocks/>
              </p:cNvSpPr>
              <p:nvPr/>
            </p:nvSpPr>
            <p:spPr bwMode="auto">
              <a:xfrm>
                <a:off x="483" y="1608"/>
                <a:ext cx="25" cy="72"/>
              </a:xfrm>
              <a:custGeom>
                <a:avLst/>
                <a:gdLst>
                  <a:gd name="T0" fmla="*/ 25 w 25"/>
                  <a:gd name="T1" fmla="*/ 0 h 72"/>
                  <a:gd name="T2" fmla="*/ 25 w 25"/>
                  <a:gd name="T3" fmla="*/ 0 h 72"/>
                  <a:gd name="T4" fmla="*/ 24 w 25"/>
                  <a:gd name="T5" fmla="*/ 4 h 72"/>
                  <a:gd name="T6" fmla="*/ 21 w 25"/>
                  <a:gd name="T7" fmla="*/ 12 h 72"/>
                  <a:gd name="T8" fmla="*/ 13 w 25"/>
                  <a:gd name="T9" fmla="*/ 38 h 72"/>
                  <a:gd name="T10" fmla="*/ 1 w 25"/>
                  <a:gd name="T11" fmla="*/ 72 h 72"/>
                  <a:gd name="T12" fmla="*/ 0 w 25"/>
                  <a:gd name="T13" fmla="*/ 72 h 72"/>
                  <a:gd name="T14" fmla="*/ 0 w 25"/>
                  <a:gd name="T15" fmla="*/ 72 h 72"/>
                  <a:gd name="T16" fmla="*/ 5 w 25"/>
                  <a:gd name="T17" fmla="*/ 60 h 72"/>
                  <a:gd name="T18" fmla="*/ 13 w 25"/>
                  <a:gd name="T19" fmla="*/ 35 h 72"/>
                  <a:gd name="T20" fmla="*/ 25 w 25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72"/>
                  <a:gd name="T35" fmla="*/ 25 w 25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72">
                    <a:moveTo>
                      <a:pt x="25" y="0"/>
                    </a:moveTo>
                    <a:lnTo>
                      <a:pt x="25" y="0"/>
                    </a:lnTo>
                    <a:lnTo>
                      <a:pt x="24" y="4"/>
                    </a:lnTo>
                    <a:lnTo>
                      <a:pt x="21" y="12"/>
                    </a:lnTo>
                    <a:lnTo>
                      <a:pt x="13" y="38"/>
                    </a:lnTo>
                    <a:lnTo>
                      <a:pt x="1" y="72"/>
                    </a:lnTo>
                    <a:lnTo>
                      <a:pt x="0" y="72"/>
                    </a:lnTo>
                    <a:lnTo>
                      <a:pt x="5" y="60"/>
                    </a:lnTo>
                    <a:lnTo>
                      <a:pt x="13" y="3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8" name="Freeform 342"/>
              <p:cNvSpPr>
                <a:spLocks/>
              </p:cNvSpPr>
              <p:nvPr/>
            </p:nvSpPr>
            <p:spPr bwMode="auto">
              <a:xfrm>
                <a:off x="483" y="1608"/>
                <a:ext cx="25" cy="72"/>
              </a:xfrm>
              <a:custGeom>
                <a:avLst/>
                <a:gdLst>
                  <a:gd name="T0" fmla="*/ 25 w 25"/>
                  <a:gd name="T1" fmla="*/ 0 h 72"/>
                  <a:gd name="T2" fmla="*/ 25 w 25"/>
                  <a:gd name="T3" fmla="*/ 0 h 72"/>
                  <a:gd name="T4" fmla="*/ 24 w 25"/>
                  <a:gd name="T5" fmla="*/ 4 h 72"/>
                  <a:gd name="T6" fmla="*/ 21 w 25"/>
                  <a:gd name="T7" fmla="*/ 12 h 72"/>
                  <a:gd name="T8" fmla="*/ 13 w 25"/>
                  <a:gd name="T9" fmla="*/ 38 h 72"/>
                  <a:gd name="T10" fmla="*/ 1 w 25"/>
                  <a:gd name="T11" fmla="*/ 72 h 72"/>
                  <a:gd name="T12" fmla="*/ 0 w 25"/>
                  <a:gd name="T13" fmla="*/ 72 h 72"/>
                  <a:gd name="T14" fmla="*/ 0 w 25"/>
                  <a:gd name="T15" fmla="*/ 72 h 72"/>
                  <a:gd name="T16" fmla="*/ 5 w 25"/>
                  <a:gd name="T17" fmla="*/ 60 h 72"/>
                  <a:gd name="T18" fmla="*/ 13 w 25"/>
                  <a:gd name="T19" fmla="*/ 35 h 72"/>
                  <a:gd name="T20" fmla="*/ 25 w 25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72"/>
                  <a:gd name="T35" fmla="*/ 25 w 25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72">
                    <a:moveTo>
                      <a:pt x="25" y="0"/>
                    </a:moveTo>
                    <a:lnTo>
                      <a:pt x="25" y="0"/>
                    </a:lnTo>
                    <a:lnTo>
                      <a:pt x="24" y="4"/>
                    </a:lnTo>
                    <a:lnTo>
                      <a:pt x="21" y="12"/>
                    </a:lnTo>
                    <a:lnTo>
                      <a:pt x="13" y="38"/>
                    </a:lnTo>
                    <a:lnTo>
                      <a:pt x="1" y="72"/>
                    </a:lnTo>
                    <a:lnTo>
                      <a:pt x="0" y="72"/>
                    </a:lnTo>
                    <a:lnTo>
                      <a:pt x="5" y="60"/>
                    </a:lnTo>
                    <a:lnTo>
                      <a:pt x="13" y="3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29" name="Freeform 343"/>
              <p:cNvSpPr>
                <a:spLocks/>
              </p:cNvSpPr>
              <p:nvPr/>
            </p:nvSpPr>
            <p:spPr bwMode="auto">
              <a:xfrm>
                <a:off x="477" y="1680"/>
                <a:ext cx="7" cy="4"/>
              </a:xfrm>
              <a:custGeom>
                <a:avLst/>
                <a:gdLst>
                  <a:gd name="T0" fmla="*/ 1 w 7"/>
                  <a:gd name="T1" fmla="*/ 3 h 4"/>
                  <a:gd name="T2" fmla="*/ 1 w 7"/>
                  <a:gd name="T3" fmla="*/ 3 h 4"/>
                  <a:gd name="T4" fmla="*/ 0 w 7"/>
                  <a:gd name="T5" fmla="*/ 2 h 4"/>
                  <a:gd name="T6" fmla="*/ 0 w 7"/>
                  <a:gd name="T7" fmla="*/ 2 h 4"/>
                  <a:gd name="T8" fmla="*/ 1 w 7"/>
                  <a:gd name="T9" fmla="*/ 1 h 4"/>
                  <a:gd name="T10" fmla="*/ 3 w 7"/>
                  <a:gd name="T11" fmla="*/ 1 h 4"/>
                  <a:gd name="T12" fmla="*/ 3 w 7"/>
                  <a:gd name="T13" fmla="*/ 1 h 4"/>
                  <a:gd name="T14" fmla="*/ 4 w 7"/>
                  <a:gd name="T15" fmla="*/ 0 h 4"/>
                  <a:gd name="T16" fmla="*/ 4 w 7"/>
                  <a:gd name="T17" fmla="*/ 0 h 4"/>
                  <a:gd name="T18" fmla="*/ 5 w 7"/>
                  <a:gd name="T19" fmla="*/ 0 h 4"/>
                  <a:gd name="T20" fmla="*/ 5 w 7"/>
                  <a:gd name="T21" fmla="*/ 1 h 4"/>
                  <a:gd name="T22" fmla="*/ 6 w 7"/>
                  <a:gd name="T23" fmla="*/ 2 h 4"/>
                  <a:gd name="T24" fmla="*/ 7 w 7"/>
                  <a:gd name="T25" fmla="*/ 4 h 4"/>
                  <a:gd name="T26" fmla="*/ 7 w 7"/>
                  <a:gd name="T27" fmla="*/ 4 h 4"/>
                  <a:gd name="T28" fmla="*/ 5 w 7"/>
                  <a:gd name="T29" fmla="*/ 2 h 4"/>
                  <a:gd name="T30" fmla="*/ 4 w 7"/>
                  <a:gd name="T31" fmla="*/ 1 h 4"/>
                  <a:gd name="T32" fmla="*/ 3 w 7"/>
                  <a:gd name="T33" fmla="*/ 2 h 4"/>
                  <a:gd name="T34" fmla="*/ 1 w 7"/>
                  <a:gd name="T35" fmla="*/ 3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0" name="Freeform 344"/>
              <p:cNvSpPr>
                <a:spLocks/>
              </p:cNvSpPr>
              <p:nvPr/>
            </p:nvSpPr>
            <p:spPr bwMode="auto">
              <a:xfrm>
                <a:off x="477" y="1680"/>
                <a:ext cx="7" cy="4"/>
              </a:xfrm>
              <a:custGeom>
                <a:avLst/>
                <a:gdLst>
                  <a:gd name="T0" fmla="*/ 1 w 7"/>
                  <a:gd name="T1" fmla="*/ 3 h 4"/>
                  <a:gd name="T2" fmla="*/ 1 w 7"/>
                  <a:gd name="T3" fmla="*/ 3 h 4"/>
                  <a:gd name="T4" fmla="*/ 0 w 7"/>
                  <a:gd name="T5" fmla="*/ 2 h 4"/>
                  <a:gd name="T6" fmla="*/ 0 w 7"/>
                  <a:gd name="T7" fmla="*/ 2 h 4"/>
                  <a:gd name="T8" fmla="*/ 1 w 7"/>
                  <a:gd name="T9" fmla="*/ 1 h 4"/>
                  <a:gd name="T10" fmla="*/ 3 w 7"/>
                  <a:gd name="T11" fmla="*/ 1 h 4"/>
                  <a:gd name="T12" fmla="*/ 3 w 7"/>
                  <a:gd name="T13" fmla="*/ 1 h 4"/>
                  <a:gd name="T14" fmla="*/ 4 w 7"/>
                  <a:gd name="T15" fmla="*/ 0 h 4"/>
                  <a:gd name="T16" fmla="*/ 4 w 7"/>
                  <a:gd name="T17" fmla="*/ 0 h 4"/>
                  <a:gd name="T18" fmla="*/ 5 w 7"/>
                  <a:gd name="T19" fmla="*/ 0 h 4"/>
                  <a:gd name="T20" fmla="*/ 5 w 7"/>
                  <a:gd name="T21" fmla="*/ 1 h 4"/>
                  <a:gd name="T22" fmla="*/ 6 w 7"/>
                  <a:gd name="T23" fmla="*/ 2 h 4"/>
                  <a:gd name="T24" fmla="*/ 7 w 7"/>
                  <a:gd name="T25" fmla="*/ 4 h 4"/>
                  <a:gd name="T26" fmla="*/ 7 w 7"/>
                  <a:gd name="T27" fmla="*/ 4 h 4"/>
                  <a:gd name="T28" fmla="*/ 5 w 7"/>
                  <a:gd name="T29" fmla="*/ 2 h 4"/>
                  <a:gd name="T30" fmla="*/ 4 w 7"/>
                  <a:gd name="T31" fmla="*/ 1 h 4"/>
                  <a:gd name="T32" fmla="*/ 3 w 7"/>
                  <a:gd name="T33" fmla="*/ 2 h 4"/>
                  <a:gd name="T34" fmla="*/ 1 w 7"/>
                  <a:gd name="T35" fmla="*/ 3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1" name="Freeform 345"/>
              <p:cNvSpPr>
                <a:spLocks/>
              </p:cNvSpPr>
              <p:nvPr/>
            </p:nvSpPr>
            <p:spPr bwMode="auto">
              <a:xfrm>
                <a:off x="476" y="1680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4 w 5"/>
                  <a:gd name="T5" fmla="*/ 1 h 3"/>
                  <a:gd name="T6" fmla="*/ 4 w 5"/>
                  <a:gd name="T7" fmla="*/ 1 h 3"/>
                  <a:gd name="T8" fmla="*/ 2 w 5"/>
                  <a:gd name="T9" fmla="*/ 1 h 3"/>
                  <a:gd name="T10" fmla="*/ 1 w 5"/>
                  <a:gd name="T11" fmla="*/ 2 h 3"/>
                  <a:gd name="T12" fmla="*/ 1 w 5"/>
                  <a:gd name="T13" fmla="*/ 2 h 3"/>
                  <a:gd name="T14" fmla="*/ 0 w 5"/>
                  <a:gd name="T15" fmla="*/ 3 h 3"/>
                  <a:gd name="T16" fmla="*/ 0 w 5"/>
                  <a:gd name="T17" fmla="*/ 3 h 3"/>
                  <a:gd name="T18" fmla="*/ 2 w 5"/>
                  <a:gd name="T19" fmla="*/ 2 h 3"/>
                  <a:gd name="T20" fmla="*/ 5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2" name="Freeform 346"/>
              <p:cNvSpPr>
                <a:spLocks/>
              </p:cNvSpPr>
              <p:nvPr/>
            </p:nvSpPr>
            <p:spPr bwMode="auto">
              <a:xfrm>
                <a:off x="476" y="1680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4 w 5"/>
                  <a:gd name="T5" fmla="*/ 1 h 3"/>
                  <a:gd name="T6" fmla="*/ 4 w 5"/>
                  <a:gd name="T7" fmla="*/ 1 h 3"/>
                  <a:gd name="T8" fmla="*/ 2 w 5"/>
                  <a:gd name="T9" fmla="*/ 1 h 3"/>
                  <a:gd name="T10" fmla="*/ 1 w 5"/>
                  <a:gd name="T11" fmla="*/ 2 h 3"/>
                  <a:gd name="T12" fmla="*/ 1 w 5"/>
                  <a:gd name="T13" fmla="*/ 2 h 3"/>
                  <a:gd name="T14" fmla="*/ 0 w 5"/>
                  <a:gd name="T15" fmla="*/ 3 h 3"/>
                  <a:gd name="T16" fmla="*/ 0 w 5"/>
                  <a:gd name="T17" fmla="*/ 3 h 3"/>
                  <a:gd name="T18" fmla="*/ 2 w 5"/>
                  <a:gd name="T19" fmla="*/ 2 h 3"/>
                  <a:gd name="T20" fmla="*/ 5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3" name="Freeform 347"/>
              <p:cNvSpPr>
                <a:spLocks/>
              </p:cNvSpPr>
              <p:nvPr/>
            </p:nvSpPr>
            <p:spPr bwMode="auto">
              <a:xfrm>
                <a:off x="476" y="168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4 w 5"/>
                  <a:gd name="T9" fmla="*/ 4 h 4"/>
                  <a:gd name="T10" fmla="*/ 5 w 5"/>
                  <a:gd name="T11" fmla="*/ 3 h 4"/>
                  <a:gd name="T12" fmla="*/ 5 w 5"/>
                  <a:gd name="T13" fmla="*/ 3 h 4"/>
                  <a:gd name="T14" fmla="*/ 5 w 5"/>
                  <a:gd name="T15" fmla="*/ 2 h 4"/>
                  <a:gd name="T16" fmla="*/ 5 w 5"/>
                  <a:gd name="T17" fmla="*/ 2 h 4"/>
                  <a:gd name="T18" fmla="*/ 3 w 5"/>
                  <a:gd name="T19" fmla="*/ 3 h 4"/>
                  <a:gd name="T20" fmla="*/ 1 w 5"/>
                  <a:gd name="T21" fmla="*/ 2 h 4"/>
                  <a:gd name="T22" fmla="*/ 0 w 5"/>
                  <a:gd name="T23" fmla="*/ 0 h 4"/>
                  <a:gd name="T24" fmla="*/ 0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34" name="Freeform 348"/>
              <p:cNvSpPr>
                <a:spLocks noEditPoints="1"/>
              </p:cNvSpPr>
              <p:nvPr/>
            </p:nvSpPr>
            <p:spPr bwMode="auto">
              <a:xfrm>
                <a:off x="372" y="1372"/>
                <a:ext cx="444" cy="472"/>
              </a:xfrm>
              <a:custGeom>
                <a:avLst/>
                <a:gdLst>
                  <a:gd name="T0" fmla="*/ 442 w 444"/>
                  <a:gd name="T1" fmla="*/ 0 h 472"/>
                  <a:gd name="T2" fmla="*/ 0 w 444"/>
                  <a:gd name="T3" fmla="*/ 0 h 472"/>
                  <a:gd name="T4" fmla="*/ 0 w 444"/>
                  <a:gd name="T5" fmla="*/ 472 h 472"/>
                  <a:gd name="T6" fmla="*/ 444 w 444"/>
                  <a:gd name="T7" fmla="*/ 472 h 472"/>
                  <a:gd name="T8" fmla="*/ 444 w 444"/>
                  <a:gd name="T9" fmla="*/ 0 h 472"/>
                  <a:gd name="T10" fmla="*/ 442 w 444"/>
                  <a:gd name="T11" fmla="*/ 0 h 472"/>
                  <a:gd name="T12" fmla="*/ 442 w 444"/>
                  <a:gd name="T13" fmla="*/ 0 h 472"/>
                  <a:gd name="T14" fmla="*/ 440 w 444"/>
                  <a:gd name="T15" fmla="*/ 3 h 472"/>
                  <a:gd name="T16" fmla="*/ 440 w 444"/>
                  <a:gd name="T17" fmla="*/ 3 h 472"/>
                  <a:gd name="T18" fmla="*/ 440 w 444"/>
                  <a:gd name="T19" fmla="*/ 469 h 472"/>
                  <a:gd name="T20" fmla="*/ 440 w 444"/>
                  <a:gd name="T21" fmla="*/ 469 h 472"/>
                  <a:gd name="T22" fmla="*/ 3 w 444"/>
                  <a:gd name="T23" fmla="*/ 469 h 472"/>
                  <a:gd name="T24" fmla="*/ 3 w 444"/>
                  <a:gd name="T25" fmla="*/ 469 h 472"/>
                  <a:gd name="T26" fmla="*/ 3 w 444"/>
                  <a:gd name="T27" fmla="*/ 3 h 472"/>
                  <a:gd name="T28" fmla="*/ 3 w 444"/>
                  <a:gd name="T29" fmla="*/ 3 h 472"/>
                  <a:gd name="T30" fmla="*/ 440 w 444"/>
                  <a:gd name="T31" fmla="*/ 3 h 472"/>
                  <a:gd name="T32" fmla="*/ 440 w 444"/>
                  <a:gd name="T33" fmla="*/ 3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4"/>
                  <a:gd name="T52" fmla="*/ 0 h 472"/>
                  <a:gd name="T53" fmla="*/ 444 w 444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4" h="472">
                    <a:moveTo>
                      <a:pt x="442" y="0"/>
                    </a:moveTo>
                    <a:lnTo>
                      <a:pt x="0" y="0"/>
                    </a:lnTo>
                    <a:lnTo>
                      <a:pt x="0" y="472"/>
                    </a:lnTo>
                    <a:lnTo>
                      <a:pt x="444" y="472"/>
                    </a:lnTo>
                    <a:lnTo>
                      <a:pt x="444" y="0"/>
                    </a:lnTo>
                    <a:lnTo>
                      <a:pt x="442" y="0"/>
                    </a:lnTo>
                    <a:close/>
                    <a:moveTo>
                      <a:pt x="440" y="3"/>
                    </a:moveTo>
                    <a:lnTo>
                      <a:pt x="440" y="3"/>
                    </a:lnTo>
                    <a:lnTo>
                      <a:pt x="440" y="469"/>
                    </a:lnTo>
                    <a:lnTo>
                      <a:pt x="3" y="469"/>
                    </a:lnTo>
                    <a:lnTo>
                      <a:pt x="3" y="3"/>
                    </a:lnTo>
                    <a:lnTo>
                      <a:pt x="44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23602" name="Picture 3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" t="2930" r="1985" b="2930"/>
            <a:stretch>
              <a:fillRect/>
            </a:stretch>
          </p:blipFill>
          <p:spPr bwMode="auto">
            <a:xfrm>
              <a:off x="867613" y="5625852"/>
              <a:ext cx="1080457" cy="628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3" name="Line 640"/>
            <p:cNvSpPr>
              <a:spLocks noChangeShapeType="1"/>
            </p:cNvSpPr>
            <p:nvPr/>
          </p:nvSpPr>
          <p:spPr bwMode="auto">
            <a:xfrm>
              <a:off x="5729421" y="5494481"/>
              <a:ext cx="1280785" cy="588747"/>
            </a:xfrm>
            <a:prstGeom prst="line">
              <a:avLst/>
            </a:prstGeom>
            <a:noFill/>
            <a:ln w="222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04" name="Line 642"/>
            <p:cNvSpPr>
              <a:spLocks noChangeShapeType="1"/>
            </p:cNvSpPr>
            <p:nvPr/>
          </p:nvSpPr>
          <p:spPr bwMode="auto">
            <a:xfrm flipH="1" flipV="1">
              <a:off x="6097236" y="5022484"/>
              <a:ext cx="983578" cy="133427"/>
            </a:xfrm>
            <a:prstGeom prst="line">
              <a:avLst/>
            </a:prstGeom>
            <a:noFill/>
            <a:ln w="222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pic>
          <p:nvPicPr>
            <p:cNvPr id="23605" name="Picture 64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791" y="3468060"/>
              <a:ext cx="722494" cy="45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64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978" y="2624135"/>
              <a:ext cx="763545" cy="61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7" name="Rectangle 648"/>
            <p:cNvSpPr>
              <a:spLocks noChangeArrowheads="1"/>
            </p:cNvSpPr>
            <p:nvPr/>
          </p:nvSpPr>
          <p:spPr bwMode="auto">
            <a:xfrm>
              <a:off x="7202324" y="2660827"/>
              <a:ext cx="1057469" cy="32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Nuclear power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generation plant</a:t>
              </a:r>
              <a:endParaRPr kumimoji="0" lang="ja-JP" altLang="en-GB" sz="2500">
                <a:solidFill>
                  <a:srgbClr val="000000"/>
                </a:solidFill>
              </a:endParaRPr>
            </a:p>
          </p:txBody>
        </p:sp>
        <p:sp>
          <p:nvSpPr>
            <p:cNvPr id="23608" name="Rectangle 649"/>
            <p:cNvSpPr>
              <a:spLocks noChangeArrowheads="1"/>
            </p:cNvSpPr>
            <p:nvPr/>
          </p:nvSpPr>
          <p:spPr bwMode="auto">
            <a:xfrm>
              <a:off x="7827938" y="3531438"/>
              <a:ext cx="1100162" cy="48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Hydro power/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pumped hydro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000">
                  <a:solidFill>
                    <a:srgbClr val="000000"/>
                  </a:solidFill>
                </a:rPr>
                <a:t> generation plant</a:t>
              </a:r>
              <a:endParaRPr kumimoji="0" lang="ja-JP" altLang="en-GB" sz="1000">
                <a:solidFill>
                  <a:srgbClr val="000000"/>
                </a:solidFill>
              </a:endParaRPr>
            </a:p>
          </p:txBody>
        </p:sp>
        <p:sp>
          <p:nvSpPr>
            <p:cNvPr id="23609" name="Rectangle 650"/>
            <p:cNvSpPr>
              <a:spLocks noChangeArrowheads="1"/>
            </p:cNvSpPr>
            <p:nvPr/>
          </p:nvSpPr>
          <p:spPr bwMode="auto">
            <a:xfrm>
              <a:off x="6455199" y="4715602"/>
              <a:ext cx="354679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PCS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pic>
          <p:nvPicPr>
            <p:cNvPr id="23610" name="Picture 6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6" y="4940759"/>
              <a:ext cx="308702" cy="38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1" name="Rectangle 69"/>
            <p:cNvSpPr>
              <a:spLocks noChangeArrowheads="1"/>
            </p:cNvSpPr>
            <p:nvPr/>
          </p:nvSpPr>
          <p:spPr bwMode="auto">
            <a:xfrm>
              <a:off x="1855220" y="2864477"/>
              <a:ext cx="354679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PCS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sp>
          <p:nvSpPr>
            <p:cNvPr id="23612" name="Rectangle 80"/>
            <p:cNvSpPr>
              <a:spLocks noChangeArrowheads="1"/>
            </p:cNvSpPr>
            <p:nvPr/>
          </p:nvSpPr>
          <p:spPr bwMode="auto">
            <a:xfrm>
              <a:off x="61947" y="3235490"/>
              <a:ext cx="1811161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200">
                  <a:solidFill>
                    <a:srgbClr val="000000"/>
                  </a:solidFill>
                </a:rPr>
                <a:t>Solar power generation</a:t>
              </a:r>
              <a:endParaRPr kumimoji="0" lang="ja-JP" altLang="en-GB" sz="1200">
                <a:solidFill>
                  <a:srgbClr val="000000"/>
                </a:solidFill>
              </a:endParaRPr>
            </a:p>
          </p:txBody>
        </p:sp>
        <p:sp>
          <p:nvSpPr>
            <p:cNvPr id="23613" name="Rectangle 81"/>
            <p:cNvSpPr>
              <a:spLocks noChangeArrowheads="1"/>
            </p:cNvSpPr>
            <p:nvPr/>
          </p:nvSpPr>
          <p:spPr bwMode="auto">
            <a:xfrm>
              <a:off x="1739282" y="4483772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614" name="Rectangle 82"/>
            <p:cNvSpPr>
              <a:spLocks noChangeArrowheads="1"/>
            </p:cNvSpPr>
            <p:nvPr/>
          </p:nvSpPr>
          <p:spPr bwMode="auto">
            <a:xfrm>
              <a:off x="1739282" y="4483772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615" name="Rectangle 83"/>
            <p:cNvSpPr>
              <a:spLocks noChangeArrowheads="1"/>
            </p:cNvSpPr>
            <p:nvPr/>
          </p:nvSpPr>
          <p:spPr bwMode="auto">
            <a:xfrm>
              <a:off x="1604635" y="3763267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616" name="Rectangle 84"/>
            <p:cNvSpPr>
              <a:spLocks noChangeArrowheads="1"/>
            </p:cNvSpPr>
            <p:nvPr/>
          </p:nvSpPr>
          <p:spPr bwMode="auto">
            <a:xfrm>
              <a:off x="1604635" y="3763267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617" name="Line 86"/>
            <p:cNvSpPr>
              <a:spLocks noChangeShapeType="1"/>
            </p:cNvSpPr>
            <p:nvPr/>
          </p:nvSpPr>
          <p:spPr bwMode="auto">
            <a:xfrm>
              <a:off x="1346838" y="4885244"/>
              <a:ext cx="1348108" cy="60042"/>
            </a:xfrm>
            <a:prstGeom prst="line">
              <a:avLst/>
            </a:prstGeom>
            <a:noFill/>
            <a:ln w="222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18" name="Rectangle 88"/>
            <p:cNvSpPr>
              <a:spLocks noChangeArrowheads="1"/>
            </p:cNvSpPr>
            <p:nvPr/>
          </p:nvSpPr>
          <p:spPr bwMode="auto">
            <a:xfrm>
              <a:off x="1901844" y="5177592"/>
              <a:ext cx="0" cy="40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2500">
                <a:solidFill>
                  <a:srgbClr val="000000"/>
                </a:solidFill>
              </a:endParaRPr>
            </a:p>
          </p:txBody>
        </p:sp>
        <p:sp>
          <p:nvSpPr>
            <p:cNvPr id="23619" name="Rectangle 89"/>
            <p:cNvSpPr>
              <a:spLocks noChangeArrowheads="1"/>
            </p:cNvSpPr>
            <p:nvPr/>
          </p:nvSpPr>
          <p:spPr bwMode="auto">
            <a:xfrm>
              <a:off x="1901844" y="5177592"/>
              <a:ext cx="0" cy="40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2500">
                <a:solidFill>
                  <a:srgbClr val="000000"/>
                </a:solidFill>
              </a:endParaRPr>
            </a:p>
          </p:txBody>
        </p:sp>
        <p:pic>
          <p:nvPicPr>
            <p:cNvPr id="23620" name="Picture 2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07" y="4610503"/>
              <a:ext cx="310344" cy="38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1" name="Picture 2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317" y="3082426"/>
              <a:ext cx="310345" cy="38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2" name="Rectangle 240"/>
            <p:cNvSpPr>
              <a:spLocks noChangeArrowheads="1"/>
            </p:cNvSpPr>
            <p:nvPr/>
          </p:nvSpPr>
          <p:spPr bwMode="auto">
            <a:xfrm>
              <a:off x="1760629" y="4410055"/>
              <a:ext cx="353037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	PCS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grpSp>
          <p:nvGrpSpPr>
            <p:cNvPr id="23623" name="Group 254"/>
            <p:cNvGrpSpPr>
              <a:grpSpLocks/>
            </p:cNvGrpSpPr>
            <p:nvPr/>
          </p:nvGrpSpPr>
          <p:grpSpPr bwMode="auto">
            <a:xfrm>
              <a:off x="688244" y="4456390"/>
              <a:ext cx="742199" cy="828915"/>
              <a:chOff x="372" y="1372"/>
              <a:chExt cx="444" cy="473"/>
            </a:xfrm>
          </p:grpSpPr>
          <p:sp>
            <p:nvSpPr>
              <p:cNvPr id="23647" name="Freeform 255"/>
              <p:cNvSpPr>
                <a:spLocks/>
              </p:cNvSpPr>
              <p:nvPr/>
            </p:nvSpPr>
            <p:spPr bwMode="auto">
              <a:xfrm>
                <a:off x="374" y="1373"/>
                <a:ext cx="440" cy="469"/>
              </a:xfrm>
              <a:custGeom>
                <a:avLst/>
                <a:gdLst>
                  <a:gd name="T0" fmla="*/ 360 w 440"/>
                  <a:gd name="T1" fmla="*/ 304 h 469"/>
                  <a:gd name="T2" fmla="*/ 418 w 440"/>
                  <a:gd name="T3" fmla="*/ 357 h 469"/>
                  <a:gd name="T4" fmla="*/ 419 w 440"/>
                  <a:gd name="T5" fmla="*/ 352 h 469"/>
                  <a:gd name="T6" fmla="*/ 369 w 440"/>
                  <a:gd name="T7" fmla="*/ 293 h 469"/>
                  <a:gd name="T8" fmla="*/ 359 w 440"/>
                  <a:gd name="T9" fmla="*/ 281 h 469"/>
                  <a:gd name="T10" fmla="*/ 381 w 440"/>
                  <a:gd name="T11" fmla="*/ 205 h 469"/>
                  <a:gd name="T12" fmla="*/ 385 w 440"/>
                  <a:gd name="T13" fmla="*/ 188 h 469"/>
                  <a:gd name="T14" fmla="*/ 379 w 440"/>
                  <a:gd name="T15" fmla="*/ 191 h 469"/>
                  <a:gd name="T16" fmla="*/ 353 w 440"/>
                  <a:gd name="T17" fmla="*/ 252 h 469"/>
                  <a:gd name="T18" fmla="*/ 349 w 440"/>
                  <a:gd name="T19" fmla="*/ 273 h 469"/>
                  <a:gd name="T20" fmla="*/ 343 w 440"/>
                  <a:gd name="T21" fmla="*/ 283 h 469"/>
                  <a:gd name="T22" fmla="*/ 262 w 440"/>
                  <a:gd name="T23" fmla="*/ 317 h 469"/>
                  <a:gd name="T24" fmla="*/ 261 w 440"/>
                  <a:gd name="T25" fmla="*/ 320 h 469"/>
                  <a:gd name="T26" fmla="*/ 265 w 440"/>
                  <a:gd name="T27" fmla="*/ 321 h 469"/>
                  <a:gd name="T28" fmla="*/ 325 w 440"/>
                  <a:gd name="T29" fmla="*/ 303 h 469"/>
                  <a:gd name="T30" fmla="*/ 346 w 440"/>
                  <a:gd name="T31" fmla="*/ 292 h 469"/>
                  <a:gd name="T32" fmla="*/ 350 w 440"/>
                  <a:gd name="T33" fmla="*/ 295 h 469"/>
                  <a:gd name="T34" fmla="*/ 227 w 440"/>
                  <a:gd name="T35" fmla="*/ 469 h 469"/>
                  <a:gd name="T36" fmla="*/ 271 w 440"/>
                  <a:gd name="T37" fmla="*/ 236 h 469"/>
                  <a:gd name="T38" fmla="*/ 309 w 440"/>
                  <a:gd name="T39" fmla="*/ 271 h 469"/>
                  <a:gd name="T40" fmla="*/ 313 w 440"/>
                  <a:gd name="T41" fmla="*/ 268 h 469"/>
                  <a:gd name="T42" fmla="*/ 259 w 440"/>
                  <a:gd name="T43" fmla="*/ 204 h 469"/>
                  <a:gd name="T44" fmla="*/ 232 w 440"/>
                  <a:gd name="T45" fmla="*/ 166 h 469"/>
                  <a:gd name="T46" fmla="*/ 239 w 440"/>
                  <a:gd name="T47" fmla="*/ 80 h 469"/>
                  <a:gd name="T48" fmla="*/ 258 w 440"/>
                  <a:gd name="T49" fmla="*/ 12 h 469"/>
                  <a:gd name="T50" fmla="*/ 252 w 440"/>
                  <a:gd name="T51" fmla="*/ 18 h 469"/>
                  <a:gd name="T52" fmla="*/ 218 w 440"/>
                  <a:gd name="T53" fmla="*/ 94 h 469"/>
                  <a:gd name="T54" fmla="*/ 206 w 440"/>
                  <a:gd name="T55" fmla="*/ 134 h 469"/>
                  <a:gd name="T56" fmla="*/ 204 w 440"/>
                  <a:gd name="T57" fmla="*/ 152 h 469"/>
                  <a:gd name="T58" fmla="*/ 198 w 440"/>
                  <a:gd name="T59" fmla="*/ 157 h 469"/>
                  <a:gd name="T60" fmla="*/ 102 w 440"/>
                  <a:gd name="T61" fmla="*/ 197 h 469"/>
                  <a:gd name="T62" fmla="*/ 69 w 440"/>
                  <a:gd name="T63" fmla="*/ 215 h 469"/>
                  <a:gd name="T64" fmla="*/ 73 w 440"/>
                  <a:gd name="T65" fmla="*/ 217 h 469"/>
                  <a:gd name="T66" fmla="*/ 131 w 440"/>
                  <a:gd name="T67" fmla="*/ 199 h 469"/>
                  <a:gd name="T68" fmla="*/ 194 w 440"/>
                  <a:gd name="T69" fmla="*/ 174 h 469"/>
                  <a:gd name="T70" fmla="*/ 205 w 440"/>
                  <a:gd name="T71" fmla="*/ 175 h 469"/>
                  <a:gd name="T72" fmla="*/ 208 w 440"/>
                  <a:gd name="T73" fmla="*/ 180 h 469"/>
                  <a:gd name="T74" fmla="*/ 119 w 440"/>
                  <a:gd name="T75" fmla="*/ 469 h 469"/>
                  <a:gd name="T76" fmla="*/ 159 w 440"/>
                  <a:gd name="T77" fmla="*/ 368 h 469"/>
                  <a:gd name="T78" fmla="*/ 163 w 440"/>
                  <a:gd name="T79" fmla="*/ 367 h 469"/>
                  <a:gd name="T80" fmla="*/ 122 w 440"/>
                  <a:gd name="T81" fmla="*/ 318 h 469"/>
                  <a:gd name="T82" fmla="*/ 114 w 440"/>
                  <a:gd name="T83" fmla="*/ 309 h 469"/>
                  <a:gd name="T84" fmla="*/ 135 w 440"/>
                  <a:gd name="T85" fmla="*/ 236 h 469"/>
                  <a:gd name="T86" fmla="*/ 134 w 440"/>
                  <a:gd name="T87" fmla="*/ 233 h 469"/>
                  <a:gd name="T88" fmla="*/ 123 w 440"/>
                  <a:gd name="T89" fmla="*/ 250 h 469"/>
                  <a:gd name="T90" fmla="*/ 106 w 440"/>
                  <a:gd name="T91" fmla="*/ 302 h 469"/>
                  <a:gd name="T92" fmla="*/ 101 w 440"/>
                  <a:gd name="T93" fmla="*/ 310 h 469"/>
                  <a:gd name="T94" fmla="*/ 36 w 440"/>
                  <a:gd name="T95" fmla="*/ 337 h 469"/>
                  <a:gd name="T96" fmla="*/ 35 w 440"/>
                  <a:gd name="T97" fmla="*/ 340 h 469"/>
                  <a:gd name="T98" fmla="*/ 87 w 440"/>
                  <a:gd name="T99" fmla="*/ 326 h 469"/>
                  <a:gd name="T100" fmla="*/ 101 w 440"/>
                  <a:gd name="T101" fmla="*/ 319 h 469"/>
                  <a:gd name="T102" fmla="*/ 107 w 440"/>
                  <a:gd name="T103" fmla="*/ 320 h 469"/>
                  <a:gd name="T104" fmla="*/ 0 w 440"/>
                  <a:gd name="T105" fmla="*/ 469 h 4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0"/>
                  <a:gd name="T160" fmla="*/ 0 h 469"/>
                  <a:gd name="T161" fmla="*/ 440 w 440"/>
                  <a:gd name="T162" fmla="*/ 469 h 4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0" h="469">
                    <a:moveTo>
                      <a:pt x="369" y="469"/>
                    </a:moveTo>
                    <a:lnTo>
                      <a:pt x="369" y="469"/>
                    </a:lnTo>
                    <a:lnTo>
                      <a:pt x="365" y="468"/>
                    </a:lnTo>
                    <a:lnTo>
                      <a:pt x="360" y="304"/>
                    </a:lnTo>
                    <a:lnTo>
                      <a:pt x="397" y="339"/>
                    </a:lnTo>
                    <a:lnTo>
                      <a:pt x="416" y="357"/>
                    </a:lnTo>
                    <a:lnTo>
                      <a:pt x="418" y="357"/>
                    </a:lnTo>
                    <a:lnTo>
                      <a:pt x="420" y="356"/>
                    </a:lnTo>
                    <a:lnTo>
                      <a:pt x="420" y="354"/>
                    </a:lnTo>
                    <a:lnTo>
                      <a:pt x="419" y="352"/>
                    </a:lnTo>
                    <a:lnTo>
                      <a:pt x="413" y="346"/>
                    </a:lnTo>
                    <a:lnTo>
                      <a:pt x="385" y="312"/>
                    </a:lnTo>
                    <a:lnTo>
                      <a:pt x="369" y="293"/>
                    </a:lnTo>
                    <a:lnTo>
                      <a:pt x="369" y="291"/>
                    </a:lnTo>
                    <a:lnTo>
                      <a:pt x="368" y="289"/>
                    </a:lnTo>
                    <a:lnTo>
                      <a:pt x="367" y="287"/>
                    </a:lnTo>
                    <a:lnTo>
                      <a:pt x="359" y="281"/>
                    </a:lnTo>
                    <a:lnTo>
                      <a:pt x="356" y="280"/>
                    </a:lnTo>
                    <a:lnTo>
                      <a:pt x="372" y="231"/>
                    </a:lnTo>
                    <a:lnTo>
                      <a:pt x="381" y="205"/>
                    </a:lnTo>
                    <a:lnTo>
                      <a:pt x="385" y="190"/>
                    </a:lnTo>
                    <a:lnTo>
                      <a:pt x="385" y="189"/>
                    </a:lnTo>
                    <a:lnTo>
                      <a:pt x="385" y="188"/>
                    </a:lnTo>
                    <a:lnTo>
                      <a:pt x="384" y="188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79" y="191"/>
                    </a:lnTo>
                    <a:lnTo>
                      <a:pt x="375" y="199"/>
                    </a:lnTo>
                    <a:lnTo>
                      <a:pt x="370" y="208"/>
                    </a:lnTo>
                    <a:lnTo>
                      <a:pt x="361" y="230"/>
                    </a:lnTo>
                    <a:lnTo>
                      <a:pt x="353" y="252"/>
                    </a:lnTo>
                    <a:lnTo>
                      <a:pt x="351" y="260"/>
                    </a:lnTo>
                    <a:lnTo>
                      <a:pt x="349" y="267"/>
                    </a:lnTo>
                    <a:lnTo>
                      <a:pt x="349" y="273"/>
                    </a:lnTo>
                    <a:lnTo>
                      <a:pt x="347" y="278"/>
                    </a:lnTo>
                    <a:lnTo>
                      <a:pt x="345" y="279"/>
                    </a:lnTo>
                    <a:lnTo>
                      <a:pt x="344" y="281"/>
                    </a:lnTo>
                    <a:lnTo>
                      <a:pt x="343" y="283"/>
                    </a:lnTo>
                    <a:lnTo>
                      <a:pt x="307" y="297"/>
                    </a:lnTo>
                    <a:lnTo>
                      <a:pt x="282" y="307"/>
                    </a:lnTo>
                    <a:lnTo>
                      <a:pt x="271" y="313"/>
                    </a:lnTo>
                    <a:lnTo>
                      <a:pt x="262" y="317"/>
                    </a:lnTo>
                    <a:lnTo>
                      <a:pt x="261" y="318"/>
                    </a:lnTo>
                    <a:lnTo>
                      <a:pt x="261" y="320"/>
                    </a:lnTo>
                    <a:lnTo>
                      <a:pt x="261" y="321"/>
                    </a:lnTo>
                    <a:lnTo>
                      <a:pt x="262" y="321"/>
                    </a:lnTo>
                    <a:lnTo>
                      <a:pt x="263" y="321"/>
                    </a:lnTo>
                    <a:lnTo>
                      <a:pt x="265" y="321"/>
                    </a:lnTo>
                    <a:lnTo>
                      <a:pt x="272" y="319"/>
                    </a:lnTo>
                    <a:lnTo>
                      <a:pt x="301" y="310"/>
                    </a:lnTo>
                    <a:lnTo>
                      <a:pt x="325" y="303"/>
                    </a:lnTo>
                    <a:lnTo>
                      <a:pt x="330" y="301"/>
                    </a:lnTo>
                    <a:lnTo>
                      <a:pt x="335" y="299"/>
                    </a:lnTo>
                    <a:lnTo>
                      <a:pt x="342" y="294"/>
                    </a:lnTo>
                    <a:lnTo>
                      <a:pt x="346" y="292"/>
                    </a:lnTo>
                    <a:lnTo>
                      <a:pt x="347" y="293"/>
                    </a:lnTo>
                    <a:lnTo>
                      <a:pt x="349" y="294"/>
                    </a:lnTo>
                    <a:lnTo>
                      <a:pt x="350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0" y="298"/>
                    </a:lnTo>
                    <a:lnTo>
                      <a:pt x="351" y="469"/>
                    </a:lnTo>
                    <a:lnTo>
                      <a:pt x="227" y="469"/>
                    </a:lnTo>
                    <a:lnTo>
                      <a:pt x="229" y="469"/>
                    </a:lnTo>
                    <a:lnTo>
                      <a:pt x="229" y="468"/>
                    </a:lnTo>
                    <a:lnTo>
                      <a:pt x="222" y="188"/>
                    </a:lnTo>
                    <a:lnTo>
                      <a:pt x="271" y="236"/>
                    </a:lnTo>
                    <a:lnTo>
                      <a:pt x="296" y="260"/>
                    </a:lnTo>
                    <a:lnTo>
                      <a:pt x="309" y="271"/>
                    </a:lnTo>
                    <a:lnTo>
                      <a:pt x="311" y="271"/>
                    </a:lnTo>
                    <a:lnTo>
                      <a:pt x="313" y="270"/>
                    </a:lnTo>
                    <a:lnTo>
                      <a:pt x="313" y="269"/>
                    </a:lnTo>
                    <a:lnTo>
                      <a:pt x="313" y="268"/>
                    </a:lnTo>
                    <a:lnTo>
                      <a:pt x="312" y="267"/>
                    </a:lnTo>
                    <a:lnTo>
                      <a:pt x="303" y="257"/>
                    </a:lnTo>
                    <a:lnTo>
                      <a:pt x="259" y="204"/>
                    </a:lnTo>
                    <a:lnTo>
                      <a:pt x="233" y="174"/>
                    </a:lnTo>
                    <a:lnTo>
                      <a:pt x="233" y="170"/>
                    </a:lnTo>
                    <a:lnTo>
                      <a:pt x="233" y="168"/>
                    </a:lnTo>
                    <a:lnTo>
                      <a:pt x="232" y="166"/>
                    </a:lnTo>
                    <a:lnTo>
                      <a:pt x="219" y="157"/>
                    </a:lnTo>
                    <a:lnTo>
                      <a:pt x="214" y="155"/>
                    </a:lnTo>
                    <a:lnTo>
                      <a:pt x="239" y="80"/>
                    </a:lnTo>
                    <a:lnTo>
                      <a:pt x="253" y="37"/>
                    </a:lnTo>
                    <a:lnTo>
                      <a:pt x="259" y="15"/>
                    </a:lnTo>
                    <a:lnTo>
                      <a:pt x="259" y="13"/>
                    </a:lnTo>
                    <a:lnTo>
                      <a:pt x="258" y="12"/>
                    </a:lnTo>
                    <a:lnTo>
                      <a:pt x="257" y="12"/>
                    </a:lnTo>
                    <a:lnTo>
                      <a:pt x="256" y="13"/>
                    </a:lnTo>
                    <a:lnTo>
                      <a:pt x="252" y="18"/>
                    </a:lnTo>
                    <a:lnTo>
                      <a:pt x="246" y="30"/>
                    </a:lnTo>
                    <a:lnTo>
                      <a:pt x="239" y="44"/>
                    </a:lnTo>
                    <a:lnTo>
                      <a:pt x="232" y="60"/>
                    </a:lnTo>
                    <a:lnTo>
                      <a:pt x="225" y="78"/>
                    </a:lnTo>
                    <a:lnTo>
                      <a:pt x="218" y="94"/>
                    </a:lnTo>
                    <a:lnTo>
                      <a:pt x="213" y="110"/>
                    </a:lnTo>
                    <a:lnTo>
                      <a:pt x="209" y="124"/>
                    </a:lnTo>
                    <a:lnTo>
                      <a:pt x="206" y="134"/>
                    </a:lnTo>
                    <a:lnTo>
                      <a:pt x="206" y="143"/>
                    </a:lnTo>
                    <a:lnTo>
                      <a:pt x="205" y="148"/>
                    </a:lnTo>
                    <a:lnTo>
                      <a:pt x="204" y="152"/>
                    </a:lnTo>
                    <a:lnTo>
                      <a:pt x="199" y="154"/>
                    </a:lnTo>
                    <a:lnTo>
                      <a:pt x="198" y="157"/>
                    </a:lnTo>
                    <a:lnTo>
                      <a:pt x="196" y="159"/>
                    </a:lnTo>
                    <a:lnTo>
                      <a:pt x="177" y="167"/>
                    </a:lnTo>
                    <a:lnTo>
                      <a:pt x="142" y="181"/>
                    </a:lnTo>
                    <a:lnTo>
                      <a:pt x="102" y="197"/>
                    </a:lnTo>
                    <a:lnTo>
                      <a:pt x="85" y="205"/>
                    </a:lnTo>
                    <a:lnTo>
                      <a:pt x="71" y="213"/>
                    </a:lnTo>
                    <a:lnTo>
                      <a:pt x="70" y="214"/>
                    </a:lnTo>
                    <a:lnTo>
                      <a:pt x="69" y="215"/>
                    </a:lnTo>
                    <a:lnTo>
                      <a:pt x="70" y="216"/>
                    </a:lnTo>
                    <a:lnTo>
                      <a:pt x="71" y="217"/>
                    </a:lnTo>
                    <a:lnTo>
                      <a:pt x="73" y="217"/>
                    </a:lnTo>
                    <a:lnTo>
                      <a:pt x="75" y="216"/>
                    </a:lnTo>
                    <a:lnTo>
                      <a:pt x="85" y="213"/>
                    </a:lnTo>
                    <a:lnTo>
                      <a:pt x="131" y="199"/>
                    </a:lnTo>
                    <a:lnTo>
                      <a:pt x="168" y="188"/>
                    </a:lnTo>
                    <a:lnTo>
                      <a:pt x="175" y="185"/>
                    </a:lnTo>
                    <a:lnTo>
                      <a:pt x="182" y="182"/>
                    </a:lnTo>
                    <a:lnTo>
                      <a:pt x="194" y="174"/>
                    </a:lnTo>
                    <a:lnTo>
                      <a:pt x="200" y="170"/>
                    </a:lnTo>
                    <a:lnTo>
                      <a:pt x="202" y="173"/>
                    </a:lnTo>
                    <a:lnTo>
                      <a:pt x="205" y="175"/>
                    </a:lnTo>
                    <a:lnTo>
                      <a:pt x="207" y="176"/>
                    </a:lnTo>
                    <a:lnTo>
                      <a:pt x="208" y="178"/>
                    </a:lnTo>
                    <a:lnTo>
                      <a:pt x="208" y="180"/>
                    </a:lnTo>
                    <a:lnTo>
                      <a:pt x="208" y="182"/>
                    </a:lnTo>
                    <a:lnTo>
                      <a:pt x="210" y="468"/>
                    </a:lnTo>
                    <a:lnTo>
                      <a:pt x="210" y="469"/>
                    </a:lnTo>
                    <a:lnTo>
                      <a:pt x="119" y="469"/>
                    </a:lnTo>
                    <a:lnTo>
                      <a:pt x="115" y="327"/>
                    </a:lnTo>
                    <a:lnTo>
                      <a:pt x="144" y="355"/>
                    </a:lnTo>
                    <a:lnTo>
                      <a:pt x="159" y="368"/>
                    </a:lnTo>
                    <a:lnTo>
                      <a:pt x="161" y="369"/>
                    </a:lnTo>
                    <a:lnTo>
                      <a:pt x="163" y="368"/>
                    </a:lnTo>
                    <a:lnTo>
                      <a:pt x="163" y="367"/>
                    </a:lnTo>
                    <a:lnTo>
                      <a:pt x="162" y="365"/>
                    </a:lnTo>
                    <a:lnTo>
                      <a:pt x="158" y="360"/>
                    </a:lnTo>
                    <a:lnTo>
                      <a:pt x="122" y="318"/>
                    </a:lnTo>
                    <a:lnTo>
                      <a:pt x="122" y="316"/>
                    </a:lnTo>
                    <a:lnTo>
                      <a:pt x="122" y="315"/>
                    </a:lnTo>
                    <a:lnTo>
                      <a:pt x="120" y="313"/>
                    </a:lnTo>
                    <a:lnTo>
                      <a:pt x="114" y="309"/>
                    </a:lnTo>
                    <a:lnTo>
                      <a:pt x="112" y="308"/>
                    </a:lnTo>
                    <a:lnTo>
                      <a:pt x="125" y="267"/>
                    </a:lnTo>
                    <a:lnTo>
                      <a:pt x="135" y="236"/>
                    </a:lnTo>
                    <a:lnTo>
                      <a:pt x="136" y="235"/>
                    </a:lnTo>
                    <a:lnTo>
                      <a:pt x="135" y="234"/>
                    </a:lnTo>
                    <a:lnTo>
                      <a:pt x="134" y="233"/>
                    </a:lnTo>
                    <a:lnTo>
                      <a:pt x="133" y="233"/>
                    </a:lnTo>
                    <a:lnTo>
                      <a:pt x="132" y="234"/>
                    </a:lnTo>
                    <a:lnTo>
                      <a:pt x="130" y="236"/>
                    </a:lnTo>
                    <a:lnTo>
                      <a:pt x="123" y="250"/>
                    </a:lnTo>
                    <a:lnTo>
                      <a:pt x="115" y="268"/>
                    </a:lnTo>
                    <a:lnTo>
                      <a:pt x="109" y="284"/>
                    </a:lnTo>
                    <a:lnTo>
                      <a:pt x="106" y="297"/>
                    </a:lnTo>
                    <a:lnTo>
                      <a:pt x="106" y="302"/>
                    </a:lnTo>
                    <a:lnTo>
                      <a:pt x="105" y="306"/>
                    </a:lnTo>
                    <a:lnTo>
                      <a:pt x="103" y="307"/>
                    </a:lnTo>
                    <a:lnTo>
                      <a:pt x="102" y="308"/>
                    </a:lnTo>
                    <a:lnTo>
                      <a:pt x="101" y="310"/>
                    </a:lnTo>
                    <a:lnTo>
                      <a:pt x="73" y="321"/>
                    </a:lnTo>
                    <a:lnTo>
                      <a:pt x="52" y="330"/>
                    </a:lnTo>
                    <a:lnTo>
                      <a:pt x="36" y="337"/>
                    </a:lnTo>
                    <a:lnTo>
                      <a:pt x="35" y="338"/>
                    </a:lnTo>
                    <a:lnTo>
                      <a:pt x="35" y="339"/>
                    </a:lnTo>
                    <a:lnTo>
                      <a:pt x="35" y="340"/>
                    </a:lnTo>
                    <a:lnTo>
                      <a:pt x="36" y="341"/>
                    </a:lnTo>
                    <a:lnTo>
                      <a:pt x="40" y="341"/>
                    </a:lnTo>
                    <a:lnTo>
                      <a:pt x="45" y="339"/>
                    </a:lnTo>
                    <a:lnTo>
                      <a:pt x="87" y="326"/>
                    </a:lnTo>
                    <a:lnTo>
                      <a:pt x="91" y="325"/>
                    </a:lnTo>
                    <a:lnTo>
                      <a:pt x="95" y="323"/>
                    </a:lnTo>
                    <a:lnTo>
                      <a:pt x="101" y="319"/>
                    </a:lnTo>
                    <a:lnTo>
                      <a:pt x="103" y="317"/>
                    </a:lnTo>
                    <a:lnTo>
                      <a:pt x="106" y="319"/>
                    </a:lnTo>
                    <a:lnTo>
                      <a:pt x="107" y="320"/>
                    </a:lnTo>
                    <a:lnTo>
                      <a:pt x="108" y="321"/>
                    </a:lnTo>
                    <a:lnTo>
                      <a:pt x="107" y="322"/>
                    </a:lnTo>
                    <a:lnTo>
                      <a:pt x="108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440" y="0"/>
                    </a:lnTo>
                    <a:lnTo>
                      <a:pt x="440" y="469"/>
                    </a:lnTo>
                    <a:lnTo>
                      <a:pt x="369" y="469"/>
                    </a:lnTo>
                    <a:close/>
                  </a:path>
                </a:pathLst>
              </a:custGeom>
              <a:solidFill>
                <a:srgbClr val="5C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8" name="Freeform 256"/>
              <p:cNvSpPr>
                <a:spLocks/>
              </p:cNvSpPr>
              <p:nvPr/>
            </p:nvSpPr>
            <p:spPr bwMode="auto">
              <a:xfrm>
                <a:off x="374" y="1373"/>
                <a:ext cx="440" cy="469"/>
              </a:xfrm>
              <a:custGeom>
                <a:avLst/>
                <a:gdLst>
                  <a:gd name="T0" fmla="*/ 360 w 440"/>
                  <a:gd name="T1" fmla="*/ 304 h 469"/>
                  <a:gd name="T2" fmla="*/ 418 w 440"/>
                  <a:gd name="T3" fmla="*/ 357 h 469"/>
                  <a:gd name="T4" fmla="*/ 419 w 440"/>
                  <a:gd name="T5" fmla="*/ 352 h 469"/>
                  <a:gd name="T6" fmla="*/ 369 w 440"/>
                  <a:gd name="T7" fmla="*/ 293 h 469"/>
                  <a:gd name="T8" fmla="*/ 359 w 440"/>
                  <a:gd name="T9" fmla="*/ 281 h 469"/>
                  <a:gd name="T10" fmla="*/ 381 w 440"/>
                  <a:gd name="T11" fmla="*/ 205 h 469"/>
                  <a:gd name="T12" fmla="*/ 385 w 440"/>
                  <a:gd name="T13" fmla="*/ 188 h 469"/>
                  <a:gd name="T14" fmla="*/ 379 w 440"/>
                  <a:gd name="T15" fmla="*/ 191 h 469"/>
                  <a:gd name="T16" fmla="*/ 353 w 440"/>
                  <a:gd name="T17" fmla="*/ 252 h 469"/>
                  <a:gd name="T18" fmla="*/ 349 w 440"/>
                  <a:gd name="T19" fmla="*/ 273 h 469"/>
                  <a:gd name="T20" fmla="*/ 343 w 440"/>
                  <a:gd name="T21" fmla="*/ 283 h 469"/>
                  <a:gd name="T22" fmla="*/ 262 w 440"/>
                  <a:gd name="T23" fmla="*/ 317 h 469"/>
                  <a:gd name="T24" fmla="*/ 261 w 440"/>
                  <a:gd name="T25" fmla="*/ 320 h 469"/>
                  <a:gd name="T26" fmla="*/ 265 w 440"/>
                  <a:gd name="T27" fmla="*/ 321 h 469"/>
                  <a:gd name="T28" fmla="*/ 325 w 440"/>
                  <a:gd name="T29" fmla="*/ 303 h 469"/>
                  <a:gd name="T30" fmla="*/ 346 w 440"/>
                  <a:gd name="T31" fmla="*/ 292 h 469"/>
                  <a:gd name="T32" fmla="*/ 350 w 440"/>
                  <a:gd name="T33" fmla="*/ 295 h 469"/>
                  <a:gd name="T34" fmla="*/ 227 w 440"/>
                  <a:gd name="T35" fmla="*/ 469 h 469"/>
                  <a:gd name="T36" fmla="*/ 271 w 440"/>
                  <a:gd name="T37" fmla="*/ 236 h 469"/>
                  <a:gd name="T38" fmla="*/ 309 w 440"/>
                  <a:gd name="T39" fmla="*/ 271 h 469"/>
                  <a:gd name="T40" fmla="*/ 313 w 440"/>
                  <a:gd name="T41" fmla="*/ 268 h 469"/>
                  <a:gd name="T42" fmla="*/ 259 w 440"/>
                  <a:gd name="T43" fmla="*/ 204 h 469"/>
                  <a:gd name="T44" fmla="*/ 232 w 440"/>
                  <a:gd name="T45" fmla="*/ 166 h 469"/>
                  <a:gd name="T46" fmla="*/ 239 w 440"/>
                  <a:gd name="T47" fmla="*/ 80 h 469"/>
                  <a:gd name="T48" fmla="*/ 258 w 440"/>
                  <a:gd name="T49" fmla="*/ 12 h 469"/>
                  <a:gd name="T50" fmla="*/ 252 w 440"/>
                  <a:gd name="T51" fmla="*/ 18 h 469"/>
                  <a:gd name="T52" fmla="*/ 218 w 440"/>
                  <a:gd name="T53" fmla="*/ 94 h 469"/>
                  <a:gd name="T54" fmla="*/ 206 w 440"/>
                  <a:gd name="T55" fmla="*/ 134 h 469"/>
                  <a:gd name="T56" fmla="*/ 204 w 440"/>
                  <a:gd name="T57" fmla="*/ 152 h 469"/>
                  <a:gd name="T58" fmla="*/ 198 w 440"/>
                  <a:gd name="T59" fmla="*/ 157 h 469"/>
                  <a:gd name="T60" fmla="*/ 102 w 440"/>
                  <a:gd name="T61" fmla="*/ 197 h 469"/>
                  <a:gd name="T62" fmla="*/ 69 w 440"/>
                  <a:gd name="T63" fmla="*/ 215 h 469"/>
                  <a:gd name="T64" fmla="*/ 73 w 440"/>
                  <a:gd name="T65" fmla="*/ 217 h 469"/>
                  <a:gd name="T66" fmla="*/ 131 w 440"/>
                  <a:gd name="T67" fmla="*/ 199 h 469"/>
                  <a:gd name="T68" fmla="*/ 194 w 440"/>
                  <a:gd name="T69" fmla="*/ 174 h 469"/>
                  <a:gd name="T70" fmla="*/ 205 w 440"/>
                  <a:gd name="T71" fmla="*/ 175 h 469"/>
                  <a:gd name="T72" fmla="*/ 208 w 440"/>
                  <a:gd name="T73" fmla="*/ 180 h 469"/>
                  <a:gd name="T74" fmla="*/ 119 w 440"/>
                  <a:gd name="T75" fmla="*/ 469 h 469"/>
                  <a:gd name="T76" fmla="*/ 159 w 440"/>
                  <a:gd name="T77" fmla="*/ 368 h 469"/>
                  <a:gd name="T78" fmla="*/ 163 w 440"/>
                  <a:gd name="T79" fmla="*/ 367 h 469"/>
                  <a:gd name="T80" fmla="*/ 122 w 440"/>
                  <a:gd name="T81" fmla="*/ 318 h 469"/>
                  <a:gd name="T82" fmla="*/ 114 w 440"/>
                  <a:gd name="T83" fmla="*/ 309 h 469"/>
                  <a:gd name="T84" fmla="*/ 135 w 440"/>
                  <a:gd name="T85" fmla="*/ 236 h 469"/>
                  <a:gd name="T86" fmla="*/ 134 w 440"/>
                  <a:gd name="T87" fmla="*/ 233 h 469"/>
                  <a:gd name="T88" fmla="*/ 123 w 440"/>
                  <a:gd name="T89" fmla="*/ 250 h 469"/>
                  <a:gd name="T90" fmla="*/ 106 w 440"/>
                  <a:gd name="T91" fmla="*/ 302 h 469"/>
                  <a:gd name="T92" fmla="*/ 101 w 440"/>
                  <a:gd name="T93" fmla="*/ 310 h 469"/>
                  <a:gd name="T94" fmla="*/ 36 w 440"/>
                  <a:gd name="T95" fmla="*/ 337 h 469"/>
                  <a:gd name="T96" fmla="*/ 35 w 440"/>
                  <a:gd name="T97" fmla="*/ 340 h 469"/>
                  <a:gd name="T98" fmla="*/ 87 w 440"/>
                  <a:gd name="T99" fmla="*/ 326 h 469"/>
                  <a:gd name="T100" fmla="*/ 101 w 440"/>
                  <a:gd name="T101" fmla="*/ 319 h 469"/>
                  <a:gd name="T102" fmla="*/ 107 w 440"/>
                  <a:gd name="T103" fmla="*/ 320 h 469"/>
                  <a:gd name="T104" fmla="*/ 0 w 440"/>
                  <a:gd name="T105" fmla="*/ 469 h 4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0"/>
                  <a:gd name="T160" fmla="*/ 0 h 469"/>
                  <a:gd name="T161" fmla="*/ 440 w 440"/>
                  <a:gd name="T162" fmla="*/ 469 h 4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0" h="469">
                    <a:moveTo>
                      <a:pt x="369" y="469"/>
                    </a:moveTo>
                    <a:lnTo>
                      <a:pt x="369" y="469"/>
                    </a:lnTo>
                    <a:lnTo>
                      <a:pt x="365" y="468"/>
                    </a:lnTo>
                    <a:lnTo>
                      <a:pt x="360" y="304"/>
                    </a:lnTo>
                    <a:lnTo>
                      <a:pt x="397" y="339"/>
                    </a:lnTo>
                    <a:lnTo>
                      <a:pt x="416" y="357"/>
                    </a:lnTo>
                    <a:lnTo>
                      <a:pt x="418" y="357"/>
                    </a:lnTo>
                    <a:lnTo>
                      <a:pt x="420" y="356"/>
                    </a:lnTo>
                    <a:lnTo>
                      <a:pt x="420" y="354"/>
                    </a:lnTo>
                    <a:lnTo>
                      <a:pt x="419" y="352"/>
                    </a:lnTo>
                    <a:lnTo>
                      <a:pt x="413" y="346"/>
                    </a:lnTo>
                    <a:lnTo>
                      <a:pt x="385" y="312"/>
                    </a:lnTo>
                    <a:lnTo>
                      <a:pt x="369" y="293"/>
                    </a:lnTo>
                    <a:lnTo>
                      <a:pt x="369" y="291"/>
                    </a:lnTo>
                    <a:lnTo>
                      <a:pt x="368" y="289"/>
                    </a:lnTo>
                    <a:lnTo>
                      <a:pt x="367" y="287"/>
                    </a:lnTo>
                    <a:lnTo>
                      <a:pt x="359" y="281"/>
                    </a:lnTo>
                    <a:lnTo>
                      <a:pt x="356" y="280"/>
                    </a:lnTo>
                    <a:lnTo>
                      <a:pt x="372" y="231"/>
                    </a:lnTo>
                    <a:lnTo>
                      <a:pt x="381" y="205"/>
                    </a:lnTo>
                    <a:lnTo>
                      <a:pt x="385" y="190"/>
                    </a:lnTo>
                    <a:lnTo>
                      <a:pt x="385" y="189"/>
                    </a:lnTo>
                    <a:lnTo>
                      <a:pt x="385" y="188"/>
                    </a:lnTo>
                    <a:lnTo>
                      <a:pt x="384" y="188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79" y="191"/>
                    </a:lnTo>
                    <a:lnTo>
                      <a:pt x="375" y="199"/>
                    </a:lnTo>
                    <a:lnTo>
                      <a:pt x="370" y="208"/>
                    </a:lnTo>
                    <a:lnTo>
                      <a:pt x="361" y="230"/>
                    </a:lnTo>
                    <a:lnTo>
                      <a:pt x="353" y="252"/>
                    </a:lnTo>
                    <a:lnTo>
                      <a:pt x="351" y="260"/>
                    </a:lnTo>
                    <a:lnTo>
                      <a:pt x="349" y="267"/>
                    </a:lnTo>
                    <a:lnTo>
                      <a:pt x="349" y="273"/>
                    </a:lnTo>
                    <a:lnTo>
                      <a:pt x="347" y="278"/>
                    </a:lnTo>
                    <a:lnTo>
                      <a:pt x="345" y="279"/>
                    </a:lnTo>
                    <a:lnTo>
                      <a:pt x="344" y="281"/>
                    </a:lnTo>
                    <a:lnTo>
                      <a:pt x="343" y="283"/>
                    </a:lnTo>
                    <a:lnTo>
                      <a:pt x="307" y="297"/>
                    </a:lnTo>
                    <a:lnTo>
                      <a:pt x="282" y="307"/>
                    </a:lnTo>
                    <a:lnTo>
                      <a:pt x="271" y="313"/>
                    </a:lnTo>
                    <a:lnTo>
                      <a:pt x="262" y="317"/>
                    </a:lnTo>
                    <a:lnTo>
                      <a:pt x="261" y="318"/>
                    </a:lnTo>
                    <a:lnTo>
                      <a:pt x="261" y="320"/>
                    </a:lnTo>
                    <a:lnTo>
                      <a:pt x="261" y="321"/>
                    </a:lnTo>
                    <a:lnTo>
                      <a:pt x="262" y="321"/>
                    </a:lnTo>
                    <a:lnTo>
                      <a:pt x="263" y="321"/>
                    </a:lnTo>
                    <a:lnTo>
                      <a:pt x="265" y="321"/>
                    </a:lnTo>
                    <a:lnTo>
                      <a:pt x="272" y="319"/>
                    </a:lnTo>
                    <a:lnTo>
                      <a:pt x="301" y="310"/>
                    </a:lnTo>
                    <a:lnTo>
                      <a:pt x="325" y="303"/>
                    </a:lnTo>
                    <a:lnTo>
                      <a:pt x="330" y="301"/>
                    </a:lnTo>
                    <a:lnTo>
                      <a:pt x="335" y="299"/>
                    </a:lnTo>
                    <a:lnTo>
                      <a:pt x="342" y="294"/>
                    </a:lnTo>
                    <a:lnTo>
                      <a:pt x="346" y="292"/>
                    </a:lnTo>
                    <a:lnTo>
                      <a:pt x="347" y="293"/>
                    </a:lnTo>
                    <a:lnTo>
                      <a:pt x="349" y="294"/>
                    </a:lnTo>
                    <a:lnTo>
                      <a:pt x="350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0" y="298"/>
                    </a:lnTo>
                    <a:lnTo>
                      <a:pt x="351" y="469"/>
                    </a:lnTo>
                    <a:lnTo>
                      <a:pt x="227" y="469"/>
                    </a:lnTo>
                    <a:lnTo>
                      <a:pt x="229" y="469"/>
                    </a:lnTo>
                    <a:lnTo>
                      <a:pt x="229" y="468"/>
                    </a:lnTo>
                    <a:lnTo>
                      <a:pt x="222" y="188"/>
                    </a:lnTo>
                    <a:lnTo>
                      <a:pt x="271" y="236"/>
                    </a:lnTo>
                    <a:lnTo>
                      <a:pt x="296" y="260"/>
                    </a:lnTo>
                    <a:lnTo>
                      <a:pt x="309" y="271"/>
                    </a:lnTo>
                    <a:lnTo>
                      <a:pt x="311" y="271"/>
                    </a:lnTo>
                    <a:lnTo>
                      <a:pt x="313" y="270"/>
                    </a:lnTo>
                    <a:lnTo>
                      <a:pt x="313" y="269"/>
                    </a:lnTo>
                    <a:lnTo>
                      <a:pt x="313" y="268"/>
                    </a:lnTo>
                    <a:lnTo>
                      <a:pt x="312" y="267"/>
                    </a:lnTo>
                    <a:lnTo>
                      <a:pt x="303" y="257"/>
                    </a:lnTo>
                    <a:lnTo>
                      <a:pt x="259" y="204"/>
                    </a:lnTo>
                    <a:lnTo>
                      <a:pt x="233" y="174"/>
                    </a:lnTo>
                    <a:lnTo>
                      <a:pt x="233" y="170"/>
                    </a:lnTo>
                    <a:lnTo>
                      <a:pt x="233" y="168"/>
                    </a:lnTo>
                    <a:lnTo>
                      <a:pt x="232" y="166"/>
                    </a:lnTo>
                    <a:lnTo>
                      <a:pt x="219" y="157"/>
                    </a:lnTo>
                    <a:lnTo>
                      <a:pt x="214" y="155"/>
                    </a:lnTo>
                    <a:lnTo>
                      <a:pt x="239" y="80"/>
                    </a:lnTo>
                    <a:lnTo>
                      <a:pt x="253" y="37"/>
                    </a:lnTo>
                    <a:lnTo>
                      <a:pt x="259" y="15"/>
                    </a:lnTo>
                    <a:lnTo>
                      <a:pt x="259" y="13"/>
                    </a:lnTo>
                    <a:lnTo>
                      <a:pt x="258" y="12"/>
                    </a:lnTo>
                    <a:lnTo>
                      <a:pt x="257" y="12"/>
                    </a:lnTo>
                    <a:lnTo>
                      <a:pt x="256" y="13"/>
                    </a:lnTo>
                    <a:lnTo>
                      <a:pt x="252" y="18"/>
                    </a:lnTo>
                    <a:lnTo>
                      <a:pt x="246" y="30"/>
                    </a:lnTo>
                    <a:lnTo>
                      <a:pt x="239" y="44"/>
                    </a:lnTo>
                    <a:lnTo>
                      <a:pt x="232" y="60"/>
                    </a:lnTo>
                    <a:lnTo>
                      <a:pt x="225" y="78"/>
                    </a:lnTo>
                    <a:lnTo>
                      <a:pt x="218" y="94"/>
                    </a:lnTo>
                    <a:lnTo>
                      <a:pt x="213" y="110"/>
                    </a:lnTo>
                    <a:lnTo>
                      <a:pt x="209" y="124"/>
                    </a:lnTo>
                    <a:lnTo>
                      <a:pt x="206" y="134"/>
                    </a:lnTo>
                    <a:lnTo>
                      <a:pt x="206" y="143"/>
                    </a:lnTo>
                    <a:lnTo>
                      <a:pt x="205" y="148"/>
                    </a:lnTo>
                    <a:lnTo>
                      <a:pt x="204" y="152"/>
                    </a:lnTo>
                    <a:lnTo>
                      <a:pt x="199" y="154"/>
                    </a:lnTo>
                    <a:lnTo>
                      <a:pt x="198" y="157"/>
                    </a:lnTo>
                    <a:lnTo>
                      <a:pt x="196" y="159"/>
                    </a:lnTo>
                    <a:lnTo>
                      <a:pt x="177" y="167"/>
                    </a:lnTo>
                    <a:lnTo>
                      <a:pt x="142" y="181"/>
                    </a:lnTo>
                    <a:lnTo>
                      <a:pt x="102" y="197"/>
                    </a:lnTo>
                    <a:lnTo>
                      <a:pt x="85" y="205"/>
                    </a:lnTo>
                    <a:lnTo>
                      <a:pt x="71" y="213"/>
                    </a:lnTo>
                    <a:lnTo>
                      <a:pt x="70" y="214"/>
                    </a:lnTo>
                    <a:lnTo>
                      <a:pt x="69" y="215"/>
                    </a:lnTo>
                    <a:lnTo>
                      <a:pt x="70" y="216"/>
                    </a:lnTo>
                    <a:lnTo>
                      <a:pt x="71" y="217"/>
                    </a:lnTo>
                    <a:lnTo>
                      <a:pt x="73" y="217"/>
                    </a:lnTo>
                    <a:lnTo>
                      <a:pt x="75" y="216"/>
                    </a:lnTo>
                    <a:lnTo>
                      <a:pt x="85" y="213"/>
                    </a:lnTo>
                    <a:lnTo>
                      <a:pt x="131" y="199"/>
                    </a:lnTo>
                    <a:lnTo>
                      <a:pt x="168" y="188"/>
                    </a:lnTo>
                    <a:lnTo>
                      <a:pt x="175" y="185"/>
                    </a:lnTo>
                    <a:lnTo>
                      <a:pt x="182" y="182"/>
                    </a:lnTo>
                    <a:lnTo>
                      <a:pt x="194" y="174"/>
                    </a:lnTo>
                    <a:lnTo>
                      <a:pt x="200" y="170"/>
                    </a:lnTo>
                    <a:lnTo>
                      <a:pt x="202" y="173"/>
                    </a:lnTo>
                    <a:lnTo>
                      <a:pt x="205" y="175"/>
                    </a:lnTo>
                    <a:lnTo>
                      <a:pt x="207" y="176"/>
                    </a:lnTo>
                    <a:lnTo>
                      <a:pt x="208" y="178"/>
                    </a:lnTo>
                    <a:lnTo>
                      <a:pt x="208" y="180"/>
                    </a:lnTo>
                    <a:lnTo>
                      <a:pt x="208" y="182"/>
                    </a:lnTo>
                    <a:lnTo>
                      <a:pt x="210" y="468"/>
                    </a:lnTo>
                    <a:lnTo>
                      <a:pt x="210" y="469"/>
                    </a:lnTo>
                    <a:lnTo>
                      <a:pt x="119" y="469"/>
                    </a:lnTo>
                    <a:lnTo>
                      <a:pt x="115" y="327"/>
                    </a:lnTo>
                    <a:lnTo>
                      <a:pt x="144" y="355"/>
                    </a:lnTo>
                    <a:lnTo>
                      <a:pt x="159" y="368"/>
                    </a:lnTo>
                    <a:lnTo>
                      <a:pt x="161" y="369"/>
                    </a:lnTo>
                    <a:lnTo>
                      <a:pt x="163" y="368"/>
                    </a:lnTo>
                    <a:lnTo>
                      <a:pt x="163" y="367"/>
                    </a:lnTo>
                    <a:lnTo>
                      <a:pt x="162" y="365"/>
                    </a:lnTo>
                    <a:lnTo>
                      <a:pt x="158" y="360"/>
                    </a:lnTo>
                    <a:lnTo>
                      <a:pt x="122" y="318"/>
                    </a:lnTo>
                    <a:lnTo>
                      <a:pt x="122" y="316"/>
                    </a:lnTo>
                    <a:lnTo>
                      <a:pt x="122" y="315"/>
                    </a:lnTo>
                    <a:lnTo>
                      <a:pt x="120" y="313"/>
                    </a:lnTo>
                    <a:lnTo>
                      <a:pt x="114" y="309"/>
                    </a:lnTo>
                    <a:lnTo>
                      <a:pt x="112" y="308"/>
                    </a:lnTo>
                    <a:lnTo>
                      <a:pt x="125" y="267"/>
                    </a:lnTo>
                    <a:lnTo>
                      <a:pt x="135" y="236"/>
                    </a:lnTo>
                    <a:lnTo>
                      <a:pt x="136" y="235"/>
                    </a:lnTo>
                    <a:lnTo>
                      <a:pt x="135" y="234"/>
                    </a:lnTo>
                    <a:lnTo>
                      <a:pt x="134" y="233"/>
                    </a:lnTo>
                    <a:lnTo>
                      <a:pt x="133" y="233"/>
                    </a:lnTo>
                    <a:lnTo>
                      <a:pt x="132" y="234"/>
                    </a:lnTo>
                    <a:lnTo>
                      <a:pt x="130" y="236"/>
                    </a:lnTo>
                    <a:lnTo>
                      <a:pt x="123" y="250"/>
                    </a:lnTo>
                    <a:lnTo>
                      <a:pt x="115" y="268"/>
                    </a:lnTo>
                    <a:lnTo>
                      <a:pt x="109" y="284"/>
                    </a:lnTo>
                    <a:lnTo>
                      <a:pt x="106" y="297"/>
                    </a:lnTo>
                    <a:lnTo>
                      <a:pt x="106" y="302"/>
                    </a:lnTo>
                    <a:lnTo>
                      <a:pt x="105" y="306"/>
                    </a:lnTo>
                    <a:lnTo>
                      <a:pt x="103" y="307"/>
                    </a:lnTo>
                    <a:lnTo>
                      <a:pt x="102" y="308"/>
                    </a:lnTo>
                    <a:lnTo>
                      <a:pt x="101" y="310"/>
                    </a:lnTo>
                    <a:lnTo>
                      <a:pt x="73" y="321"/>
                    </a:lnTo>
                    <a:lnTo>
                      <a:pt x="52" y="330"/>
                    </a:lnTo>
                    <a:lnTo>
                      <a:pt x="36" y="337"/>
                    </a:lnTo>
                    <a:lnTo>
                      <a:pt x="35" y="338"/>
                    </a:lnTo>
                    <a:lnTo>
                      <a:pt x="35" y="339"/>
                    </a:lnTo>
                    <a:lnTo>
                      <a:pt x="35" y="340"/>
                    </a:lnTo>
                    <a:lnTo>
                      <a:pt x="36" y="341"/>
                    </a:lnTo>
                    <a:lnTo>
                      <a:pt x="40" y="341"/>
                    </a:lnTo>
                    <a:lnTo>
                      <a:pt x="45" y="339"/>
                    </a:lnTo>
                    <a:lnTo>
                      <a:pt x="87" y="326"/>
                    </a:lnTo>
                    <a:lnTo>
                      <a:pt x="91" y="325"/>
                    </a:lnTo>
                    <a:lnTo>
                      <a:pt x="95" y="323"/>
                    </a:lnTo>
                    <a:lnTo>
                      <a:pt x="101" y="319"/>
                    </a:lnTo>
                    <a:lnTo>
                      <a:pt x="103" y="317"/>
                    </a:lnTo>
                    <a:lnTo>
                      <a:pt x="106" y="319"/>
                    </a:lnTo>
                    <a:lnTo>
                      <a:pt x="107" y="320"/>
                    </a:lnTo>
                    <a:lnTo>
                      <a:pt x="108" y="321"/>
                    </a:lnTo>
                    <a:lnTo>
                      <a:pt x="107" y="322"/>
                    </a:lnTo>
                    <a:lnTo>
                      <a:pt x="108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440" y="0"/>
                    </a:lnTo>
                    <a:lnTo>
                      <a:pt x="440" y="469"/>
                    </a:lnTo>
                    <a:lnTo>
                      <a:pt x="369" y="4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49" name="Freeform 257"/>
              <p:cNvSpPr>
                <a:spLocks/>
              </p:cNvSpPr>
              <p:nvPr/>
            </p:nvSpPr>
            <p:spPr bwMode="auto">
              <a:xfrm>
                <a:off x="374" y="1793"/>
                <a:ext cx="440" cy="49"/>
              </a:xfrm>
              <a:custGeom>
                <a:avLst/>
                <a:gdLst>
                  <a:gd name="T0" fmla="*/ 372 w 440"/>
                  <a:gd name="T1" fmla="*/ 11 h 49"/>
                  <a:gd name="T2" fmla="*/ 372 w 440"/>
                  <a:gd name="T3" fmla="*/ 11 h 49"/>
                  <a:gd name="T4" fmla="*/ 364 w 440"/>
                  <a:gd name="T5" fmla="*/ 10 h 49"/>
                  <a:gd name="T6" fmla="*/ 356 w 440"/>
                  <a:gd name="T7" fmla="*/ 9 h 49"/>
                  <a:gd name="T8" fmla="*/ 341 w 440"/>
                  <a:gd name="T9" fmla="*/ 6 h 49"/>
                  <a:gd name="T10" fmla="*/ 332 w 440"/>
                  <a:gd name="T11" fmla="*/ 5 h 49"/>
                  <a:gd name="T12" fmla="*/ 322 w 440"/>
                  <a:gd name="T13" fmla="*/ 4 h 49"/>
                  <a:gd name="T14" fmla="*/ 309 w 440"/>
                  <a:gd name="T15" fmla="*/ 5 h 49"/>
                  <a:gd name="T16" fmla="*/ 293 w 440"/>
                  <a:gd name="T17" fmla="*/ 6 h 49"/>
                  <a:gd name="T18" fmla="*/ 293 w 440"/>
                  <a:gd name="T19" fmla="*/ 6 h 49"/>
                  <a:gd name="T20" fmla="*/ 282 w 440"/>
                  <a:gd name="T21" fmla="*/ 8 h 49"/>
                  <a:gd name="T22" fmla="*/ 272 w 440"/>
                  <a:gd name="T23" fmla="*/ 11 h 49"/>
                  <a:gd name="T24" fmla="*/ 250 w 440"/>
                  <a:gd name="T25" fmla="*/ 16 h 49"/>
                  <a:gd name="T26" fmla="*/ 250 w 440"/>
                  <a:gd name="T27" fmla="*/ 16 h 49"/>
                  <a:gd name="T28" fmla="*/ 218 w 440"/>
                  <a:gd name="T29" fmla="*/ 22 h 49"/>
                  <a:gd name="T30" fmla="*/ 218 w 440"/>
                  <a:gd name="T31" fmla="*/ 22 h 49"/>
                  <a:gd name="T32" fmla="*/ 204 w 440"/>
                  <a:gd name="T33" fmla="*/ 24 h 49"/>
                  <a:gd name="T34" fmla="*/ 190 w 440"/>
                  <a:gd name="T35" fmla="*/ 24 h 49"/>
                  <a:gd name="T36" fmla="*/ 176 w 440"/>
                  <a:gd name="T37" fmla="*/ 23 h 49"/>
                  <a:gd name="T38" fmla="*/ 162 w 440"/>
                  <a:gd name="T39" fmla="*/ 21 h 49"/>
                  <a:gd name="T40" fmla="*/ 162 w 440"/>
                  <a:gd name="T41" fmla="*/ 21 h 49"/>
                  <a:gd name="T42" fmla="*/ 141 w 440"/>
                  <a:gd name="T43" fmla="*/ 16 h 49"/>
                  <a:gd name="T44" fmla="*/ 121 w 440"/>
                  <a:gd name="T45" fmla="*/ 11 h 49"/>
                  <a:gd name="T46" fmla="*/ 110 w 440"/>
                  <a:gd name="T47" fmla="*/ 10 h 49"/>
                  <a:gd name="T48" fmla="*/ 99 w 440"/>
                  <a:gd name="T49" fmla="*/ 8 h 49"/>
                  <a:gd name="T50" fmla="*/ 86 w 440"/>
                  <a:gd name="T51" fmla="*/ 8 h 49"/>
                  <a:gd name="T52" fmla="*/ 72 w 440"/>
                  <a:gd name="T53" fmla="*/ 10 h 49"/>
                  <a:gd name="T54" fmla="*/ 72 w 440"/>
                  <a:gd name="T55" fmla="*/ 10 h 49"/>
                  <a:gd name="T56" fmla="*/ 63 w 440"/>
                  <a:gd name="T57" fmla="*/ 10 h 49"/>
                  <a:gd name="T58" fmla="*/ 53 w 440"/>
                  <a:gd name="T59" fmla="*/ 10 h 49"/>
                  <a:gd name="T60" fmla="*/ 45 w 440"/>
                  <a:gd name="T61" fmla="*/ 8 h 49"/>
                  <a:gd name="T62" fmla="*/ 35 w 440"/>
                  <a:gd name="T63" fmla="*/ 6 h 49"/>
                  <a:gd name="T64" fmla="*/ 17 w 440"/>
                  <a:gd name="T65" fmla="*/ 2 h 49"/>
                  <a:gd name="T66" fmla="*/ 9 w 440"/>
                  <a:gd name="T67" fmla="*/ 1 h 49"/>
                  <a:gd name="T68" fmla="*/ 0 w 440"/>
                  <a:gd name="T69" fmla="*/ 0 h 49"/>
                  <a:gd name="T70" fmla="*/ 0 w 440"/>
                  <a:gd name="T71" fmla="*/ 49 h 49"/>
                  <a:gd name="T72" fmla="*/ 440 w 440"/>
                  <a:gd name="T73" fmla="*/ 49 h 49"/>
                  <a:gd name="T74" fmla="*/ 440 w 440"/>
                  <a:gd name="T75" fmla="*/ 7 h 49"/>
                  <a:gd name="T76" fmla="*/ 440 w 440"/>
                  <a:gd name="T77" fmla="*/ 7 h 49"/>
                  <a:gd name="T78" fmla="*/ 437 w 440"/>
                  <a:gd name="T79" fmla="*/ 7 h 49"/>
                  <a:gd name="T80" fmla="*/ 437 w 440"/>
                  <a:gd name="T81" fmla="*/ 7 h 49"/>
                  <a:gd name="T82" fmla="*/ 421 w 440"/>
                  <a:gd name="T83" fmla="*/ 8 h 49"/>
                  <a:gd name="T84" fmla="*/ 404 w 440"/>
                  <a:gd name="T85" fmla="*/ 9 h 49"/>
                  <a:gd name="T86" fmla="*/ 388 w 440"/>
                  <a:gd name="T87" fmla="*/ 11 h 49"/>
                  <a:gd name="T88" fmla="*/ 372 w 440"/>
                  <a:gd name="T89" fmla="*/ 11 h 49"/>
                  <a:gd name="T90" fmla="*/ 372 w 440"/>
                  <a:gd name="T91" fmla="*/ 11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0"/>
                  <a:gd name="T139" fmla="*/ 0 h 49"/>
                  <a:gd name="T140" fmla="*/ 440 w 440"/>
                  <a:gd name="T141" fmla="*/ 49 h 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0" h="49">
                    <a:moveTo>
                      <a:pt x="372" y="11"/>
                    </a:moveTo>
                    <a:lnTo>
                      <a:pt x="372" y="11"/>
                    </a:lnTo>
                    <a:lnTo>
                      <a:pt x="364" y="10"/>
                    </a:lnTo>
                    <a:lnTo>
                      <a:pt x="356" y="9"/>
                    </a:lnTo>
                    <a:lnTo>
                      <a:pt x="341" y="6"/>
                    </a:lnTo>
                    <a:lnTo>
                      <a:pt x="332" y="5"/>
                    </a:lnTo>
                    <a:lnTo>
                      <a:pt x="322" y="4"/>
                    </a:lnTo>
                    <a:lnTo>
                      <a:pt x="309" y="5"/>
                    </a:lnTo>
                    <a:lnTo>
                      <a:pt x="293" y="6"/>
                    </a:lnTo>
                    <a:lnTo>
                      <a:pt x="282" y="8"/>
                    </a:lnTo>
                    <a:lnTo>
                      <a:pt x="272" y="11"/>
                    </a:lnTo>
                    <a:lnTo>
                      <a:pt x="250" y="16"/>
                    </a:lnTo>
                    <a:lnTo>
                      <a:pt x="218" y="22"/>
                    </a:lnTo>
                    <a:lnTo>
                      <a:pt x="204" y="24"/>
                    </a:lnTo>
                    <a:lnTo>
                      <a:pt x="190" y="24"/>
                    </a:lnTo>
                    <a:lnTo>
                      <a:pt x="176" y="23"/>
                    </a:lnTo>
                    <a:lnTo>
                      <a:pt x="162" y="21"/>
                    </a:lnTo>
                    <a:lnTo>
                      <a:pt x="141" y="16"/>
                    </a:lnTo>
                    <a:lnTo>
                      <a:pt x="121" y="11"/>
                    </a:lnTo>
                    <a:lnTo>
                      <a:pt x="110" y="10"/>
                    </a:lnTo>
                    <a:lnTo>
                      <a:pt x="99" y="8"/>
                    </a:lnTo>
                    <a:lnTo>
                      <a:pt x="86" y="8"/>
                    </a:lnTo>
                    <a:lnTo>
                      <a:pt x="72" y="10"/>
                    </a:lnTo>
                    <a:lnTo>
                      <a:pt x="63" y="10"/>
                    </a:lnTo>
                    <a:lnTo>
                      <a:pt x="53" y="10"/>
                    </a:lnTo>
                    <a:lnTo>
                      <a:pt x="45" y="8"/>
                    </a:lnTo>
                    <a:lnTo>
                      <a:pt x="35" y="6"/>
                    </a:lnTo>
                    <a:lnTo>
                      <a:pt x="17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440" y="49"/>
                    </a:lnTo>
                    <a:lnTo>
                      <a:pt x="440" y="7"/>
                    </a:lnTo>
                    <a:lnTo>
                      <a:pt x="437" y="7"/>
                    </a:lnTo>
                    <a:lnTo>
                      <a:pt x="421" y="8"/>
                    </a:lnTo>
                    <a:lnTo>
                      <a:pt x="404" y="9"/>
                    </a:lnTo>
                    <a:lnTo>
                      <a:pt x="388" y="11"/>
                    </a:lnTo>
                    <a:lnTo>
                      <a:pt x="372" y="11"/>
                    </a:lnTo>
                    <a:close/>
                  </a:path>
                </a:pathLst>
              </a:custGeom>
              <a:solidFill>
                <a:srgbClr val="508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0" name="Freeform 258"/>
              <p:cNvSpPr>
                <a:spLocks/>
              </p:cNvSpPr>
              <p:nvPr/>
            </p:nvSpPr>
            <p:spPr bwMode="auto">
              <a:xfrm>
                <a:off x="374" y="1813"/>
                <a:ext cx="440" cy="29"/>
              </a:xfrm>
              <a:custGeom>
                <a:avLst/>
                <a:gdLst>
                  <a:gd name="T0" fmla="*/ 325 w 440"/>
                  <a:gd name="T1" fmla="*/ 7 h 29"/>
                  <a:gd name="T2" fmla="*/ 325 w 440"/>
                  <a:gd name="T3" fmla="*/ 7 h 29"/>
                  <a:gd name="T4" fmla="*/ 306 w 440"/>
                  <a:gd name="T5" fmla="*/ 7 h 29"/>
                  <a:gd name="T6" fmla="*/ 287 w 440"/>
                  <a:gd name="T7" fmla="*/ 6 h 29"/>
                  <a:gd name="T8" fmla="*/ 287 w 440"/>
                  <a:gd name="T9" fmla="*/ 6 h 29"/>
                  <a:gd name="T10" fmla="*/ 277 w 440"/>
                  <a:gd name="T11" fmla="*/ 6 h 29"/>
                  <a:gd name="T12" fmla="*/ 267 w 440"/>
                  <a:gd name="T13" fmla="*/ 7 h 29"/>
                  <a:gd name="T14" fmla="*/ 246 w 440"/>
                  <a:gd name="T15" fmla="*/ 9 h 29"/>
                  <a:gd name="T16" fmla="*/ 226 w 440"/>
                  <a:gd name="T17" fmla="*/ 12 h 29"/>
                  <a:gd name="T18" fmla="*/ 215 w 440"/>
                  <a:gd name="T19" fmla="*/ 12 h 29"/>
                  <a:gd name="T20" fmla="*/ 205 w 440"/>
                  <a:gd name="T21" fmla="*/ 12 h 29"/>
                  <a:gd name="T22" fmla="*/ 205 w 440"/>
                  <a:gd name="T23" fmla="*/ 12 h 29"/>
                  <a:gd name="T24" fmla="*/ 179 w 440"/>
                  <a:gd name="T25" fmla="*/ 12 h 29"/>
                  <a:gd name="T26" fmla="*/ 154 w 440"/>
                  <a:gd name="T27" fmla="*/ 10 h 29"/>
                  <a:gd name="T28" fmla="*/ 102 w 440"/>
                  <a:gd name="T29" fmla="*/ 6 h 29"/>
                  <a:gd name="T30" fmla="*/ 51 w 440"/>
                  <a:gd name="T31" fmla="*/ 2 h 29"/>
                  <a:gd name="T32" fmla="*/ 25 w 440"/>
                  <a:gd name="T33" fmla="*/ 1 h 29"/>
                  <a:gd name="T34" fmla="*/ 0 w 440"/>
                  <a:gd name="T35" fmla="*/ 0 h 29"/>
                  <a:gd name="T36" fmla="*/ 0 w 440"/>
                  <a:gd name="T37" fmla="*/ 29 h 29"/>
                  <a:gd name="T38" fmla="*/ 440 w 440"/>
                  <a:gd name="T39" fmla="*/ 29 h 29"/>
                  <a:gd name="T40" fmla="*/ 440 w 440"/>
                  <a:gd name="T41" fmla="*/ 8 h 29"/>
                  <a:gd name="T42" fmla="*/ 440 w 440"/>
                  <a:gd name="T43" fmla="*/ 8 h 29"/>
                  <a:gd name="T44" fmla="*/ 411 w 440"/>
                  <a:gd name="T45" fmla="*/ 9 h 29"/>
                  <a:gd name="T46" fmla="*/ 382 w 440"/>
                  <a:gd name="T47" fmla="*/ 9 h 29"/>
                  <a:gd name="T48" fmla="*/ 353 w 440"/>
                  <a:gd name="T49" fmla="*/ 8 h 29"/>
                  <a:gd name="T50" fmla="*/ 325 w 440"/>
                  <a:gd name="T51" fmla="*/ 7 h 29"/>
                  <a:gd name="T52" fmla="*/ 325 w 440"/>
                  <a:gd name="T53" fmla="*/ 7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0"/>
                  <a:gd name="T82" fmla="*/ 0 h 29"/>
                  <a:gd name="T83" fmla="*/ 440 w 440"/>
                  <a:gd name="T84" fmla="*/ 29 h 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0" h="29">
                    <a:moveTo>
                      <a:pt x="325" y="7"/>
                    </a:moveTo>
                    <a:lnTo>
                      <a:pt x="325" y="7"/>
                    </a:lnTo>
                    <a:lnTo>
                      <a:pt x="306" y="7"/>
                    </a:lnTo>
                    <a:lnTo>
                      <a:pt x="287" y="6"/>
                    </a:lnTo>
                    <a:lnTo>
                      <a:pt x="277" y="6"/>
                    </a:lnTo>
                    <a:lnTo>
                      <a:pt x="267" y="7"/>
                    </a:lnTo>
                    <a:lnTo>
                      <a:pt x="246" y="9"/>
                    </a:lnTo>
                    <a:lnTo>
                      <a:pt x="226" y="12"/>
                    </a:lnTo>
                    <a:lnTo>
                      <a:pt x="215" y="12"/>
                    </a:lnTo>
                    <a:lnTo>
                      <a:pt x="205" y="12"/>
                    </a:lnTo>
                    <a:lnTo>
                      <a:pt x="179" y="12"/>
                    </a:lnTo>
                    <a:lnTo>
                      <a:pt x="154" y="10"/>
                    </a:lnTo>
                    <a:lnTo>
                      <a:pt x="102" y="6"/>
                    </a:lnTo>
                    <a:lnTo>
                      <a:pt x="51" y="2"/>
                    </a:lnTo>
                    <a:lnTo>
                      <a:pt x="25" y="1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440" y="29"/>
                    </a:lnTo>
                    <a:lnTo>
                      <a:pt x="440" y="8"/>
                    </a:lnTo>
                    <a:lnTo>
                      <a:pt x="411" y="9"/>
                    </a:lnTo>
                    <a:lnTo>
                      <a:pt x="382" y="9"/>
                    </a:lnTo>
                    <a:lnTo>
                      <a:pt x="353" y="8"/>
                    </a:lnTo>
                    <a:lnTo>
                      <a:pt x="325" y="7"/>
                    </a:lnTo>
                    <a:close/>
                  </a:path>
                </a:pathLst>
              </a:custGeom>
              <a:solidFill>
                <a:srgbClr val="116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1" name="Freeform 259"/>
              <p:cNvSpPr>
                <a:spLocks/>
              </p:cNvSpPr>
              <p:nvPr/>
            </p:nvSpPr>
            <p:spPr bwMode="auto">
              <a:xfrm>
                <a:off x="686" y="1481"/>
                <a:ext cx="128" cy="68"/>
              </a:xfrm>
              <a:custGeom>
                <a:avLst/>
                <a:gdLst>
                  <a:gd name="T0" fmla="*/ 124 w 128"/>
                  <a:gd name="T1" fmla="*/ 39 h 68"/>
                  <a:gd name="T2" fmla="*/ 120 w 128"/>
                  <a:gd name="T3" fmla="*/ 28 h 68"/>
                  <a:gd name="T4" fmla="*/ 113 w 128"/>
                  <a:gd name="T5" fmla="*/ 24 h 68"/>
                  <a:gd name="T6" fmla="*/ 107 w 128"/>
                  <a:gd name="T7" fmla="*/ 24 h 68"/>
                  <a:gd name="T8" fmla="*/ 104 w 128"/>
                  <a:gd name="T9" fmla="*/ 24 h 68"/>
                  <a:gd name="T10" fmla="*/ 96 w 128"/>
                  <a:gd name="T11" fmla="*/ 9 h 68"/>
                  <a:gd name="T12" fmla="*/ 85 w 128"/>
                  <a:gd name="T13" fmla="*/ 1 h 68"/>
                  <a:gd name="T14" fmla="*/ 72 w 128"/>
                  <a:gd name="T15" fmla="*/ 0 h 68"/>
                  <a:gd name="T16" fmla="*/ 59 w 128"/>
                  <a:gd name="T17" fmla="*/ 4 h 68"/>
                  <a:gd name="T18" fmla="*/ 54 w 128"/>
                  <a:gd name="T19" fmla="*/ 8 h 68"/>
                  <a:gd name="T20" fmla="*/ 47 w 128"/>
                  <a:gd name="T21" fmla="*/ 20 h 68"/>
                  <a:gd name="T22" fmla="*/ 44 w 128"/>
                  <a:gd name="T23" fmla="*/ 36 h 68"/>
                  <a:gd name="T24" fmla="*/ 44 w 128"/>
                  <a:gd name="T25" fmla="*/ 41 h 68"/>
                  <a:gd name="T26" fmla="*/ 41 w 128"/>
                  <a:gd name="T27" fmla="*/ 39 h 68"/>
                  <a:gd name="T28" fmla="*/ 35 w 128"/>
                  <a:gd name="T29" fmla="*/ 39 h 68"/>
                  <a:gd name="T30" fmla="*/ 34 w 128"/>
                  <a:gd name="T31" fmla="*/ 40 h 68"/>
                  <a:gd name="T32" fmla="*/ 31 w 128"/>
                  <a:gd name="T33" fmla="*/ 46 h 68"/>
                  <a:gd name="T34" fmla="*/ 31 w 128"/>
                  <a:gd name="T35" fmla="*/ 51 h 68"/>
                  <a:gd name="T36" fmla="*/ 31 w 128"/>
                  <a:gd name="T37" fmla="*/ 49 h 68"/>
                  <a:gd name="T38" fmla="*/ 28 w 128"/>
                  <a:gd name="T39" fmla="*/ 45 h 68"/>
                  <a:gd name="T40" fmla="*/ 23 w 128"/>
                  <a:gd name="T41" fmla="*/ 42 h 68"/>
                  <a:gd name="T42" fmla="*/ 18 w 128"/>
                  <a:gd name="T43" fmla="*/ 42 h 68"/>
                  <a:gd name="T44" fmla="*/ 16 w 128"/>
                  <a:gd name="T45" fmla="*/ 43 h 68"/>
                  <a:gd name="T46" fmla="*/ 12 w 128"/>
                  <a:gd name="T47" fmla="*/ 48 h 68"/>
                  <a:gd name="T48" fmla="*/ 10 w 128"/>
                  <a:gd name="T49" fmla="*/ 55 h 68"/>
                  <a:gd name="T50" fmla="*/ 9 w 128"/>
                  <a:gd name="T51" fmla="*/ 63 h 68"/>
                  <a:gd name="T52" fmla="*/ 8 w 128"/>
                  <a:gd name="T53" fmla="*/ 60 h 68"/>
                  <a:gd name="T54" fmla="*/ 5 w 128"/>
                  <a:gd name="T55" fmla="*/ 60 h 68"/>
                  <a:gd name="T56" fmla="*/ 1 w 128"/>
                  <a:gd name="T57" fmla="*/ 63 h 68"/>
                  <a:gd name="T58" fmla="*/ 0 w 128"/>
                  <a:gd name="T59" fmla="*/ 65 h 68"/>
                  <a:gd name="T60" fmla="*/ 1 w 128"/>
                  <a:gd name="T61" fmla="*/ 66 h 68"/>
                  <a:gd name="T62" fmla="*/ 7 w 128"/>
                  <a:gd name="T63" fmla="*/ 68 h 68"/>
                  <a:gd name="T64" fmla="*/ 22 w 128"/>
                  <a:gd name="T65" fmla="*/ 67 h 68"/>
                  <a:gd name="T66" fmla="*/ 28 w 128"/>
                  <a:gd name="T67" fmla="*/ 67 h 68"/>
                  <a:gd name="T68" fmla="*/ 30 w 128"/>
                  <a:gd name="T69" fmla="*/ 67 h 68"/>
                  <a:gd name="T70" fmla="*/ 33 w 128"/>
                  <a:gd name="T71" fmla="*/ 65 h 68"/>
                  <a:gd name="T72" fmla="*/ 35 w 128"/>
                  <a:gd name="T73" fmla="*/ 67 h 68"/>
                  <a:gd name="T74" fmla="*/ 49 w 128"/>
                  <a:gd name="T75" fmla="*/ 67 h 68"/>
                  <a:gd name="T76" fmla="*/ 53 w 128"/>
                  <a:gd name="T77" fmla="*/ 65 h 68"/>
                  <a:gd name="T78" fmla="*/ 56 w 128"/>
                  <a:gd name="T79" fmla="*/ 64 h 68"/>
                  <a:gd name="T80" fmla="*/ 61 w 128"/>
                  <a:gd name="T81" fmla="*/ 65 h 68"/>
                  <a:gd name="T82" fmla="*/ 63 w 128"/>
                  <a:gd name="T83" fmla="*/ 66 h 68"/>
                  <a:gd name="T84" fmla="*/ 93 w 128"/>
                  <a:gd name="T85" fmla="*/ 65 h 68"/>
                  <a:gd name="T86" fmla="*/ 116 w 128"/>
                  <a:gd name="T87" fmla="*/ 64 h 68"/>
                  <a:gd name="T88" fmla="*/ 119 w 128"/>
                  <a:gd name="T89" fmla="*/ 65 h 68"/>
                  <a:gd name="T90" fmla="*/ 119 w 128"/>
                  <a:gd name="T91" fmla="*/ 65 h 68"/>
                  <a:gd name="T92" fmla="*/ 122 w 128"/>
                  <a:gd name="T93" fmla="*/ 67 h 68"/>
                  <a:gd name="T94" fmla="*/ 128 w 128"/>
                  <a:gd name="T95" fmla="*/ 67 h 68"/>
                  <a:gd name="T96" fmla="*/ 128 w 128"/>
                  <a:gd name="T97" fmla="*/ 38 h 68"/>
                  <a:gd name="T98" fmla="*/ 124 w 128"/>
                  <a:gd name="T99" fmla="*/ 39 h 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"/>
                  <a:gd name="T151" fmla="*/ 0 h 68"/>
                  <a:gd name="T152" fmla="*/ 128 w 128"/>
                  <a:gd name="T153" fmla="*/ 68 h 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" h="68">
                    <a:moveTo>
                      <a:pt x="124" y="39"/>
                    </a:moveTo>
                    <a:lnTo>
                      <a:pt x="124" y="39"/>
                    </a:lnTo>
                    <a:lnTo>
                      <a:pt x="122" y="34"/>
                    </a:lnTo>
                    <a:lnTo>
                      <a:pt x="120" y="28"/>
                    </a:lnTo>
                    <a:lnTo>
                      <a:pt x="116" y="26"/>
                    </a:lnTo>
                    <a:lnTo>
                      <a:pt x="113" y="24"/>
                    </a:lnTo>
                    <a:lnTo>
                      <a:pt x="110" y="24"/>
                    </a:lnTo>
                    <a:lnTo>
                      <a:pt x="107" y="24"/>
                    </a:lnTo>
                    <a:lnTo>
                      <a:pt x="104" y="24"/>
                    </a:lnTo>
                    <a:lnTo>
                      <a:pt x="101" y="16"/>
                    </a:lnTo>
                    <a:lnTo>
                      <a:pt x="96" y="9"/>
                    </a:lnTo>
                    <a:lnTo>
                      <a:pt x="91" y="4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5" y="2"/>
                    </a:lnTo>
                    <a:lnTo>
                      <a:pt x="59" y="4"/>
                    </a:lnTo>
                    <a:lnTo>
                      <a:pt x="54" y="8"/>
                    </a:lnTo>
                    <a:lnTo>
                      <a:pt x="51" y="14"/>
                    </a:lnTo>
                    <a:lnTo>
                      <a:pt x="47" y="20"/>
                    </a:lnTo>
                    <a:lnTo>
                      <a:pt x="46" y="26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3" y="39"/>
                    </a:lnTo>
                    <a:lnTo>
                      <a:pt x="41" y="39"/>
                    </a:lnTo>
                    <a:lnTo>
                      <a:pt x="39" y="38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3" y="42"/>
                    </a:lnTo>
                    <a:lnTo>
                      <a:pt x="31" y="46"/>
                    </a:lnTo>
                    <a:lnTo>
                      <a:pt x="31" y="49"/>
                    </a:lnTo>
                    <a:lnTo>
                      <a:pt x="31" y="51"/>
                    </a:lnTo>
                    <a:lnTo>
                      <a:pt x="31" y="49"/>
                    </a:lnTo>
                    <a:lnTo>
                      <a:pt x="29" y="47"/>
                    </a:lnTo>
                    <a:lnTo>
                      <a:pt x="28" y="45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6" y="43"/>
                    </a:lnTo>
                    <a:lnTo>
                      <a:pt x="13" y="44"/>
                    </a:lnTo>
                    <a:lnTo>
                      <a:pt x="12" y="48"/>
                    </a:lnTo>
                    <a:lnTo>
                      <a:pt x="10" y="50"/>
                    </a:lnTo>
                    <a:lnTo>
                      <a:pt x="10" y="55"/>
                    </a:lnTo>
                    <a:lnTo>
                      <a:pt x="9" y="60"/>
                    </a:lnTo>
                    <a:lnTo>
                      <a:pt x="9" y="63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3" y="60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32" y="66"/>
                    </a:lnTo>
                    <a:lnTo>
                      <a:pt x="33" y="65"/>
                    </a:lnTo>
                    <a:lnTo>
                      <a:pt x="35" y="67"/>
                    </a:lnTo>
                    <a:lnTo>
                      <a:pt x="42" y="67"/>
                    </a:lnTo>
                    <a:lnTo>
                      <a:pt x="49" y="67"/>
                    </a:lnTo>
                    <a:lnTo>
                      <a:pt x="52" y="66"/>
                    </a:lnTo>
                    <a:lnTo>
                      <a:pt x="53" y="65"/>
                    </a:lnTo>
                    <a:lnTo>
                      <a:pt x="56" y="64"/>
                    </a:lnTo>
                    <a:lnTo>
                      <a:pt x="58" y="64"/>
                    </a:lnTo>
                    <a:lnTo>
                      <a:pt x="61" y="65"/>
                    </a:lnTo>
                    <a:lnTo>
                      <a:pt x="63" y="66"/>
                    </a:lnTo>
                    <a:lnTo>
                      <a:pt x="75" y="65"/>
                    </a:lnTo>
                    <a:lnTo>
                      <a:pt x="93" y="65"/>
                    </a:lnTo>
                    <a:lnTo>
                      <a:pt x="111" y="64"/>
                    </a:lnTo>
                    <a:lnTo>
                      <a:pt x="116" y="64"/>
                    </a:lnTo>
                    <a:lnTo>
                      <a:pt x="118" y="64"/>
                    </a:lnTo>
                    <a:lnTo>
                      <a:pt x="119" y="65"/>
                    </a:lnTo>
                    <a:lnTo>
                      <a:pt x="120" y="66"/>
                    </a:lnTo>
                    <a:lnTo>
                      <a:pt x="122" y="67"/>
                    </a:lnTo>
                    <a:lnTo>
                      <a:pt x="125" y="68"/>
                    </a:lnTo>
                    <a:lnTo>
                      <a:pt x="128" y="67"/>
                    </a:lnTo>
                    <a:lnTo>
                      <a:pt x="128" y="38"/>
                    </a:lnTo>
                    <a:lnTo>
                      <a:pt x="126" y="39"/>
                    </a:lnTo>
                    <a:lnTo>
                      <a:pt x="124" y="39"/>
                    </a:lnTo>
                    <a:close/>
                  </a:path>
                </a:pathLst>
              </a:custGeom>
              <a:solidFill>
                <a:srgbClr val="7EA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2" name="Freeform 260"/>
              <p:cNvSpPr>
                <a:spLocks/>
              </p:cNvSpPr>
              <p:nvPr/>
            </p:nvSpPr>
            <p:spPr bwMode="auto">
              <a:xfrm>
                <a:off x="419" y="1414"/>
                <a:ext cx="217" cy="80"/>
              </a:xfrm>
              <a:custGeom>
                <a:avLst/>
                <a:gdLst>
                  <a:gd name="T0" fmla="*/ 35 w 217"/>
                  <a:gd name="T1" fmla="*/ 71 h 80"/>
                  <a:gd name="T2" fmla="*/ 39 w 217"/>
                  <a:gd name="T3" fmla="*/ 72 h 80"/>
                  <a:gd name="T4" fmla="*/ 48 w 217"/>
                  <a:gd name="T5" fmla="*/ 71 h 80"/>
                  <a:gd name="T6" fmla="*/ 50 w 217"/>
                  <a:gd name="T7" fmla="*/ 73 h 80"/>
                  <a:gd name="T8" fmla="*/ 56 w 217"/>
                  <a:gd name="T9" fmla="*/ 74 h 80"/>
                  <a:gd name="T10" fmla="*/ 66 w 217"/>
                  <a:gd name="T11" fmla="*/ 74 h 80"/>
                  <a:gd name="T12" fmla="*/ 116 w 217"/>
                  <a:gd name="T13" fmla="*/ 72 h 80"/>
                  <a:gd name="T14" fmla="*/ 119 w 217"/>
                  <a:gd name="T15" fmla="*/ 74 h 80"/>
                  <a:gd name="T16" fmla="*/ 125 w 217"/>
                  <a:gd name="T17" fmla="*/ 75 h 80"/>
                  <a:gd name="T18" fmla="*/ 134 w 217"/>
                  <a:gd name="T19" fmla="*/ 73 h 80"/>
                  <a:gd name="T20" fmla="*/ 137 w 217"/>
                  <a:gd name="T21" fmla="*/ 72 h 80"/>
                  <a:gd name="T22" fmla="*/ 143 w 217"/>
                  <a:gd name="T23" fmla="*/ 78 h 80"/>
                  <a:gd name="T24" fmla="*/ 148 w 217"/>
                  <a:gd name="T25" fmla="*/ 79 h 80"/>
                  <a:gd name="T26" fmla="*/ 163 w 217"/>
                  <a:gd name="T27" fmla="*/ 79 h 80"/>
                  <a:gd name="T28" fmla="*/ 175 w 217"/>
                  <a:gd name="T29" fmla="*/ 74 h 80"/>
                  <a:gd name="T30" fmla="*/ 180 w 217"/>
                  <a:gd name="T31" fmla="*/ 72 h 80"/>
                  <a:gd name="T32" fmla="*/ 186 w 217"/>
                  <a:gd name="T33" fmla="*/ 77 h 80"/>
                  <a:gd name="T34" fmla="*/ 194 w 217"/>
                  <a:gd name="T35" fmla="*/ 77 h 80"/>
                  <a:gd name="T36" fmla="*/ 202 w 217"/>
                  <a:gd name="T37" fmla="*/ 74 h 80"/>
                  <a:gd name="T38" fmla="*/ 205 w 217"/>
                  <a:gd name="T39" fmla="*/ 75 h 80"/>
                  <a:gd name="T40" fmla="*/ 212 w 217"/>
                  <a:gd name="T41" fmla="*/ 75 h 80"/>
                  <a:gd name="T42" fmla="*/ 217 w 217"/>
                  <a:gd name="T43" fmla="*/ 74 h 80"/>
                  <a:gd name="T44" fmla="*/ 216 w 217"/>
                  <a:gd name="T45" fmla="*/ 69 h 80"/>
                  <a:gd name="T46" fmla="*/ 211 w 217"/>
                  <a:gd name="T47" fmla="*/ 66 h 80"/>
                  <a:gd name="T48" fmla="*/ 204 w 217"/>
                  <a:gd name="T49" fmla="*/ 66 h 80"/>
                  <a:gd name="T50" fmla="*/ 201 w 217"/>
                  <a:gd name="T51" fmla="*/ 67 h 80"/>
                  <a:gd name="T52" fmla="*/ 198 w 217"/>
                  <a:gd name="T53" fmla="*/ 60 h 80"/>
                  <a:gd name="T54" fmla="*/ 193 w 217"/>
                  <a:gd name="T55" fmla="*/ 56 h 80"/>
                  <a:gd name="T56" fmla="*/ 187 w 217"/>
                  <a:gd name="T57" fmla="*/ 54 h 80"/>
                  <a:gd name="T58" fmla="*/ 184 w 217"/>
                  <a:gd name="T59" fmla="*/ 50 h 80"/>
                  <a:gd name="T60" fmla="*/ 177 w 217"/>
                  <a:gd name="T61" fmla="*/ 47 h 80"/>
                  <a:gd name="T62" fmla="*/ 167 w 217"/>
                  <a:gd name="T63" fmla="*/ 48 h 80"/>
                  <a:gd name="T64" fmla="*/ 165 w 217"/>
                  <a:gd name="T65" fmla="*/ 49 h 80"/>
                  <a:gd name="T66" fmla="*/ 166 w 217"/>
                  <a:gd name="T67" fmla="*/ 40 h 80"/>
                  <a:gd name="T68" fmla="*/ 165 w 217"/>
                  <a:gd name="T69" fmla="*/ 32 h 80"/>
                  <a:gd name="T70" fmla="*/ 160 w 217"/>
                  <a:gd name="T71" fmla="*/ 24 h 80"/>
                  <a:gd name="T72" fmla="*/ 156 w 217"/>
                  <a:gd name="T73" fmla="*/ 22 h 80"/>
                  <a:gd name="T74" fmla="*/ 148 w 217"/>
                  <a:gd name="T75" fmla="*/ 21 h 80"/>
                  <a:gd name="T76" fmla="*/ 136 w 217"/>
                  <a:gd name="T77" fmla="*/ 24 h 80"/>
                  <a:gd name="T78" fmla="*/ 133 w 217"/>
                  <a:gd name="T79" fmla="*/ 26 h 80"/>
                  <a:gd name="T80" fmla="*/ 127 w 217"/>
                  <a:gd name="T81" fmla="*/ 16 h 80"/>
                  <a:gd name="T82" fmla="*/ 116 w 217"/>
                  <a:gd name="T83" fmla="*/ 9 h 80"/>
                  <a:gd name="T84" fmla="*/ 103 w 217"/>
                  <a:gd name="T85" fmla="*/ 3 h 80"/>
                  <a:gd name="T86" fmla="*/ 91 w 217"/>
                  <a:gd name="T87" fmla="*/ 0 h 80"/>
                  <a:gd name="T88" fmla="*/ 81 w 217"/>
                  <a:gd name="T89" fmla="*/ 1 h 80"/>
                  <a:gd name="T90" fmla="*/ 64 w 217"/>
                  <a:gd name="T91" fmla="*/ 5 h 80"/>
                  <a:gd name="T92" fmla="*/ 52 w 217"/>
                  <a:gd name="T93" fmla="*/ 11 h 80"/>
                  <a:gd name="T94" fmla="*/ 42 w 217"/>
                  <a:gd name="T95" fmla="*/ 20 h 80"/>
                  <a:gd name="T96" fmla="*/ 33 w 217"/>
                  <a:gd name="T97" fmla="*/ 33 h 80"/>
                  <a:gd name="T98" fmla="*/ 27 w 217"/>
                  <a:gd name="T99" fmla="*/ 48 h 80"/>
                  <a:gd name="T100" fmla="*/ 23 w 217"/>
                  <a:gd name="T101" fmla="*/ 48 h 80"/>
                  <a:gd name="T102" fmla="*/ 17 w 217"/>
                  <a:gd name="T103" fmla="*/ 52 h 80"/>
                  <a:gd name="T104" fmla="*/ 12 w 217"/>
                  <a:gd name="T105" fmla="*/ 59 h 80"/>
                  <a:gd name="T106" fmla="*/ 10 w 217"/>
                  <a:gd name="T107" fmla="*/ 67 h 80"/>
                  <a:gd name="T108" fmla="*/ 9 w 217"/>
                  <a:gd name="T109" fmla="*/ 70 h 80"/>
                  <a:gd name="T110" fmla="*/ 6 w 217"/>
                  <a:gd name="T111" fmla="*/ 68 h 80"/>
                  <a:gd name="T112" fmla="*/ 3 w 217"/>
                  <a:gd name="T113" fmla="*/ 69 h 80"/>
                  <a:gd name="T114" fmla="*/ 0 w 217"/>
                  <a:gd name="T115" fmla="*/ 73 h 80"/>
                  <a:gd name="T116" fmla="*/ 1 w 217"/>
                  <a:gd name="T117" fmla="*/ 75 h 80"/>
                  <a:gd name="T118" fmla="*/ 3 w 217"/>
                  <a:gd name="T119" fmla="*/ 78 h 80"/>
                  <a:gd name="T120" fmla="*/ 11 w 217"/>
                  <a:gd name="T121" fmla="*/ 79 h 80"/>
                  <a:gd name="T122" fmla="*/ 29 w 217"/>
                  <a:gd name="T123" fmla="*/ 73 h 80"/>
                  <a:gd name="T124" fmla="*/ 35 w 217"/>
                  <a:gd name="T125" fmla="*/ 71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7"/>
                  <a:gd name="T190" fmla="*/ 0 h 80"/>
                  <a:gd name="T191" fmla="*/ 217 w 217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7" h="80">
                    <a:moveTo>
                      <a:pt x="35" y="71"/>
                    </a:moveTo>
                    <a:lnTo>
                      <a:pt x="35" y="71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3" y="72"/>
                    </a:lnTo>
                    <a:lnTo>
                      <a:pt x="48" y="71"/>
                    </a:lnTo>
                    <a:lnTo>
                      <a:pt x="50" y="73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60" y="74"/>
                    </a:lnTo>
                    <a:lnTo>
                      <a:pt x="66" y="74"/>
                    </a:lnTo>
                    <a:lnTo>
                      <a:pt x="69" y="73"/>
                    </a:lnTo>
                    <a:lnTo>
                      <a:pt x="116" y="72"/>
                    </a:lnTo>
                    <a:lnTo>
                      <a:pt x="119" y="74"/>
                    </a:lnTo>
                    <a:lnTo>
                      <a:pt x="121" y="75"/>
                    </a:lnTo>
                    <a:lnTo>
                      <a:pt x="125" y="75"/>
                    </a:lnTo>
                    <a:lnTo>
                      <a:pt x="128" y="74"/>
                    </a:lnTo>
                    <a:lnTo>
                      <a:pt x="134" y="73"/>
                    </a:lnTo>
                    <a:lnTo>
                      <a:pt x="137" y="72"/>
                    </a:lnTo>
                    <a:lnTo>
                      <a:pt x="139" y="75"/>
                    </a:lnTo>
                    <a:lnTo>
                      <a:pt x="143" y="78"/>
                    </a:lnTo>
                    <a:lnTo>
                      <a:pt x="145" y="79"/>
                    </a:lnTo>
                    <a:lnTo>
                      <a:pt x="148" y="79"/>
                    </a:lnTo>
                    <a:lnTo>
                      <a:pt x="156" y="80"/>
                    </a:lnTo>
                    <a:lnTo>
                      <a:pt x="163" y="79"/>
                    </a:lnTo>
                    <a:lnTo>
                      <a:pt x="170" y="77"/>
                    </a:lnTo>
                    <a:lnTo>
                      <a:pt x="175" y="74"/>
                    </a:lnTo>
                    <a:lnTo>
                      <a:pt x="180" y="72"/>
                    </a:lnTo>
                    <a:lnTo>
                      <a:pt x="182" y="75"/>
                    </a:lnTo>
                    <a:lnTo>
                      <a:pt x="186" y="77"/>
                    </a:lnTo>
                    <a:lnTo>
                      <a:pt x="189" y="77"/>
                    </a:lnTo>
                    <a:lnTo>
                      <a:pt x="194" y="77"/>
                    </a:lnTo>
                    <a:lnTo>
                      <a:pt x="199" y="75"/>
                    </a:lnTo>
                    <a:lnTo>
                      <a:pt x="202" y="74"/>
                    </a:lnTo>
                    <a:lnTo>
                      <a:pt x="205" y="75"/>
                    </a:lnTo>
                    <a:lnTo>
                      <a:pt x="207" y="76"/>
                    </a:lnTo>
                    <a:lnTo>
                      <a:pt x="212" y="75"/>
                    </a:lnTo>
                    <a:lnTo>
                      <a:pt x="217" y="74"/>
                    </a:lnTo>
                    <a:lnTo>
                      <a:pt x="216" y="69"/>
                    </a:lnTo>
                    <a:lnTo>
                      <a:pt x="214" y="67"/>
                    </a:lnTo>
                    <a:lnTo>
                      <a:pt x="211" y="66"/>
                    </a:lnTo>
                    <a:lnTo>
                      <a:pt x="208" y="65"/>
                    </a:lnTo>
                    <a:lnTo>
                      <a:pt x="204" y="66"/>
                    </a:lnTo>
                    <a:lnTo>
                      <a:pt x="201" y="67"/>
                    </a:lnTo>
                    <a:lnTo>
                      <a:pt x="199" y="63"/>
                    </a:lnTo>
                    <a:lnTo>
                      <a:pt x="198" y="60"/>
                    </a:lnTo>
                    <a:lnTo>
                      <a:pt x="195" y="58"/>
                    </a:lnTo>
                    <a:lnTo>
                      <a:pt x="193" y="56"/>
                    </a:lnTo>
                    <a:lnTo>
                      <a:pt x="188" y="54"/>
                    </a:lnTo>
                    <a:lnTo>
                      <a:pt x="187" y="54"/>
                    </a:lnTo>
                    <a:lnTo>
                      <a:pt x="184" y="50"/>
                    </a:lnTo>
                    <a:lnTo>
                      <a:pt x="181" y="48"/>
                    </a:lnTo>
                    <a:lnTo>
                      <a:pt x="177" y="47"/>
                    </a:lnTo>
                    <a:lnTo>
                      <a:pt x="174" y="47"/>
                    </a:lnTo>
                    <a:lnTo>
                      <a:pt x="167" y="48"/>
                    </a:lnTo>
                    <a:lnTo>
                      <a:pt x="165" y="49"/>
                    </a:lnTo>
                    <a:lnTo>
                      <a:pt x="165" y="47"/>
                    </a:lnTo>
                    <a:lnTo>
                      <a:pt x="166" y="40"/>
                    </a:lnTo>
                    <a:lnTo>
                      <a:pt x="166" y="37"/>
                    </a:lnTo>
                    <a:lnTo>
                      <a:pt x="165" y="32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6" y="22"/>
                    </a:lnTo>
                    <a:lnTo>
                      <a:pt x="152" y="21"/>
                    </a:lnTo>
                    <a:lnTo>
                      <a:pt x="148" y="21"/>
                    </a:lnTo>
                    <a:lnTo>
                      <a:pt x="143" y="22"/>
                    </a:lnTo>
                    <a:lnTo>
                      <a:pt x="136" y="24"/>
                    </a:lnTo>
                    <a:lnTo>
                      <a:pt x="133" y="26"/>
                    </a:lnTo>
                    <a:lnTo>
                      <a:pt x="131" y="22"/>
                    </a:lnTo>
                    <a:lnTo>
                      <a:pt x="127" y="16"/>
                    </a:lnTo>
                    <a:lnTo>
                      <a:pt x="122" y="12"/>
                    </a:lnTo>
                    <a:lnTo>
                      <a:pt x="116" y="9"/>
                    </a:lnTo>
                    <a:lnTo>
                      <a:pt x="109" y="6"/>
                    </a:lnTo>
                    <a:lnTo>
                      <a:pt x="103" y="3"/>
                    </a:lnTo>
                    <a:lnTo>
                      <a:pt x="97" y="1"/>
                    </a:lnTo>
                    <a:lnTo>
                      <a:pt x="91" y="0"/>
                    </a:lnTo>
                    <a:lnTo>
                      <a:pt x="81" y="1"/>
                    </a:lnTo>
                    <a:lnTo>
                      <a:pt x="73" y="3"/>
                    </a:lnTo>
                    <a:lnTo>
                      <a:pt x="64" y="5"/>
                    </a:lnTo>
                    <a:lnTo>
                      <a:pt x="57" y="8"/>
                    </a:lnTo>
                    <a:lnTo>
                      <a:pt x="52" y="11"/>
                    </a:lnTo>
                    <a:lnTo>
                      <a:pt x="46" y="16"/>
                    </a:lnTo>
                    <a:lnTo>
                      <a:pt x="42" y="20"/>
                    </a:lnTo>
                    <a:lnTo>
                      <a:pt x="38" y="25"/>
                    </a:lnTo>
                    <a:lnTo>
                      <a:pt x="33" y="33"/>
                    </a:lnTo>
                    <a:lnTo>
                      <a:pt x="29" y="41"/>
                    </a:lnTo>
                    <a:lnTo>
                      <a:pt x="27" y="48"/>
                    </a:lnTo>
                    <a:lnTo>
                      <a:pt x="23" y="48"/>
                    </a:lnTo>
                    <a:lnTo>
                      <a:pt x="21" y="49"/>
                    </a:lnTo>
                    <a:lnTo>
                      <a:pt x="17" y="52"/>
                    </a:lnTo>
                    <a:lnTo>
                      <a:pt x="13" y="55"/>
                    </a:lnTo>
                    <a:lnTo>
                      <a:pt x="12" y="59"/>
                    </a:lnTo>
                    <a:lnTo>
                      <a:pt x="10" y="64"/>
                    </a:lnTo>
                    <a:lnTo>
                      <a:pt x="10" y="67"/>
                    </a:lnTo>
                    <a:lnTo>
                      <a:pt x="9" y="70"/>
                    </a:lnTo>
                    <a:lnTo>
                      <a:pt x="7" y="69"/>
                    </a:lnTo>
                    <a:lnTo>
                      <a:pt x="6" y="68"/>
                    </a:lnTo>
                    <a:lnTo>
                      <a:pt x="4" y="69"/>
                    </a:lnTo>
                    <a:lnTo>
                      <a:pt x="3" y="69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1" y="77"/>
                    </a:lnTo>
                    <a:lnTo>
                      <a:pt x="3" y="78"/>
                    </a:lnTo>
                    <a:lnTo>
                      <a:pt x="6" y="79"/>
                    </a:lnTo>
                    <a:lnTo>
                      <a:pt x="11" y="79"/>
                    </a:lnTo>
                    <a:lnTo>
                      <a:pt x="18" y="77"/>
                    </a:lnTo>
                    <a:lnTo>
                      <a:pt x="29" y="73"/>
                    </a:lnTo>
                    <a:lnTo>
                      <a:pt x="35" y="71"/>
                    </a:lnTo>
                    <a:close/>
                  </a:path>
                </a:pathLst>
              </a:custGeom>
              <a:solidFill>
                <a:srgbClr val="7EA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3" name="Freeform 261"/>
              <p:cNvSpPr>
                <a:spLocks/>
              </p:cNvSpPr>
              <p:nvPr/>
            </p:nvSpPr>
            <p:spPr bwMode="auto">
              <a:xfrm>
                <a:off x="397" y="1625"/>
                <a:ext cx="105" cy="36"/>
              </a:xfrm>
              <a:custGeom>
                <a:avLst/>
                <a:gdLst>
                  <a:gd name="T0" fmla="*/ 51 w 105"/>
                  <a:gd name="T1" fmla="*/ 8 h 36"/>
                  <a:gd name="T2" fmla="*/ 43 w 105"/>
                  <a:gd name="T3" fmla="*/ 0 h 36"/>
                  <a:gd name="T4" fmla="*/ 33 w 105"/>
                  <a:gd name="T5" fmla="*/ 0 h 36"/>
                  <a:gd name="T6" fmla="*/ 27 w 105"/>
                  <a:gd name="T7" fmla="*/ 5 h 36"/>
                  <a:gd name="T8" fmla="*/ 23 w 105"/>
                  <a:gd name="T9" fmla="*/ 18 h 36"/>
                  <a:gd name="T10" fmla="*/ 21 w 105"/>
                  <a:gd name="T11" fmla="*/ 20 h 36"/>
                  <a:gd name="T12" fmla="*/ 17 w 105"/>
                  <a:gd name="T13" fmla="*/ 20 h 36"/>
                  <a:gd name="T14" fmla="*/ 16 w 105"/>
                  <a:gd name="T15" fmla="*/ 26 h 36"/>
                  <a:gd name="T16" fmla="*/ 12 w 105"/>
                  <a:gd name="T17" fmla="*/ 22 h 36"/>
                  <a:gd name="T18" fmla="*/ 7 w 105"/>
                  <a:gd name="T19" fmla="*/ 21 h 36"/>
                  <a:gd name="T20" fmla="*/ 5 w 105"/>
                  <a:gd name="T21" fmla="*/ 27 h 36"/>
                  <a:gd name="T22" fmla="*/ 4 w 105"/>
                  <a:gd name="T23" fmla="*/ 31 h 36"/>
                  <a:gd name="T24" fmla="*/ 0 w 105"/>
                  <a:gd name="T25" fmla="*/ 32 h 36"/>
                  <a:gd name="T26" fmla="*/ 1 w 105"/>
                  <a:gd name="T27" fmla="*/ 34 h 36"/>
                  <a:gd name="T28" fmla="*/ 14 w 105"/>
                  <a:gd name="T29" fmla="*/ 34 h 36"/>
                  <a:gd name="T30" fmla="*/ 16 w 105"/>
                  <a:gd name="T31" fmla="*/ 34 h 36"/>
                  <a:gd name="T32" fmla="*/ 17 w 105"/>
                  <a:gd name="T33" fmla="*/ 34 h 36"/>
                  <a:gd name="T34" fmla="*/ 27 w 105"/>
                  <a:gd name="T35" fmla="*/ 33 h 36"/>
                  <a:gd name="T36" fmla="*/ 29 w 105"/>
                  <a:gd name="T37" fmla="*/ 32 h 36"/>
                  <a:gd name="T38" fmla="*/ 47 w 105"/>
                  <a:gd name="T39" fmla="*/ 32 h 36"/>
                  <a:gd name="T40" fmla="*/ 60 w 105"/>
                  <a:gd name="T41" fmla="*/ 33 h 36"/>
                  <a:gd name="T42" fmla="*/ 62 w 105"/>
                  <a:gd name="T43" fmla="*/ 34 h 36"/>
                  <a:gd name="T44" fmla="*/ 66 w 105"/>
                  <a:gd name="T45" fmla="*/ 33 h 36"/>
                  <a:gd name="T46" fmla="*/ 68 w 105"/>
                  <a:gd name="T47" fmla="*/ 35 h 36"/>
                  <a:gd name="T48" fmla="*/ 74 w 105"/>
                  <a:gd name="T49" fmla="*/ 34 h 36"/>
                  <a:gd name="T50" fmla="*/ 80 w 105"/>
                  <a:gd name="T51" fmla="*/ 34 h 36"/>
                  <a:gd name="T52" fmla="*/ 89 w 105"/>
                  <a:gd name="T53" fmla="*/ 33 h 36"/>
                  <a:gd name="T54" fmla="*/ 95 w 105"/>
                  <a:gd name="T55" fmla="*/ 36 h 36"/>
                  <a:gd name="T56" fmla="*/ 102 w 105"/>
                  <a:gd name="T57" fmla="*/ 35 h 36"/>
                  <a:gd name="T58" fmla="*/ 105 w 105"/>
                  <a:gd name="T59" fmla="*/ 33 h 36"/>
                  <a:gd name="T60" fmla="*/ 100 w 105"/>
                  <a:gd name="T61" fmla="*/ 32 h 36"/>
                  <a:gd name="T62" fmla="*/ 98 w 105"/>
                  <a:gd name="T63" fmla="*/ 30 h 36"/>
                  <a:gd name="T64" fmla="*/ 94 w 105"/>
                  <a:gd name="T65" fmla="*/ 31 h 36"/>
                  <a:gd name="T66" fmla="*/ 91 w 105"/>
                  <a:gd name="T67" fmla="*/ 29 h 36"/>
                  <a:gd name="T68" fmla="*/ 89 w 105"/>
                  <a:gd name="T69" fmla="*/ 28 h 36"/>
                  <a:gd name="T70" fmla="*/ 85 w 105"/>
                  <a:gd name="T71" fmla="*/ 20 h 36"/>
                  <a:gd name="T72" fmla="*/ 81 w 105"/>
                  <a:gd name="T73" fmla="*/ 18 h 36"/>
                  <a:gd name="T74" fmla="*/ 76 w 105"/>
                  <a:gd name="T75" fmla="*/ 20 h 36"/>
                  <a:gd name="T76" fmla="*/ 74 w 105"/>
                  <a:gd name="T77" fmla="*/ 23 h 36"/>
                  <a:gd name="T78" fmla="*/ 69 w 105"/>
                  <a:gd name="T79" fmla="*/ 21 h 36"/>
                  <a:gd name="T80" fmla="*/ 65 w 105"/>
                  <a:gd name="T81" fmla="*/ 19 h 36"/>
                  <a:gd name="T82" fmla="*/ 63 w 105"/>
                  <a:gd name="T83" fmla="*/ 20 h 36"/>
                  <a:gd name="T84" fmla="*/ 59 w 105"/>
                  <a:gd name="T85" fmla="*/ 13 h 36"/>
                  <a:gd name="T86" fmla="*/ 53 w 105"/>
                  <a:gd name="T87" fmla="*/ 12 h 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"/>
                  <a:gd name="T133" fmla="*/ 0 h 36"/>
                  <a:gd name="T134" fmla="*/ 105 w 105"/>
                  <a:gd name="T135" fmla="*/ 36 h 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" h="36">
                    <a:moveTo>
                      <a:pt x="53" y="12"/>
                    </a:moveTo>
                    <a:lnTo>
                      <a:pt x="53" y="12"/>
                    </a:lnTo>
                    <a:lnTo>
                      <a:pt x="51" y="8"/>
                    </a:lnTo>
                    <a:lnTo>
                      <a:pt x="48" y="5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7" y="5"/>
                    </a:lnTo>
                    <a:lnTo>
                      <a:pt x="25" y="7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21" y="20"/>
                    </a:lnTo>
                    <a:lnTo>
                      <a:pt x="19" y="19"/>
                    </a:lnTo>
                    <a:lnTo>
                      <a:pt x="17" y="20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6" y="26"/>
                    </a:lnTo>
                    <a:lnTo>
                      <a:pt x="15" y="24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24" y="34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32" y="34"/>
                    </a:lnTo>
                    <a:lnTo>
                      <a:pt x="47" y="32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0" y="33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6" y="33"/>
                    </a:lnTo>
                    <a:lnTo>
                      <a:pt x="67" y="34"/>
                    </a:lnTo>
                    <a:lnTo>
                      <a:pt x="68" y="35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5" y="33"/>
                    </a:lnTo>
                    <a:lnTo>
                      <a:pt x="89" y="33"/>
                    </a:lnTo>
                    <a:lnTo>
                      <a:pt x="90" y="35"/>
                    </a:lnTo>
                    <a:lnTo>
                      <a:pt x="91" y="35"/>
                    </a:lnTo>
                    <a:lnTo>
                      <a:pt x="95" y="36"/>
                    </a:lnTo>
                    <a:lnTo>
                      <a:pt x="99" y="34"/>
                    </a:lnTo>
                    <a:lnTo>
                      <a:pt x="102" y="35"/>
                    </a:lnTo>
                    <a:lnTo>
                      <a:pt x="103" y="35"/>
                    </a:lnTo>
                    <a:lnTo>
                      <a:pt x="105" y="33"/>
                    </a:lnTo>
                    <a:lnTo>
                      <a:pt x="103" y="32"/>
                    </a:lnTo>
                    <a:lnTo>
                      <a:pt x="102" y="31"/>
                    </a:lnTo>
                    <a:lnTo>
                      <a:pt x="100" y="32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6" y="29"/>
                    </a:lnTo>
                    <a:lnTo>
                      <a:pt x="94" y="31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30"/>
                    </a:lnTo>
                    <a:lnTo>
                      <a:pt x="89" y="28"/>
                    </a:lnTo>
                    <a:lnTo>
                      <a:pt x="89" y="26"/>
                    </a:lnTo>
                    <a:lnTo>
                      <a:pt x="87" y="22"/>
                    </a:lnTo>
                    <a:lnTo>
                      <a:pt x="85" y="20"/>
                    </a:lnTo>
                    <a:lnTo>
                      <a:pt x="84" y="19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8" y="19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4" y="23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62" y="16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3" y="12"/>
                    </a:lnTo>
                    <a:close/>
                  </a:path>
                </a:pathLst>
              </a:custGeom>
              <a:solidFill>
                <a:srgbClr val="7EA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4" name="Rectangle 262"/>
              <p:cNvSpPr>
                <a:spLocks noChangeArrowheads="1"/>
              </p:cNvSpPr>
              <p:nvPr/>
            </p:nvSpPr>
            <p:spPr bwMode="auto">
              <a:xfrm>
                <a:off x="441" y="1843"/>
                <a:ext cx="1" cy="1"/>
              </a:xfrm>
              <a:prstGeom prst="rect">
                <a:avLst/>
              </a:prstGeom>
              <a:solidFill>
                <a:srgbClr val="004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5" name="Freeform 263"/>
              <p:cNvSpPr>
                <a:spLocks/>
              </p:cNvSpPr>
              <p:nvPr/>
            </p:nvSpPr>
            <p:spPr bwMode="auto">
              <a:xfrm>
                <a:off x="399" y="184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1"/>
                  <a:gd name="T15" fmla="*/ 1 w 1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4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6" name="Rectangle 264"/>
              <p:cNvSpPr>
                <a:spLocks noChangeArrowheads="1"/>
              </p:cNvSpPr>
              <p:nvPr/>
            </p:nvSpPr>
            <p:spPr bwMode="auto">
              <a:xfrm>
                <a:off x="496" y="1841"/>
                <a:ext cx="1" cy="1"/>
              </a:xfrm>
              <a:prstGeom prst="rect">
                <a:avLst/>
              </a:prstGeom>
              <a:solidFill>
                <a:srgbClr val="004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7" name="Freeform 265"/>
              <p:cNvSpPr>
                <a:spLocks/>
              </p:cNvSpPr>
              <p:nvPr/>
            </p:nvSpPr>
            <p:spPr bwMode="auto">
              <a:xfrm>
                <a:off x="640" y="168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  <a:gd name="T4" fmla="*/ 1 h 1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1"/>
                  <a:gd name="T11" fmla="*/ 1 h 1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A5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58" name="Rectangle 266"/>
              <p:cNvSpPr>
                <a:spLocks noChangeArrowheads="1"/>
              </p:cNvSpPr>
              <p:nvPr/>
            </p:nvSpPr>
            <p:spPr bwMode="auto">
              <a:xfrm>
                <a:off x="633" y="1388"/>
                <a:ext cx="1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59" name="Freeform 267"/>
              <p:cNvSpPr>
                <a:spLocks/>
              </p:cNvSpPr>
              <p:nvPr/>
            </p:nvSpPr>
            <p:spPr bwMode="auto">
              <a:xfrm>
                <a:off x="445" y="15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0" name="Rectangle 268"/>
              <p:cNvSpPr>
                <a:spLocks noChangeArrowheads="1"/>
              </p:cNvSpPr>
              <p:nvPr/>
            </p:nvSpPr>
            <p:spPr bwMode="auto">
              <a:xfrm>
                <a:off x="508" y="1595"/>
                <a:ext cx="1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61" name="Freeform 269"/>
              <p:cNvSpPr>
                <a:spLocks noEditPoints="1"/>
              </p:cNvSpPr>
              <p:nvPr/>
            </p:nvSpPr>
            <p:spPr bwMode="auto">
              <a:xfrm>
                <a:off x="443" y="1385"/>
                <a:ext cx="244" cy="457"/>
              </a:xfrm>
              <a:custGeom>
                <a:avLst/>
                <a:gdLst>
                  <a:gd name="T0" fmla="*/ 139 w 244"/>
                  <a:gd name="T1" fmla="*/ 170 h 457"/>
                  <a:gd name="T2" fmla="*/ 138 w 244"/>
                  <a:gd name="T3" fmla="*/ 164 h 457"/>
                  <a:gd name="T4" fmla="*/ 131 w 244"/>
                  <a:gd name="T5" fmla="*/ 158 h 457"/>
                  <a:gd name="T6" fmla="*/ 113 w 244"/>
                  <a:gd name="T7" fmla="*/ 170 h 457"/>
                  <a:gd name="T8" fmla="*/ 62 w 244"/>
                  <a:gd name="T9" fmla="*/ 187 h 457"/>
                  <a:gd name="T10" fmla="*/ 6 w 244"/>
                  <a:gd name="T11" fmla="*/ 204 h 457"/>
                  <a:gd name="T12" fmla="*/ 1 w 244"/>
                  <a:gd name="T13" fmla="*/ 204 h 457"/>
                  <a:gd name="T14" fmla="*/ 2 w 244"/>
                  <a:gd name="T15" fmla="*/ 201 h 457"/>
                  <a:gd name="T16" fmla="*/ 73 w 244"/>
                  <a:gd name="T17" fmla="*/ 169 h 457"/>
                  <a:gd name="T18" fmla="*/ 129 w 244"/>
                  <a:gd name="T19" fmla="*/ 145 h 457"/>
                  <a:gd name="T20" fmla="*/ 135 w 244"/>
                  <a:gd name="T21" fmla="*/ 140 h 457"/>
                  <a:gd name="T22" fmla="*/ 137 w 244"/>
                  <a:gd name="T23" fmla="*/ 131 h 457"/>
                  <a:gd name="T24" fmla="*/ 137 w 244"/>
                  <a:gd name="T25" fmla="*/ 122 h 457"/>
                  <a:gd name="T26" fmla="*/ 156 w 244"/>
                  <a:gd name="T27" fmla="*/ 66 h 457"/>
                  <a:gd name="T28" fmla="*/ 183 w 244"/>
                  <a:gd name="T29" fmla="*/ 6 h 457"/>
                  <a:gd name="T30" fmla="*/ 189 w 244"/>
                  <a:gd name="T31" fmla="*/ 0 h 457"/>
                  <a:gd name="T32" fmla="*/ 190 w 244"/>
                  <a:gd name="T33" fmla="*/ 3 h 457"/>
                  <a:gd name="T34" fmla="*/ 145 w 244"/>
                  <a:gd name="T35" fmla="*/ 143 h 457"/>
                  <a:gd name="T36" fmla="*/ 164 w 244"/>
                  <a:gd name="T37" fmla="*/ 156 h 457"/>
                  <a:gd name="T38" fmla="*/ 190 w 244"/>
                  <a:gd name="T39" fmla="*/ 192 h 457"/>
                  <a:gd name="T40" fmla="*/ 243 w 244"/>
                  <a:gd name="T41" fmla="*/ 255 h 457"/>
                  <a:gd name="T42" fmla="*/ 244 w 244"/>
                  <a:gd name="T43" fmla="*/ 258 h 457"/>
                  <a:gd name="T44" fmla="*/ 240 w 244"/>
                  <a:gd name="T45" fmla="*/ 259 h 457"/>
                  <a:gd name="T46" fmla="*/ 153 w 244"/>
                  <a:gd name="T47" fmla="*/ 176 h 457"/>
                  <a:gd name="T48" fmla="*/ 142 w 244"/>
                  <a:gd name="T49" fmla="*/ 457 h 457"/>
                  <a:gd name="T50" fmla="*/ 146 w 244"/>
                  <a:gd name="T51" fmla="*/ 457 h 457"/>
                  <a:gd name="T52" fmla="*/ 143 w 244"/>
                  <a:gd name="T53" fmla="*/ 242 h 457"/>
                  <a:gd name="T54" fmla="*/ 148 w 244"/>
                  <a:gd name="T55" fmla="*/ 255 h 457"/>
                  <a:gd name="T56" fmla="*/ 152 w 244"/>
                  <a:gd name="T57" fmla="*/ 244 h 457"/>
                  <a:gd name="T58" fmla="*/ 148 w 244"/>
                  <a:gd name="T59" fmla="*/ 210 h 457"/>
                  <a:gd name="T60" fmla="*/ 142 w 244"/>
                  <a:gd name="T61" fmla="*/ 198 h 457"/>
                  <a:gd name="T62" fmla="*/ 145 w 244"/>
                  <a:gd name="T63" fmla="*/ 167 h 457"/>
                  <a:gd name="T64" fmla="*/ 168 w 244"/>
                  <a:gd name="T65" fmla="*/ 188 h 457"/>
                  <a:gd name="T66" fmla="*/ 241 w 244"/>
                  <a:gd name="T67" fmla="*/ 258 h 457"/>
                  <a:gd name="T68" fmla="*/ 138 w 244"/>
                  <a:gd name="T69" fmla="*/ 156 h 457"/>
                  <a:gd name="T70" fmla="*/ 141 w 244"/>
                  <a:gd name="T71" fmla="*/ 151 h 457"/>
                  <a:gd name="T72" fmla="*/ 136 w 244"/>
                  <a:gd name="T73" fmla="*/ 149 h 457"/>
                  <a:gd name="T74" fmla="*/ 130 w 244"/>
                  <a:gd name="T75" fmla="*/ 147 h 457"/>
                  <a:gd name="T76" fmla="*/ 129 w 244"/>
                  <a:gd name="T77" fmla="*/ 150 h 457"/>
                  <a:gd name="T78" fmla="*/ 128 w 244"/>
                  <a:gd name="T79" fmla="*/ 153 h 457"/>
                  <a:gd name="T80" fmla="*/ 36 w 244"/>
                  <a:gd name="T81" fmla="*/ 190 h 457"/>
                  <a:gd name="T82" fmla="*/ 69 w 244"/>
                  <a:gd name="T83" fmla="*/ 177 h 457"/>
                  <a:gd name="T84" fmla="*/ 109 w 244"/>
                  <a:gd name="T85" fmla="*/ 168 h 457"/>
                  <a:gd name="T86" fmla="*/ 130 w 244"/>
                  <a:gd name="T87" fmla="*/ 158 h 457"/>
                  <a:gd name="T88" fmla="*/ 133 w 244"/>
                  <a:gd name="T89" fmla="*/ 158 h 457"/>
                  <a:gd name="T90" fmla="*/ 140 w 244"/>
                  <a:gd name="T91" fmla="*/ 164 h 457"/>
                  <a:gd name="T92" fmla="*/ 141 w 244"/>
                  <a:gd name="T93" fmla="*/ 456 h 457"/>
                  <a:gd name="T94" fmla="*/ 145 w 244"/>
                  <a:gd name="T95" fmla="*/ 151 h 457"/>
                  <a:gd name="T96" fmla="*/ 178 w 244"/>
                  <a:gd name="T97" fmla="*/ 181 h 457"/>
                  <a:gd name="T98" fmla="*/ 173 w 244"/>
                  <a:gd name="T99" fmla="*/ 172 h 457"/>
                  <a:gd name="T100" fmla="*/ 164 w 244"/>
                  <a:gd name="T101" fmla="*/ 161 h 457"/>
                  <a:gd name="T102" fmla="*/ 159 w 244"/>
                  <a:gd name="T103" fmla="*/ 154 h 457"/>
                  <a:gd name="T104" fmla="*/ 162 w 244"/>
                  <a:gd name="T105" fmla="*/ 161 h 457"/>
                  <a:gd name="T106" fmla="*/ 142 w 244"/>
                  <a:gd name="T107" fmla="*/ 151 h 457"/>
                  <a:gd name="T108" fmla="*/ 143 w 244"/>
                  <a:gd name="T109" fmla="*/ 151 h 457"/>
                  <a:gd name="T110" fmla="*/ 142 w 244"/>
                  <a:gd name="T111" fmla="*/ 145 h 457"/>
                  <a:gd name="T112" fmla="*/ 132 w 244"/>
                  <a:gd name="T113" fmla="*/ 143 h 457"/>
                  <a:gd name="T114" fmla="*/ 130 w 244"/>
                  <a:gd name="T115" fmla="*/ 145 h 457"/>
                  <a:gd name="T116" fmla="*/ 135 w 244"/>
                  <a:gd name="T117" fmla="*/ 144 h 457"/>
                  <a:gd name="T118" fmla="*/ 142 w 244"/>
                  <a:gd name="T119" fmla="*/ 145 h 4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4"/>
                  <a:gd name="T181" fmla="*/ 0 h 457"/>
                  <a:gd name="T182" fmla="*/ 244 w 244"/>
                  <a:gd name="T183" fmla="*/ 457 h 4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4" h="457">
                    <a:moveTo>
                      <a:pt x="141" y="456"/>
                    </a:moveTo>
                    <a:lnTo>
                      <a:pt x="141" y="456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9" y="166"/>
                    </a:lnTo>
                    <a:lnTo>
                      <a:pt x="138" y="164"/>
                    </a:lnTo>
                    <a:lnTo>
                      <a:pt x="136" y="163"/>
                    </a:lnTo>
                    <a:lnTo>
                      <a:pt x="133" y="161"/>
                    </a:lnTo>
                    <a:lnTo>
                      <a:pt x="131" y="158"/>
                    </a:lnTo>
                    <a:lnTo>
                      <a:pt x="125" y="162"/>
                    </a:lnTo>
                    <a:lnTo>
                      <a:pt x="113" y="170"/>
                    </a:lnTo>
                    <a:lnTo>
                      <a:pt x="106" y="173"/>
                    </a:lnTo>
                    <a:lnTo>
                      <a:pt x="99" y="176"/>
                    </a:lnTo>
                    <a:lnTo>
                      <a:pt x="62" y="187"/>
                    </a:lnTo>
                    <a:lnTo>
                      <a:pt x="16" y="201"/>
                    </a:lnTo>
                    <a:lnTo>
                      <a:pt x="6" y="204"/>
                    </a:lnTo>
                    <a:lnTo>
                      <a:pt x="4" y="205"/>
                    </a:lnTo>
                    <a:lnTo>
                      <a:pt x="2" y="205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1" y="202"/>
                    </a:lnTo>
                    <a:lnTo>
                      <a:pt x="2" y="201"/>
                    </a:lnTo>
                    <a:lnTo>
                      <a:pt x="16" y="193"/>
                    </a:lnTo>
                    <a:lnTo>
                      <a:pt x="33" y="185"/>
                    </a:lnTo>
                    <a:lnTo>
                      <a:pt x="73" y="169"/>
                    </a:lnTo>
                    <a:lnTo>
                      <a:pt x="108" y="155"/>
                    </a:lnTo>
                    <a:lnTo>
                      <a:pt x="127" y="147"/>
                    </a:lnTo>
                    <a:lnTo>
                      <a:pt x="129" y="145"/>
                    </a:lnTo>
                    <a:lnTo>
                      <a:pt x="130" y="142"/>
                    </a:lnTo>
                    <a:lnTo>
                      <a:pt x="135" y="140"/>
                    </a:lnTo>
                    <a:lnTo>
                      <a:pt x="136" y="136"/>
                    </a:lnTo>
                    <a:lnTo>
                      <a:pt x="137" y="131"/>
                    </a:lnTo>
                    <a:lnTo>
                      <a:pt x="137" y="122"/>
                    </a:lnTo>
                    <a:lnTo>
                      <a:pt x="140" y="112"/>
                    </a:lnTo>
                    <a:lnTo>
                      <a:pt x="144" y="98"/>
                    </a:lnTo>
                    <a:lnTo>
                      <a:pt x="149" y="82"/>
                    </a:lnTo>
                    <a:lnTo>
                      <a:pt x="156" y="66"/>
                    </a:lnTo>
                    <a:lnTo>
                      <a:pt x="163" y="48"/>
                    </a:lnTo>
                    <a:lnTo>
                      <a:pt x="170" y="32"/>
                    </a:lnTo>
                    <a:lnTo>
                      <a:pt x="177" y="18"/>
                    </a:lnTo>
                    <a:lnTo>
                      <a:pt x="183" y="6"/>
                    </a:lnTo>
                    <a:lnTo>
                      <a:pt x="187" y="1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0" y="1"/>
                    </a:lnTo>
                    <a:lnTo>
                      <a:pt x="190" y="3"/>
                    </a:lnTo>
                    <a:lnTo>
                      <a:pt x="184" y="25"/>
                    </a:lnTo>
                    <a:lnTo>
                      <a:pt x="170" y="68"/>
                    </a:lnTo>
                    <a:lnTo>
                      <a:pt x="145" y="143"/>
                    </a:lnTo>
                    <a:lnTo>
                      <a:pt x="150" y="145"/>
                    </a:lnTo>
                    <a:lnTo>
                      <a:pt x="163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4" y="162"/>
                    </a:lnTo>
                    <a:lnTo>
                      <a:pt x="190" y="192"/>
                    </a:lnTo>
                    <a:lnTo>
                      <a:pt x="234" y="245"/>
                    </a:lnTo>
                    <a:lnTo>
                      <a:pt x="243" y="255"/>
                    </a:lnTo>
                    <a:lnTo>
                      <a:pt x="244" y="256"/>
                    </a:lnTo>
                    <a:lnTo>
                      <a:pt x="244" y="257"/>
                    </a:lnTo>
                    <a:lnTo>
                      <a:pt x="244" y="258"/>
                    </a:lnTo>
                    <a:lnTo>
                      <a:pt x="242" y="259"/>
                    </a:lnTo>
                    <a:lnTo>
                      <a:pt x="240" y="259"/>
                    </a:lnTo>
                    <a:lnTo>
                      <a:pt x="227" y="248"/>
                    </a:lnTo>
                    <a:lnTo>
                      <a:pt x="202" y="224"/>
                    </a:lnTo>
                    <a:lnTo>
                      <a:pt x="153" y="176"/>
                    </a:lnTo>
                    <a:lnTo>
                      <a:pt x="160" y="456"/>
                    </a:lnTo>
                    <a:lnTo>
                      <a:pt x="160" y="457"/>
                    </a:lnTo>
                    <a:lnTo>
                      <a:pt x="158" y="457"/>
                    </a:lnTo>
                    <a:lnTo>
                      <a:pt x="142" y="457"/>
                    </a:lnTo>
                    <a:lnTo>
                      <a:pt x="141" y="457"/>
                    </a:lnTo>
                    <a:lnTo>
                      <a:pt x="141" y="456"/>
                    </a:lnTo>
                    <a:close/>
                    <a:moveTo>
                      <a:pt x="142" y="457"/>
                    </a:moveTo>
                    <a:lnTo>
                      <a:pt x="146" y="457"/>
                    </a:lnTo>
                    <a:lnTo>
                      <a:pt x="142" y="245"/>
                    </a:lnTo>
                    <a:lnTo>
                      <a:pt x="142" y="243"/>
                    </a:lnTo>
                    <a:lnTo>
                      <a:pt x="143" y="242"/>
                    </a:lnTo>
                    <a:lnTo>
                      <a:pt x="146" y="246"/>
                    </a:lnTo>
                    <a:lnTo>
                      <a:pt x="148" y="255"/>
                    </a:lnTo>
                    <a:lnTo>
                      <a:pt x="150" y="265"/>
                    </a:lnTo>
                    <a:lnTo>
                      <a:pt x="153" y="282"/>
                    </a:lnTo>
                    <a:lnTo>
                      <a:pt x="152" y="256"/>
                    </a:lnTo>
                    <a:lnTo>
                      <a:pt x="152" y="244"/>
                    </a:lnTo>
                    <a:lnTo>
                      <a:pt x="152" y="236"/>
                    </a:lnTo>
                    <a:lnTo>
                      <a:pt x="150" y="219"/>
                    </a:lnTo>
                    <a:lnTo>
                      <a:pt x="148" y="210"/>
                    </a:lnTo>
                    <a:lnTo>
                      <a:pt x="147" y="203"/>
                    </a:lnTo>
                    <a:lnTo>
                      <a:pt x="145" y="198"/>
                    </a:lnTo>
                    <a:lnTo>
                      <a:pt x="143" y="198"/>
                    </a:lnTo>
                    <a:lnTo>
                      <a:pt x="142" y="198"/>
                    </a:lnTo>
                    <a:lnTo>
                      <a:pt x="142" y="172"/>
                    </a:lnTo>
                    <a:lnTo>
                      <a:pt x="144" y="169"/>
                    </a:lnTo>
                    <a:lnTo>
                      <a:pt x="145" y="167"/>
                    </a:lnTo>
                    <a:lnTo>
                      <a:pt x="146" y="167"/>
                    </a:lnTo>
                    <a:lnTo>
                      <a:pt x="168" y="188"/>
                    </a:lnTo>
                    <a:lnTo>
                      <a:pt x="209" y="228"/>
                    </a:lnTo>
                    <a:lnTo>
                      <a:pt x="239" y="256"/>
                    </a:lnTo>
                    <a:lnTo>
                      <a:pt x="241" y="258"/>
                    </a:lnTo>
                    <a:lnTo>
                      <a:pt x="216" y="234"/>
                    </a:lnTo>
                    <a:lnTo>
                      <a:pt x="138" y="156"/>
                    </a:lnTo>
                    <a:lnTo>
                      <a:pt x="138" y="154"/>
                    </a:lnTo>
                    <a:lnTo>
                      <a:pt x="139" y="152"/>
                    </a:lnTo>
                    <a:lnTo>
                      <a:pt x="141" y="151"/>
                    </a:lnTo>
                    <a:lnTo>
                      <a:pt x="138" y="151"/>
                    </a:lnTo>
                    <a:lnTo>
                      <a:pt x="136" y="150"/>
                    </a:lnTo>
                    <a:lnTo>
                      <a:pt x="136" y="149"/>
                    </a:lnTo>
                    <a:lnTo>
                      <a:pt x="133" y="147"/>
                    </a:lnTo>
                    <a:lnTo>
                      <a:pt x="131" y="146"/>
                    </a:lnTo>
                    <a:lnTo>
                      <a:pt x="130" y="147"/>
                    </a:lnTo>
                    <a:lnTo>
                      <a:pt x="129" y="149"/>
                    </a:lnTo>
                    <a:lnTo>
                      <a:pt x="129" y="150"/>
                    </a:lnTo>
                    <a:lnTo>
                      <a:pt x="129" y="152"/>
                    </a:lnTo>
                    <a:lnTo>
                      <a:pt x="128" y="153"/>
                    </a:lnTo>
                    <a:lnTo>
                      <a:pt x="85" y="170"/>
                    </a:lnTo>
                    <a:lnTo>
                      <a:pt x="54" y="182"/>
                    </a:lnTo>
                    <a:lnTo>
                      <a:pt x="36" y="190"/>
                    </a:lnTo>
                    <a:lnTo>
                      <a:pt x="37" y="190"/>
                    </a:lnTo>
                    <a:lnTo>
                      <a:pt x="47" y="186"/>
                    </a:lnTo>
                    <a:lnTo>
                      <a:pt x="69" y="177"/>
                    </a:lnTo>
                    <a:lnTo>
                      <a:pt x="82" y="173"/>
                    </a:lnTo>
                    <a:lnTo>
                      <a:pt x="94" y="171"/>
                    </a:lnTo>
                    <a:lnTo>
                      <a:pt x="105" y="168"/>
                    </a:lnTo>
                    <a:lnTo>
                      <a:pt x="109" y="168"/>
                    </a:lnTo>
                    <a:lnTo>
                      <a:pt x="113" y="168"/>
                    </a:lnTo>
                    <a:lnTo>
                      <a:pt x="125" y="161"/>
                    </a:lnTo>
                    <a:lnTo>
                      <a:pt x="130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8"/>
                    </a:lnTo>
                    <a:lnTo>
                      <a:pt x="135" y="160"/>
                    </a:lnTo>
                    <a:lnTo>
                      <a:pt x="137" y="162"/>
                    </a:lnTo>
                    <a:lnTo>
                      <a:pt x="140" y="164"/>
                    </a:lnTo>
                    <a:lnTo>
                      <a:pt x="140" y="177"/>
                    </a:lnTo>
                    <a:lnTo>
                      <a:pt x="141" y="213"/>
                    </a:lnTo>
                    <a:lnTo>
                      <a:pt x="141" y="456"/>
                    </a:lnTo>
                    <a:lnTo>
                      <a:pt x="141" y="335"/>
                    </a:lnTo>
                    <a:lnTo>
                      <a:pt x="142" y="457"/>
                    </a:lnTo>
                    <a:close/>
                    <a:moveTo>
                      <a:pt x="145" y="151"/>
                    </a:moveTo>
                    <a:lnTo>
                      <a:pt x="160" y="161"/>
                    </a:lnTo>
                    <a:lnTo>
                      <a:pt x="178" y="181"/>
                    </a:lnTo>
                    <a:lnTo>
                      <a:pt x="194" y="198"/>
                    </a:lnTo>
                    <a:lnTo>
                      <a:pt x="181" y="182"/>
                    </a:lnTo>
                    <a:lnTo>
                      <a:pt x="173" y="172"/>
                    </a:lnTo>
                    <a:lnTo>
                      <a:pt x="167" y="166"/>
                    </a:lnTo>
                    <a:lnTo>
                      <a:pt x="163" y="162"/>
                    </a:lnTo>
                    <a:lnTo>
                      <a:pt x="164" y="161"/>
                    </a:lnTo>
                    <a:lnTo>
                      <a:pt x="164" y="158"/>
                    </a:lnTo>
                    <a:lnTo>
                      <a:pt x="162" y="156"/>
                    </a:lnTo>
                    <a:lnTo>
                      <a:pt x="160" y="155"/>
                    </a:lnTo>
                    <a:lnTo>
                      <a:pt x="159" y="154"/>
                    </a:lnTo>
                    <a:lnTo>
                      <a:pt x="162" y="156"/>
                    </a:lnTo>
                    <a:lnTo>
                      <a:pt x="162" y="159"/>
                    </a:lnTo>
                    <a:lnTo>
                      <a:pt x="162" y="161"/>
                    </a:lnTo>
                    <a:lnTo>
                      <a:pt x="146" y="151"/>
                    </a:lnTo>
                    <a:lnTo>
                      <a:pt x="144" y="151"/>
                    </a:lnTo>
                    <a:lnTo>
                      <a:pt x="142" y="151"/>
                    </a:lnTo>
                    <a:lnTo>
                      <a:pt x="141" y="151"/>
                    </a:lnTo>
                    <a:lnTo>
                      <a:pt x="143" y="151"/>
                    </a:lnTo>
                    <a:lnTo>
                      <a:pt x="145" y="151"/>
                    </a:lnTo>
                    <a:close/>
                    <a:moveTo>
                      <a:pt x="144" y="149"/>
                    </a:moveTo>
                    <a:lnTo>
                      <a:pt x="144" y="149"/>
                    </a:lnTo>
                    <a:lnTo>
                      <a:pt x="142" y="145"/>
                    </a:lnTo>
                    <a:lnTo>
                      <a:pt x="140" y="142"/>
                    </a:lnTo>
                    <a:lnTo>
                      <a:pt x="137" y="141"/>
                    </a:lnTo>
                    <a:lnTo>
                      <a:pt x="135" y="142"/>
                    </a:lnTo>
                    <a:lnTo>
                      <a:pt x="132" y="143"/>
                    </a:lnTo>
                    <a:lnTo>
                      <a:pt x="130" y="144"/>
                    </a:lnTo>
                    <a:lnTo>
                      <a:pt x="129" y="145"/>
                    </a:lnTo>
                    <a:lnTo>
                      <a:pt x="130" y="145"/>
                    </a:lnTo>
                    <a:lnTo>
                      <a:pt x="131" y="145"/>
                    </a:lnTo>
                    <a:lnTo>
                      <a:pt x="132" y="145"/>
                    </a:lnTo>
                    <a:lnTo>
                      <a:pt x="135" y="144"/>
                    </a:lnTo>
                    <a:lnTo>
                      <a:pt x="137" y="143"/>
                    </a:lnTo>
                    <a:lnTo>
                      <a:pt x="140" y="144"/>
                    </a:lnTo>
                    <a:lnTo>
                      <a:pt x="142" y="145"/>
                    </a:lnTo>
                    <a:lnTo>
                      <a:pt x="144" y="149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2" name="Freeform 270"/>
              <p:cNvSpPr>
                <a:spLocks/>
              </p:cNvSpPr>
              <p:nvPr/>
            </p:nvSpPr>
            <p:spPr bwMode="auto">
              <a:xfrm>
                <a:off x="443" y="1385"/>
                <a:ext cx="244" cy="457"/>
              </a:xfrm>
              <a:custGeom>
                <a:avLst/>
                <a:gdLst>
                  <a:gd name="T0" fmla="*/ 141 w 244"/>
                  <a:gd name="T1" fmla="*/ 456 h 457"/>
                  <a:gd name="T2" fmla="*/ 139 w 244"/>
                  <a:gd name="T3" fmla="*/ 170 h 457"/>
                  <a:gd name="T4" fmla="*/ 139 w 244"/>
                  <a:gd name="T5" fmla="*/ 168 h 457"/>
                  <a:gd name="T6" fmla="*/ 138 w 244"/>
                  <a:gd name="T7" fmla="*/ 164 h 457"/>
                  <a:gd name="T8" fmla="*/ 136 w 244"/>
                  <a:gd name="T9" fmla="*/ 163 h 457"/>
                  <a:gd name="T10" fmla="*/ 131 w 244"/>
                  <a:gd name="T11" fmla="*/ 158 h 457"/>
                  <a:gd name="T12" fmla="*/ 125 w 244"/>
                  <a:gd name="T13" fmla="*/ 162 h 457"/>
                  <a:gd name="T14" fmla="*/ 113 w 244"/>
                  <a:gd name="T15" fmla="*/ 170 h 457"/>
                  <a:gd name="T16" fmla="*/ 99 w 244"/>
                  <a:gd name="T17" fmla="*/ 176 h 457"/>
                  <a:gd name="T18" fmla="*/ 62 w 244"/>
                  <a:gd name="T19" fmla="*/ 187 h 457"/>
                  <a:gd name="T20" fmla="*/ 16 w 244"/>
                  <a:gd name="T21" fmla="*/ 201 h 457"/>
                  <a:gd name="T22" fmla="*/ 6 w 244"/>
                  <a:gd name="T23" fmla="*/ 204 h 457"/>
                  <a:gd name="T24" fmla="*/ 2 w 244"/>
                  <a:gd name="T25" fmla="*/ 205 h 457"/>
                  <a:gd name="T26" fmla="*/ 1 w 244"/>
                  <a:gd name="T27" fmla="*/ 204 h 457"/>
                  <a:gd name="T28" fmla="*/ 0 w 244"/>
                  <a:gd name="T29" fmla="*/ 203 h 457"/>
                  <a:gd name="T30" fmla="*/ 2 w 244"/>
                  <a:gd name="T31" fmla="*/ 201 h 457"/>
                  <a:gd name="T32" fmla="*/ 16 w 244"/>
                  <a:gd name="T33" fmla="*/ 193 h 457"/>
                  <a:gd name="T34" fmla="*/ 73 w 244"/>
                  <a:gd name="T35" fmla="*/ 169 h 457"/>
                  <a:gd name="T36" fmla="*/ 127 w 244"/>
                  <a:gd name="T37" fmla="*/ 147 h 457"/>
                  <a:gd name="T38" fmla="*/ 129 w 244"/>
                  <a:gd name="T39" fmla="*/ 145 h 457"/>
                  <a:gd name="T40" fmla="*/ 135 w 244"/>
                  <a:gd name="T41" fmla="*/ 140 h 457"/>
                  <a:gd name="T42" fmla="*/ 135 w 244"/>
                  <a:gd name="T43" fmla="*/ 140 h 457"/>
                  <a:gd name="T44" fmla="*/ 136 w 244"/>
                  <a:gd name="T45" fmla="*/ 136 h 457"/>
                  <a:gd name="T46" fmla="*/ 137 w 244"/>
                  <a:gd name="T47" fmla="*/ 131 h 457"/>
                  <a:gd name="T48" fmla="*/ 137 w 244"/>
                  <a:gd name="T49" fmla="*/ 122 h 457"/>
                  <a:gd name="T50" fmla="*/ 137 w 244"/>
                  <a:gd name="T51" fmla="*/ 122 h 457"/>
                  <a:gd name="T52" fmla="*/ 144 w 244"/>
                  <a:gd name="T53" fmla="*/ 98 h 457"/>
                  <a:gd name="T54" fmla="*/ 156 w 244"/>
                  <a:gd name="T55" fmla="*/ 66 h 457"/>
                  <a:gd name="T56" fmla="*/ 170 w 244"/>
                  <a:gd name="T57" fmla="*/ 32 h 457"/>
                  <a:gd name="T58" fmla="*/ 183 w 244"/>
                  <a:gd name="T59" fmla="*/ 6 h 457"/>
                  <a:gd name="T60" fmla="*/ 187 w 244"/>
                  <a:gd name="T61" fmla="*/ 1 h 457"/>
                  <a:gd name="T62" fmla="*/ 189 w 244"/>
                  <a:gd name="T63" fmla="*/ 0 h 457"/>
                  <a:gd name="T64" fmla="*/ 190 w 244"/>
                  <a:gd name="T65" fmla="*/ 1 h 457"/>
                  <a:gd name="T66" fmla="*/ 190 w 244"/>
                  <a:gd name="T67" fmla="*/ 3 h 457"/>
                  <a:gd name="T68" fmla="*/ 170 w 244"/>
                  <a:gd name="T69" fmla="*/ 68 h 457"/>
                  <a:gd name="T70" fmla="*/ 145 w 244"/>
                  <a:gd name="T71" fmla="*/ 143 h 457"/>
                  <a:gd name="T72" fmla="*/ 163 w 244"/>
                  <a:gd name="T73" fmla="*/ 154 h 457"/>
                  <a:gd name="T74" fmla="*/ 164 w 244"/>
                  <a:gd name="T75" fmla="*/ 156 h 457"/>
                  <a:gd name="T76" fmla="*/ 164 w 244"/>
                  <a:gd name="T77" fmla="*/ 162 h 457"/>
                  <a:gd name="T78" fmla="*/ 190 w 244"/>
                  <a:gd name="T79" fmla="*/ 192 h 457"/>
                  <a:gd name="T80" fmla="*/ 234 w 244"/>
                  <a:gd name="T81" fmla="*/ 245 h 457"/>
                  <a:gd name="T82" fmla="*/ 243 w 244"/>
                  <a:gd name="T83" fmla="*/ 255 h 457"/>
                  <a:gd name="T84" fmla="*/ 244 w 244"/>
                  <a:gd name="T85" fmla="*/ 257 h 457"/>
                  <a:gd name="T86" fmla="*/ 244 w 244"/>
                  <a:gd name="T87" fmla="*/ 258 h 457"/>
                  <a:gd name="T88" fmla="*/ 240 w 244"/>
                  <a:gd name="T89" fmla="*/ 259 h 457"/>
                  <a:gd name="T90" fmla="*/ 240 w 244"/>
                  <a:gd name="T91" fmla="*/ 259 h 457"/>
                  <a:gd name="T92" fmla="*/ 227 w 244"/>
                  <a:gd name="T93" fmla="*/ 248 h 457"/>
                  <a:gd name="T94" fmla="*/ 153 w 244"/>
                  <a:gd name="T95" fmla="*/ 176 h 457"/>
                  <a:gd name="T96" fmla="*/ 160 w 244"/>
                  <a:gd name="T97" fmla="*/ 457 h 457"/>
                  <a:gd name="T98" fmla="*/ 142 w 244"/>
                  <a:gd name="T99" fmla="*/ 457 h 457"/>
                  <a:gd name="T100" fmla="*/ 141 w 244"/>
                  <a:gd name="T101" fmla="*/ 456 h 4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4"/>
                  <a:gd name="T154" fmla="*/ 0 h 457"/>
                  <a:gd name="T155" fmla="*/ 244 w 244"/>
                  <a:gd name="T156" fmla="*/ 457 h 45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4" h="457">
                    <a:moveTo>
                      <a:pt x="141" y="456"/>
                    </a:moveTo>
                    <a:lnTo>
                      <a:pt x="141" y="456"/>
                    </a:lnTo>
                    <a:lnTo>
                      <a:pt x="139" y="170"/>
                    </a:lnTo>
                    <a:lnTo>
                      <a:pt x="139" y="168"/>
                    </a:lnTo>
                    <a:lnTo>
                      <a:pt x="139" y="166"/>
                    </a:lnTo>
                    <a:lnTo>
                      <a:pt x="138" y="164"/>
                    </a:lnTo>
                    <a:lnTo>
                      <a:pt x="136" y="163"/>
                    </a:lnTo>
                    <a:lnTo>
                      <a:pt x="133" y="161"/>
                    </a:lnTo>
                    <a:lnTo>
                      <a:pt x="131" y="158"/>
                    </a:lnTo>
                    <a:lnTo>
                      <a:pt x="125" y="162"/>
                    </a:lnTo>
                    <a:lnTo>
                      <a:pt x="113" y="170"/>
                    </a:lnTo>
                    <a:lnTo>
                      <a:pt x="106" y="173"/>
                    </a:lnTo>
                    <a:lnTo>
                      <a:pt x="99" y="176"/>
                    </a:lnTo>
                    <a:lnTo>
                      <a:pt x="62" y="187"/>
                    </a:lnTo>
                    <a:lnTo>
                      <a:pt x="16" y="201"/>
                    </a:lnTo>
                    <a:lnTo>
                      <a:pt x="6" y="204"/>
                    </a:lnTo>
                    <a:lnTo>
                      <a:pt x="4" y="205"/>
                    </a:lnTo>
                    <a:lnTo>
                      <a:pt x="2" y="205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1" y="202"/>
                    </a:lnTo>
                    <a:lnTo>
                      <a:pt x="2" y="201"/>
                    </a:lnTo>
                    <a:lnTo>
                      <a:pt x="16" y="193"/>
                    </a:lnTo>
                    <a:lnTo>
                      <a:pt x="33" y="185"/>
                    </a:lnTo>
                    <a:lnTo>
                      <a:pt x="73" y="169"/>
                    </a:lnTo>
                    <a:lnTo>
                      <a:pt x="108" y="155"/>
                    </a:lnTo>
                    <a:lnTo>
                      <a:pt x="127" y="147"/>
                    </a:lnTo>
                    <a:lnTo>
                      <a:pt x="129" y="145"/>
                    </a:lnTo>
                    <a:lnTo>
                      <a:pt x="130" y="142"/>
                    </a:lnTo>
                    <a:lnTo>
                      <a:pt x="135" y="140"/>
                    </a:lnTo>
                    <a:lnTo>
                      <a:pt x="136" y="136"/>
                    </a:lnTo>
                    <a:lnTo>
                      <a:pt x="137" y="131"/>
                    </a:lnTo>
                    <a:lnTo>
                      <a:pt x="137" y="122"/>
                    </a:lnTo>
                    <a:lnTo>
                      <a:pt x="140" y="112"/>
                    </a:lnTo>
                    <a:lnTo>
                      <a:pt x="144" y="98"/>
                    </a:lnTo>
                    <a:lnTo>
                      <a:pt x="149" y="82"/>
                    </a:lnTo>
                    <a:lnTo>
                      <a:pt x="156" y="66"/>
                    </a:lnTo>
                    <a:lnTo>
                      <a:pt x="163" y="48"/>
                    </a:lnTo>
                    <a:lnTo>
                      <a:pt x="170" y="32"/>
                    </a:lnTo>
                    <a:lnTo>
                      <a:pt x="177" y="18"/>
                    </a:lnTo>
                    <a:lnTo>
                      <a:pt x="183" y="6"/>
                    </a:lnTo>
                    <a:lnTo>
                      <a:pt x="187" y="1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90" y="1"/>
                    </a:lnTo>
                    <a:lnTo>
                      <a:pt x="190" y="3"/>
                    </a:lnTo>
                    <a:lnTo>
                      <a:pt x="184" y="25"/>
                    </a:lnTo>
                    <a:lnTo>
                      <a:pt x="170" y="68"/>
                    </a:lnTo>
                    <a:lnTo>
                      <a:pt x="145" y="143"/>
                    </a:lnTo>
                    <a:lnTo>
                      <a:pt x="150" y="145"/>
                    </a:lnTo>
                    <a:lnTo>
                      <a:pt x="163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4" y="162"/>
                    </a:lnTo>
                    <a:lnTo>
                      <a:pt x="190" y="192"/>
                    </a:lnTo>
                    <a:lnTo>
                      <a:pt x="234" y="245"/>
                    </a:lnTo>
                    <a:lnTo>
                      <a:pt x="243" y="255"/>
                    </a:lnTo>
                    <a:lnTo>
                      <a:pt x="244" y="256"/>
                    </a:lnTo>
                    <a:lnTo>
                      <a:pt x="244" y="257"/>
                    </a:lnTo>
                    <a:lnTo>
                      <a:pt x="244" y="258"/>
                    </a:lnTo>
                    <a:lnTo>
                      <a:pt x="242" y="259"/>
                    </a:lnTo>
                    <a:lnTo>
                      <a:pt x="240" y="259"/>
                    </a:lnTo>
                    <a:lnTo>
                      <a:pt x="227" y="248"/>
                    </a:lnTo>
                    <a:lnTo>
                      <a:pt x="202" y="224"/>
                    </a:lnTo>
                    <a:lnTo>
                      <a:pt x="153" y="176"/>
                    </a:lnTo>
                    <a:lnTo>
                      <a:pt x="160" y="456"/>
                    </a:lnTo>
                    <a:lnTo>
                      <a:pt x="160" y="457"/>
                    </a:lnTo>
                    <a:lnTo>
                      <a:pt x="158" y="457"/>
                    </a:lnTo>
                    <a:lnTo>
                      <a:pt x="142" y="457"/>
                    </a:lnTo>
                    <a:lnTo>
                      <a:pt x="141" y="457"/>
                    </a:lnTo>
                    <a:lnTo>
                      <a:pt x="141" y="4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3" name="Freeform 271"/>
              <p:cNvSpPr>
                <a:spLocks/>
              </p:cNvSpPr>
              <p:nvPr/>
            </p:nvSpPr>
            <p:spPr bwMode="auto">
              <a:xfrm>
                <a:off x="479" y="1531"/>
                <a:ext cx="205" cy="311"/>
              </a:xfrm>
              <a:custGeom>
                <a:avLst/>
                <a:gdLst>
                  <a:gd name="T0" fmla="*/ 110 w 205"/>
                  <a:gd name="T1" fmla="*/ 311 h 311"/>
                  <a:gd name="T2" fmla="*/ 106 w 205"/>
                  <a:gd name="T3" fmla="*/ 99 h 311"/>
                  <a:gd name="T4" fmla="*/ 107 w 205"/>
                  <a:gd name="T5" fmla="*/ 96 h 311"/>
                  <a:gd name="T6" fmla="*/ 110 w 205"/>
                  <a:gd name="T7" fmla="*/ 100 h 311"/>
                  <a:gd name="T8" fmla="*/ 112 w 205"/>
                  <a:gd name="T9" fmla="*/ 109 h 311"/>
                  <a:gd name="T10" fmla="*/ 117 w 205"/>
                  <a:gd name="T11" fmla="*/ 136 h 311"/>
                  <a:gd name="T12" fmla="*/ 116 w 205"/>
                  <a:gd name="T13" fmla="*/ 98 h 311"/>
                  <a:gd name="T14" fmla="*/ 116 w 205"/>
                  <a:gd name="T15" fmla="*/ 90 h 311"/>
                  <a:gd name="T16" fmla="*/ 112 w 205"/>
                  <a:gd name="T17" fmla="*/ 64 h 311"/>
                  <a:gd name="T18" fmla="*/ 109 w 205"/>
                  <a:gd name="T19" fmla="*/ 52 h 311"/>
                  <a:gd name="T20" fmla="*/ 106 w 205"/>
                  <a:gd name="T21" fmla="*/ 52 h 311"/>
                  <a:gd name="T22" fmla="*/ 106 w 205"/>
                  <a:gd name="T23" fmla="*/ 26 h 311"/>
                  <a:gd name="T24" fmla="*/ 109 w 205"/>
                  <a:gd name="T25" fmla="*/ 21 h 311"/>
                  <a:gd name="T26" fmla="*/ 110 w 205"/>
                  <a:gd name="T27" fmla="*/ 21 h 311"/>
                  <a:gd name="T28" fmla="*/ 132 w 205"/>
                  <a:gd name="T29" fmla="*/ 42 h 311"/>
                  <a:gd name="T30" fmla="*/ 203 w 205"/>
                  <a:gd name="T31" fmla="*/ 110 h 311"/>
                  <a:gd name="T32" fmla="*/ 205 w 205"/>
                  <a:gd name="T33" fmla="*/ 112 h 311"/>
                  <a:gd name="T34" fmla="*/ 180 w 205"/>
                  <a:gd name="T35" fmla="*/ 88 h 311"/>
                  <a:gd name="T36" fmla="*/ 102 w 205"/>
                  <a:gd name="T37" fmla="*/ 10 h 311"/>
                  <a:gd name="T38" fmla="*/ 103 w 205"/>
                  <a:gd name="T39" fmla="*/ 6 h 311"/>
                  <a:gd name="T40" fmla="*/ 105 w 205"/>
                  <a:gd name="T41" fmla="*/ 5 h 311"/>
                  <a:gd name="T42" fmla="*/ 100 w 205"/>
                  <a:gd name="T43" fmla="*/ 4 h 311"/>
                  <a:gd name="T44" fmla="*/ 100 w 205"/>
                  <a:gd name="T45" fmla="*/ 3 h 311"/>
                  <a:gd name="T46" fmla="*/ 95 w 205"/>
                  <a:gd name="T47" fmla="*/ 0 h 311"/>
                  <a:gd name="T48" fmla="*/ 94 w 205"/>
                  <a:gd name="T49" fmla="*/ 1 h 311"/>
                  <a:gd name="T50" fmla="*/ 93 w 205"/>
                  <a:gd name="T51" fmla="*/ 3 h 311"/>
                  <a:gd name="T52" fmla="*/ 93 w 205"/>
                  <a:gd name="T53" fmla="*/ 4 h 311"/>
                  <a:gd name="T54" fmla="*/ 93 w 205"/>
                  <a:gd name="T55" fmla="*/ 6 h 311"/>
                  <a:gd name="T56" fmla="*/ 92 w 205"/>
                  <a:gd name="T57" fmla="*/ 7 h 311"/>
                  <a:gd name="T58" fmla="*/ 49 w 205"/>
                  <a:gd name="T59" fmla="*/ 24 h 311"/>
                  <a:gd name="T60" fmla="*/ 0 w 205"/>
                  <a:gd name="T61" fmla="*/ 44 h 311"/>
                  <a:gd name="T62" fmla="*/ 1 w 205"/>
                  <a:gd name="T63" fmla="*/ 44 h 311"/>
                  <a:gd name="T64" fmla="*/ 33 w 205"/>
                  <a:gd name="T65" fmla="*/ 31 h 311"/>
                  <a:gd name="T66" fmla="*/ 58 w 205"/>
                  <a:gd name="T67" fmla="*/ 25 h 311"/>
                  <a:gd name="T68" fmla="*/ 73 w 205"/>
                  <a:gd name="T69" fmla="*/ 22 h 311"/>
                  <a:gd name="T70" fmla="*/ 77 w 205"/>
                  <a:gd name="T71" fmla="*/ 22 h 311"/>
                  <a:gd name="T72" fmla="*/ 94 w 205"/>
                  <a:gd name="T73" fmla="*/ 12 h 311"/>
                  <a:gd name="T74" fmla="*/ 96 w 205"/>
                  <a:gd name="T75" fmla="*/ 11 h 311"/>
                  <a:gd name="T76" fmla="*/ 97 w 205"/>
                  <a:gd name="T77" fmla="*/ 12 h 311"/>
                  <a:gd name="T78" fmla="*/ 101 w 205"/>
                  <a:gd name="T79" fmla="*/ 16 h 311"/>
                  <a:gd name="T80" fmla="*/ 104 w 205"/>
                  <a:gd name="T81" fmla="*/ 18 h 311"/>
                  <a:gd name="T82" fmla="*/ 104 w 205"/>
                  <a:gd name="T83" fmla="*/ 31 h 311"/>
                  <a:gd name="T84" fmla="*/ 105 w 205"/>
                  <a:gd name="T85" fmla="*/ 310 h 311"/>
                  <a:gd name="T86" fmla="*/ 105 w 205"/>
                  <a:gd name="T87" fmla="*/ 189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311"/>
                  <a:gd name="T134" fmla="*/ 205 w 205"/>
                  <a:gd name="T135" fmla="*/ 311 h 3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311">
                    <a:moveTo>
                      <a:pt x="106" y="311"/>
                    </a:moveTo>
                    <a:lnTo>
                      <a:pt x="110" y="311"/>
                    </a:lnTo>
                    <a:lnTo>
                      <a:pt x="106" y="99"/>
                    </a:lnTo>
                    <a:lnTo>
                      <a:pt x="106" y="97"/>
                    </a:lnTo>
                    <a:lnTo>
                      <a:pt x="107" y="96"/>
                    </a:lnTo>
                    <a:lnTo>
                      <a:pt x="110" y="100"/>
                    </a:lnTo>
                    <a:lnTo>
                      <a:pt x="112" y="109"/>
                    </a:lnTo>
                    <a:lnTo>
                      <a:pt x="114" y="119"/>
                    </a:lnTo>
                    <a:lnTo>
                      <a:pt x="117" y="136"/>
                    </a:lnTo>
                    <a:lnTo>
                      <a:pt x="116" y="110"/>
                    </a:lnTo>
                    <a:lnTo>
                      <a:pt x="116" y="98"/>
                    </a:lnTo>
                    <a:lnTo>
                      <a:pt x="116" y="90"/>
                    </a:lnTo>
                    <a:lnTo>
                      <a:pt x="114" y="73"/>
                    </a:lnTo>
                    <a:lnTo>
                      <a:pt x="112" y="64"/>
                    </a:lnTo>
                    <a:lnTo>
                      <a:pt x="111" y="57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6" y="26"/>
                    </a:lnTo>
                    <a:lnTo>
                      <a:pt x="108" y="23"/>
                    </a:lnTo>
                    <a:lnTo>
                      <a:pt x="109" y="21"/>
                    </a:lnTo>
                    <a:lnTo>
                      <a:pt x="110" y="21"/>
                    </a:lnTo>
                    <a:lnTo>
                      <a:pt x="132" y="42"/>
                    </a:lnTo>
                    <a:lnTo>
                      <a:pt x="173" y="82"/>
                    </a:lnTo>
                    <a:lnTo>
                      <a:pt x="203" y="110"/>
                    </a:lnTo>
                    <a:lnTo>
                      <a:pt x="205" y="112"/>
                    </a:lnTo>
                    <a:lnTo>
                      <a:pt x="180" y="88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3" y="6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0" y="4"/>
                    </a:lnTo>
                    <a:lnTo>
                      <a:pt x="100" y="3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3" y="3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49" y="24"/>
                    </a:lnTo>
                    <a:lnTo>
                      <a:pt x="18" y="36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1" y="40"/>
                    </a:lnTo>
                    <a:lnTo>
                      <a:pt x="33" y="31"/>
                    </a:lnTo>
                    <a:lnTo>
                      <a:pt x="46" y="27"/>
                    </a:lnTo>
                    <a:lnTo>
                      <a:pt x="58" y="25"/>
                    </a:lnTo>
                    <a:lnTo>
                      <a:pt x="69" y="22"/>
                    </a:lnTo>
                    <a:lnTo>
                      <a:pt x="73" y="22"/>
                    </a:lnTo>
                    <a:lnTo>
                      <a:pt x="77" y="22"/>
                    </a:lnTo>
                    <a:lnTo>
                      <a:pt x="89" y="15"/>
                    </a:lnTo>
                    <a:lnTo>
                      <a:pt x="94" y="12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9" y="14"/>
                    </a:lnTo>
                    <a:lnTo>
                      <a:pt x="101" y="16"/>
                    </a:lnTo>
                    <a:lnTo>
                      <a:pt x="104" y="18"/>
                    </a:lnTo>
                    <a:lnTo>
                      <a:pt x="104" y="31"/>
                    </a:lnTo>
                    <a:lnTo>
                      <a:pt x="105" y="67"/>
                    </a:lnTo>
                    <a:lnTo>
                      <a:pt x="105" y="310"/>
                    </a:lnTo>
                    <a:lnTo>
                      <a:pt x="105" y="189"/>
                    </a:lnTo>
                    <a:lnTo>
                      <a:pt x="106" y="3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4" name="Freeform 272"/>
              <p:cNvSpPr>
                <a:spLocks/>
              </p:cNvSpPr>
              <p:nvPr/>
            </p:nvSpPr>
            <p:spPr bwMode="auto">
              <a:xfrm>
                <a:off x="584" y="1536"/>
                <a:ext cx="53" cy="47"/>
              </a:xfrm>
              <a:custGeom>
                <a:avLst/>
                <a:gdLst>
                  <a:gd name="T0" fmla="*/ 4 w 53"/>
                  <a:gd name="T1" fmla="*/ 0 h 47"/>
                  <a:gd name="T2" fmla="*/ 19 w 53"/>
                  <a:gd name="T3" fmla="*/ 10 h 47"/>
                  <a:gd name="T4" fmla="*/ 19 w 53"/>
                  <a:gd name="T5" fmla="*/ 10 h 47"/>
                  <a:gd name="T6" fmla="*/ 19 w 53"/>
                  <a:gd name="T7" fmla="*/ 10 h 47"/>
                  <a:gd name="T8" fmla="*/ 37 w 53"/>
                  <a:gd name="T9" fmla="*/ 30 h 47"/>
                  <a:gd name="T10" fmla="*/ 53 w 53"/>
                  <a:gd name="T11" fmla="*/ 47 h 47"/>
                  <a:gd name="T12" fmla="*/ 53 w 53"/>
                  <a:gd name="T13" fmla="*/ 47 h 47"/>
                  <a:gd name="T14" fmla="*/ 40 w 53"/>
                  <a:gd name="T15" fmla="*/ 31 h 47"/>
                  <a:gd name="T16" fmla="*/ 32 w 53"/>
                  <a:gd name="T17" fmla="*/ 21 h 47"/>
                  <a:gd name="T18" fmla="*/ 26 w 53"/>
                  <a:gd name="T19" fmla="*/ 15 h 47"/>
                  <a:gd name="T20" fmla="*/ 22 w 53"/>
                  <a:gd name="T21" fmla="*/ 11 h 47"/>
                  <a:gd name="T22" fmla="*/ 22 w 53"/>
                  <a:gd name="T23" fmla="*/ 11 h 47"/>
                  <a:gd name="T24" fmla="*/ 23 w 53"/>
                  <a:gd name="T25" fmla="*/ 10 h 47"/>
                  <a:gd name="T26" fmla="*/ 23 w 53"/>
                  <a:gd name="T27" fmla="*/ 7 h 47"/>
                  <a:gd name="T28" fmla="*/ 21 w 53"/>
                  <a:gd name="T29" fmla="*/ 5 h 47"/>
                  <a:gd name="T30" fmla="*/ 19 w 53"/>
                  <a:gd name="T31" fmla="*/ 4 h 47"/>
                  <a:gd name="T32" fmla="*/ 18 w 53"/>
                  <a:gd name="T33" fmla="*/ 3 h 47"/>
                  <a:gd name="T34" fmla="*/ 18 w 53"/>
                  <a:gd name="T35" fmla="*/ 3 h 47"/>
                  <a:gd name="T36" fmla="*/ 21 w 53"/>
                  <a:gd name="T37" fmla="*/ 5 h 47"/>
                  <a:gd name="T38" fmla="*/ 21 w 53"/>
                  <a:gd name="T39" fmla="*/ 8 h 47"/>
                  <a:gd name="T40" fmla="*/ 21 w 53"/>
                  <a:gd name="T41" fmla="*/ 10 h 47"/>
                  <a:gd name="T42" fmla="*/ 5 w 53"/>
                  <a:gd name="T43" fmla="*/ 0 h 47"/>
                  <a:gd name="T44" fmla="*/ 5 w 53"/>
                  <a:gd name="T45" fmla="*/ 0 h 47"/>
                  <a:gd name="T46" fmla="*/ 3 w 53"/>
                  <a:gd name="T47" fmla="*/ 0 h 47"/>
                  <a:gd name="T48" fmla="*/ 1 w 53"/>
                  <a:gd name="T49" fmla="*/ 0 h 47"/>
                  <a:gd name="T50" fmla="*/ 0 w 53"/>
                  <a:gd name="T51" fmla="*/ 0 h 47"/>
                  <a:gd name="T52" fmla="*/ 0 w 53"/>
                  <a:gd name="T53" fmla="*/ 0 h 47"/>
                  <a:gd name="T54" fmla="*/ 2 w 53"/>
                  <a:gd name="T55" fmla="*/ 0 h 47"/>
                  <a:gd name="T56" fmla="*/ 2 w 53"/>
                  <a:gd name="T57" fmla="*/ 0 h 47"/>
                  <a:gd name="T58" fmla="*/ 4 w 53"/>
                  <a:gd name="T59" fmla="*/ 0 h 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3"/>
                  <a:gd name="T91" fmla="*/ 0 h 47"/>
                  <a:gd name="T92" fmla="*/ 53 w 53"/>
                  <a:gd name="T93" fmla="*/ 47 h 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3" h="47">
                    <a:moveTo>
                      <a:pt x="4" y="0"/>
                    </a:moveTo>
                    <a:lnTo>
                      <a:pt x="19" y="10"/>
                    </a:lnTo>
                    <a:lnTo>
                      <a:pt x="37" y="30"/>
                    </a:lnTo>
                    <a:lnTo>
                      <a:pt x="53" y="47"/>
                    </a:lnTo>
                    <a:lnTo>
                      <a:pt x="40" y="31"/>
                    </a:lnTo>
                    <a:lnTo>
                      <a:pt x="32" y="21"/>
                    </a:lnTo>
                    <a:lnTo>
                      <a:pt x="26" y="15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5" name="Freeform 273"/>
              <p:cNvSpPr>
                <a:spLocks/>
              </p:cNvSpPr>
              <p:nvPr/>
            </p:nvSpPr>
            <p:spPr bwMode="auto">
              <a:xfrm>
                <a:off x="572" y="1526"/>
                <a:ext cx="15" cy="8"/>
              </a:xfrm>
              <a:custGeom>
                <a:avLst/>
                <a:gdLst>
                  <a:gd name="T0" fmla="*/ 15 w 15"/>
                  <a:gd name="T1" fmla="*/ 8 h 8"/>
                  <a:gd name="T2" fmla="*/ 15 w 15"/>
                  <a:gd name="T3" fmla="*/ 8 h 8"/>
                  <a:gd name="T4" fmla="*/ 13 w 15"/>
                  <a:gd name="T5" fmla="*/ 4 h 8"/>
                  <a:gd name="T6" fmla="*/ 11 w 15"/>
                  <a:gd name="T7" fmla="*/ 1 h 8"/>
                  <a:gd name="T8" fmla="*/ 8 w 15"/>
                  <a:gd name="T9" fmla="*/ 0 h 8"/>
                  <a:gd name="T10" fmla="*/ 6 w 15"/>
                  <a:gd name="T11" fmla="*/ 1 h 8"/>
                  <a:gd name="T12" fmla="*/ 3 w 15"/>
                  <a:gd name="T13" fmla="*/ 2 h 8"/>
                  <a:gd name="T14" fmla="*/ 1 w 15"/>
                  <a:gd name="T15" fmla="*/ 3 h 8"/>
                  <a:gd name="T16" fmla="*/ 0 w 15"/>
                  <a:gd name="T17" fmla="*/ 4 h 8"/>
                  <a:gd name="T18" fmla="*/ 0 w 15"/>
                  <a:gd name="T19" fmla="*/ 4 h 8"/>
                  <a:gd name="T20" fmla="*/ 1 w 15"/>
                  <a:gd name="T21" fmla="*/ 4 h 8"/>
                  <a:gd name="T22" fmla="*/ 2 w 15"/>
                  <a:gd name="T23" fmla="*/ 4 h 8"/>
                  <a:gd name="T24" fmla="*/ 3 w 15"/>
                  <a:gd name="T25" fmla="*/ 4 h 8"/>
                  <a:gd name="T26" fmla="*/ 3 w 15"/>
                  <a:gd name="T27" fmla="*/ 4 h 8"/>
                  <a:gd name="T28" fmla="*/ 6 w 15"/>
                  <a:gd name="T29" fmla="*/ 3 h 8"/>
                  <a:gd name="T30" fmla="*/ 8 w 15"/>
                  <a:gd name="T31" fmla="*/ 2 h 8"/>
                  <a:gd name="T32" fmla="*/ 8 w 15"/>
                  <a:gd name="T33" fmla="*/ 2 h 8"/>
                  <a:gd name="T34" fmla="*/ 11 w 15"/>
                  <a:gd name="T35" fmla="*/ 3 h 8"/>
                  <a:gd name="T36" fmla="*/ 13 w 15"/>
                  <a:gd name="T37" fmla="*/ 4 h 8"/>
                  <a:gd name="T38" fmla="*/ 15 w 15"/>
                  <a:gd name="T39" fmla="*/ 8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8"/>
                  <a:gd name="T62" fmla="*/ 15 w 15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8">
                    <a:moveTo>
                      <a:pt x="15" y="8"/>
                    </a:moveTo>
                    <a:lnTo>
                      <a:pt x="15" y="8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6" y="3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4"/>
                    </a:lnTo>
                    <a:lnTo>
                      <a:pt x="1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6" name="Freeform 274"/>
              <p:cNvSpPr>
                <a:spLocks/>
              </p:cNvSpPr>
              <p:nvPr/>
            </p:nvSpPr>
            <p:spPr bwMode="auto">
              <a:xfrm>
                <a:off x="584" y="1550"/>
                <a:ext cx="11" cy="292"/>
              </a:xfrm>
              <a:custGeom>
                <a:avLst/>
                <a:gdLst>
                  <a:gd name="T0" fmla="*/ 1 w 11"/>
                  <a:gd name="T1" fmla="*/ 0 h 292"/>
                  <a:gd name="T2" fmla="*/ 0 w 11"/>
                  <a:gd name="T3" fmla="*/ 2 h 292"/>
                  <a:gd name="T4" fmla="*/ 2 w 11"/>
                  <a:gd name="T5" fmla="*/ 292 h 292"/>
                  <a:gd name="T6" fmla="*/ 11 w 11"/>
                  <a:gd name="T7" fmla="*/ 292 h 292"/>
                  <a:gd name="T8" fmla="*/ 5 w 11"/>
                  <a:gd name="T9" fmla="*/ 2 h 292"/>
                  <a:gd name="T10" fmla="*/ 1 w 11"/>
                  <a:gd name="T11" fmla="*/ 0 h 292"/>
                  <a:gd name="T12" fmla="*/ 1 w 11"/>
                  <a:gd name="T13" fmla="*/ 0 h 2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92"/>
                  <a:gd name="T23" fmla="*/ 11 w 11"/>
                  <a:gd name="T24" fmla="*/ 292 h 2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92">
                    <a:moveTo>
                      <a:pt x="1" y="0"/>
                    </a:moveTo>
                    <a:lnTo>
                      <a:pt x="0" y="2"/>
                    </a:lnTo>
                    <a:lnTo>
                      <a:pt x="2" y="292"/>
                    </a:lnTo>
                    <a:lnTo>
                      <a:pt x="11" y="292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7" name="Freeform 275"/>
              <p:cNvSpPr>
                <a:spLocks/>
              </p:cNvSpPr>
              <p:nvPr/>
            </p:nvSpPr>
            <p:spPr bwMode="auto">
              <a:xfrm>
                <a:off x="588" y="1536"/>
                <a:ext cx="20" cy="15"/>
              </a:xfrm>
              <a:custGeom>
                <a:avLst/>
                <a:gdLst>
                  <a:gd name="T0" fmla="*/ 0 w 20"/>
                  <a:gd name="T1" fmla="*/ 0 h 15"/>
                  <a:gd name="T2" fmla="*/ 0 w 20"/>
                  <a:gd name="T3" fmla="*/ 0 h 15"/>
                  <a:gd name="T4" fmla="*/ 0 w 20"/>
                  <a:gd name="T5" fmla="*/ 1 h 15"/>
                  <a:gd name="T6" fmla="*/ 1 w 20"/>
                  <a:gd name="T7" fmla="*/ 2 h 15"/>
                  <a:gd name="T8" fmla="*/ 1 w 20"/>
                  <a:gd name="T9" fmla="*/ 2 h 15"/>
                  <a:gd name="T10" fmla="*/ 20 w 20"/>
                  <a:gd name="T11" fmla="*/ 15 h 15"/>
                  <a:gd name="T12" fmla="*/ 20 w 20"/>
                  <a:gd name="T13" fmla="*/ 15 h 15"/>
                  <a:gd name="T14" fmla="*/ 18 w 20"/>
                  <a:gd name="T15" fmla="*/ 12 h 15"/>
                  <a:gd name="T16" fmla="*/ 18 w 20"/>
                  <a:gd name="T17" fmla="*/ 11 h 15"/>
                  <a:gd name="T18" fmla="*/ 18 w 20"/>
                  <a:gd name="T19" fmla="*/ 11 h 15"/>
                  <a:gd name="T20" fmla="*/ 3 w 20"/>
                  <a:gd name="T21" fmla="*/ 3 h 15"/>
                  <a:gd name="T22" fmla="*/ 3 w 20"/>
                  <a:gd name="T23" fmla="*/ 3 h 15"/>
                  <a:gd name="T24" fmla="*/ 2 w 20"/>
                  <a:gd name="T25" fmla="*/ 1 h 15"/>
                  <a:gd name="T26" fmla="*/ 0 w 20"/>
                  <a:gd name="T27" fmla="*/ 0 h 15"/>
                  <a:gd name="T28" fmla="*/ 0 w 20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5"/>
                  <a:gd name="T47" fmla="*/ 20 w 2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0" y="15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8" name="Freeform 276"/>
              <p:cNvSpPr>
                <a:spLocks/>
              </p:cNvSpPr>
              <p:nvPr/>
            </p:nvSpPr>
            <p:spPr bwMode="auto">
              <a:xfrm>
                <a:off x="579" y="1388"/>
                <a:ext cx="50" cy="137"/>
              </a:xfrm>
              <a:custGeom>
                <a:avLst/>
                <a:gdLst>
                  <a:gd name="T0" fmla="*/ 5 w 50"/>
                  <a:gd name="T1" fmla="*/ 123 h 137"/>
                  <a:gd name="T2" fmla="*/ 5 w 50"/>
                  <a:gd name="T3" fmla="*/ 123 h 137"/>
                  <a:gd name="T4" fmla="*/ 29 w 50"/>
                  <a:gd name="T5" fmla="*/ 60 h 137"/>
                  <a:gd name="T6" fmla="*/ 50 w 50"/>
                  <a:gd name="T7" fmla="*/ 0 h 137"/>
                  <a:gd name="T8" fmla="*/ 50 w 50"/>
                  <a:gd name="T9" fmla="*/ 0 h 137"/>
                  <a:gd name="T10" fmla="*/ 45 w 50"/>
                  <a:gd name="T11" fmla="*/ 11 h 137"/>
                  <a:gd name="T12" fmla="*/ 35 w 50"/>
                  <a:gd name="T13" fmla="*/ 35 h 137"/>
                  <a:gd name="T14" fmla="*/ 35 w 50"/>
                  <a:gd name="T15" fmla="*/ 35 h 137"/>
                  <a:gd name="T16" fmla="*/ 26 w 50"/>
                  <a:gd name="T17" fmla="*/ 58 h 137"/>
                  <a:gd name="T18" fmla="*/ 17 w 50"/>
                  <a:gd name="T19" fmla="*/ 79 h 137"/>
                  <a:gd name="T20" fmla="*/ 7 w 50"/>
                  <a:gd name="T21" fmla="*/ 106 h 137"/>
                  <a:gd name="T22" fmla="*/ 7 w 50"/>
                  <a:gd name="T23" fmla="*/ 106 h 137"/>
                  <a:gd name="T24" fmla="*/ 5 w 50"/>
                  <a:gd name="T25" fmla="*/ 116 h 137"/>
                  <a:gd name="T26" fmla="*/ 4 w 50"/>
                  <a:gd name="T27" fmla="*/ 122 h 137"/>
                  <a:gd name="T28" fmla="*/ 4 w 50"/>
                  <a:gd name="T29" fmla="*/ 122 h 137"/>
                  <a:gd name="T30" fmla="*/ 3 w 50"/>
                  <a:gd name="T31" fmla="*/ 127 h 137"/>
                  <a:gd name="T32" fmla="*/ 3 w 50"/>
                  <a:gd name="T33" fmla="*/ 127 h 137"/>
                  <a:gd name="T34" fmla="*/ 1 w 50"/>
                  <a:gd name="T35" fmla="*/ 132 h 137"/>
                  <a:gd name="T36" fmla="*/ 0 w 50"/>
                  <a:gd name="T37" fmla="*/ 137 h 137"/>
                  <a:gd name="T38" fmla="*/ 1 w 50"/>
                  <a:gd name="T39" fmla="*/ 137 h 137"/>
                  <a:gd name="T40" fmla="*/ 1 w 50"/>
                  <a:gd name="T41" fmla="*/ 137 h 137"/>
                  <a:gd name="T42" fmla="*/ 3 w 50"/>
                  <a:gd name="T43" fmla="*/ 132 h 137"/>
                  <a:gd name="T44" fmla="*/ 5 w 50"/>
                  <a:gd name="T45" fmla="*/ 123 h 137"/>
                  <a:gd name="T46" fmla="*/ 5 w 50"/>
                  <a:gd name="T47" fmla="*/ 123 h 1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"/>
                  <a:gd name="T73" fmla="*/ 0 h 137"/>
                  <a:gd name="T74" fmla="*/ 50 w 50"/>
                  <a:gd name="T75" fmla="*/ 137 h 1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" h="137">
                    <a:moveTo>
                      <a:pt x="5" y="123"/>
                    </a:moveTo>
                    <a:lnTo>
                      <a:pt x="5" y="123"/>
                    </a:lnTo>
                    <a:lnTo>
                      <a:pt x="29" y="60"/>
                    </a:lnTo>
                    <a:lnTo>
                      <a:pt x="50" y="0"/>
                    </a:lnTo>
                    <a:lnTo>
                      <a:pt x="45" y="11"/>
                    </a:lnTo>
                    <a:lnTo>
                      <a:pt x="35" y="35"/>
                    </a:lnTo>
                    <a:lnTo>
                      <a:pt x="26" y="58"/>
                    </a:lnTo>
                    <a:lnTo>
                      <a:pt x="17" y="79"/>
                    </a:lnTo>
                    <a:lnTo>
                      <a:pt x="7" y="106"/>
                    </a:lnTo>
                    <a:lnTo>
                      <a:pt x="5" y="116"/>
                    </a:lnTo>
                    <a:lnTo>
                      <a:pt x="4" y="122"/>
                    </a:lnTo>
                    <a:lnTo>
                      <a:pt x="3" y="127"/>
                    </a:lnTo>
                    <a:lnTo>
                      <a:pt x="1" y="132"/>
                    </a:lnTo>
                    <a:lnTo>
                      <a:pt x="0" y="137"/>
                    </a:lnTo>
                    <a:lnTo>
                      <a:pt x="1" y="137"/>
                    </a:lnTo>
                    <a:lnTo>
                      <a:pt x="3" y="132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69" name="Freeform 277"/>
              <p:cNvSpPr>
                <a:spLocks noEditPoints="1"/>
              </p:cNvSpPr>
              <p:nvPr/>
            </p:nvSpPr>
            <p:spPr bwMode="auto">
              <a:xfrm>
                <a:off x="447" y="1532"/>
                <a:ext cx="125" cy="56"/>
              </a:xfrm>
              <a:custGeom>
                <a:avLst/>
                <a:gdLst>
                  <a:gd name="T0" fmla="*/ 2 w 125"/>
                  <a:gd name="T1" fmla="*/ 56 h 56"/>
                  <a:gd name="T2" fmla="*/ 2 w 125"/>
                  <a:gd name="T3" fmla="*/ 56 h 56"/>
                  <a:gd name="T4" fmla="*/ 1 w 125"/>
                  <a:gd name="T5" fmla="*/ 56 h 56"/>
                  <a:gd name="T6" fmla="*/ 0 w 125"/>
                  <a:gd name="T7" fmla="*/ 55 h 56"/>
                  <a:gd name="T8" fmla="*/ 1 w 125"/>
                  <a:gd name="T9" fmla="*/ 53 h 56"/>
                  <a:gd name="T10" fmla="*/ 1 w 125"/>
                  <a:gd name="T11" fmla="*/ 53 h 56"/>
                  <a:gd name="T12" fmla="*/ 9 w 125"/>
                  <a:gd name="T13" fmla="*/ 49 h 56"/>
                  <a:gd name="T14" fmla="*/ 24 w 125"/>
                  <a:gd name="T15" fmla="*/ 41 h 56"/>
                  <a:gd name="T16" fmla="*/ 66 w 125"/>
                  <a:gd name="T17" fmla="*/ 24 h 56"/>
                  <a:gd name="T18" fmla="*/ 125 w 125"/>
                  <a:gd name="T19" fmla="*/ 0 h 56"/>
                  <a:gd name="T20" fmla="*/ 125 w 125"/>
                  <a:gd name="T21" fmla="*/ 0 h 56"/>
                  <a:gd name="T22" fmla="*/ 64 w 125"/>
                  <a:gd name="T23" fmla="*/ 25 h 56"/>
                  <a:gd name="T24" fmla="*/ 22 w 125"/>
                  <a:gd name="T25" fmla="*/ 44 h 56"/>
                  <a:gd name="T26" fmla="*/ 8 w 125"/>
                  <a:gd name="T27" fmla="*/ 51 h 56"/>
                  <a:gd name="T28" fmla="*/ 4 w 125"/>
                  <a:gd name="T29" fmla="*/ 53 h 56"/>
                  <a:gd name="T30" fmla="*/ 2 w 125"/>
                  <a:gd name="T31" fmla="*/ 54 h 56"/>
                  <a:gd name="T32" fmla="*/ 2 w 125"/>
                  <a:gd name="T33" fmla="*/ 56 h 56"/>
                  <a:gd name="T34" fmla="*/ 2 w 125"/>
                  <a:gd name="T35" fmla="*/ 56 h 56"/>
                  <a:gd name="T36" fmla="*/ 2 w 125"/>
                  <a:gd name="T37" fmla="*/ 56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56"/>
                  <a:gd name="T59" fmla="*/ 125 w 125"/>
                  <a:gd name="T60" fmla="*/ 56 h 5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56"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  <a:lnTo>
                      <a:pt x="9" y="49"/>
                    </a:lnTo>
                    <a:lnTo>
                      <a:pt x="24" y="41"/>
                    </a:lnTo>
                    <a:lnTo>
                      <a:pt x="66" y="24"/>
                    </a:lnTo>
                    <a:lnTo>
                      <a:pt x="125" y="0"/>
                    </a:lnTo>
                    <a:lnTo>
                      <a:pt x="64" y="25"/>
                    </a:lnTo>
                    <a:lnTo>
                      <a:pt x="22" y="44"/>
                    </a:lnTo>
                    <a:lnTo>
                      <a:pt x="8" y="51"/>
                    </a:lnTo>
                    <a:lnTo>
                      <a:pt x="4" y="53"/>
                    </a:lnTo>
                    <a:lnTo>
                      <a:pt x="2" y="54"/>
                    </a:lnTo>
                    <a:lnTo>
                      <a:pt x="2" y="56"/>
                    </a:lnTo>
                    <a:close/>
                    <a:moveTo>
                      <a:pt x="2" y="56"/>
                    </a:moveTo>
                    <a:lnTo>
                      <a:pt x="2" y="5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0" name="Freeform 278"/>
              <p:cNvSpPr>
                <a:spLocks/>
              </p:cNvSpPr>
              <p:nvPr/>
            </p:nvSpPr>
            <p:spPr bwMode="auto">
              <a:xfrm>
                <a:off x="447" y="1532"/>
                <a:ext cx="125" cy="56"/>
              </a:xfrm>
              <a:custGeom>
                <a:avLst/>
                <a:gdLst>
                  <a:gd name="T0" fmla="*/ 2 w 125"/>
                  <a:gd name="T1" fmla="*/ 56 h 56"/>
                  <a:gd name="T2" fmla="*/ 2 w 125"/>
                  <a:gd name="T3" fmla="*/ 56 h 56"/>
                  <a:gd name="T4" fmla="*/ 1 w 125"/>
                  <a:gd name="T5" fmla="*/ 56 h 56"/>
                  <a:gd name="T6" fmla="*/ 0 w 125"/>
                  <a:gd name="T7" fmla="*/ 55 h 56"/>
                  <a:gd name="T8" fmla="*/ 1 w 125"/>
                  <a:gd name="T9" fmla="*/ 53 h 56"/>
                  <a:gd name="T10" fmla="*/ 1 w 125"/>
                  <a:gd name="T11" fmla="*/ 53 h 56"/>
                  <a:gd name="T12" fmla="*/ 9 w 125"/>
                  <a:gd name="T13" fmla="*/ 49 h 56"/>
                  <a:gd name="T14" fmla="*/ 24 w 125"/>
                  <a:gd name="T15" fmla="*/ 41 h 56"/>
                  <a:gd name="T16" fmla="*/ 66 w 125"/>
                  <a:gd name="T17" fmla="*/ 24 h 56"/>
                  <a:gd name="T18" fmla="*/ 125 w 125"/>
                  <a:gd name="T19" fmla="*/ 0 h 56"/>
                  <a:gd name="T20" fmla="*/ 125 w 125"/>
                  <a:gd name="T21" fmla="*/ 0 h 56"/>
                  <a:gd name="T22" fmla="*/ 64 w 125"/>
                  <a:gd name="T23" fmla="*/ 25 h 56"/>
                  <a:gd name="T24" fmla="*/ 22 w 125"/>
                  <a:gd name="T25" fmla="*/ 44 h 56"/>
                  <a:gd name="T26" fmla="*/ 8 w 125"/>
                  <a:gd name="T27" fmla="*/ 51 h 56"/>
                  <a:gd name="T28" fmla="*/ 4 w 125"/>
                  <a:gd name="T29" fmla="*/ 53 h 56"/>
                  <a:gd name="T30" fmla="*/ 2 w 125"/>
                  <a:gd name="T31" fmla="*/ 54 h 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5"/>
                  <a:gd name="T49" fmla="*/ 0 h 56"/>
                  <a:gd name="T50" fmla="*/ 125 w 125"/>
                  <a:gd name="T51" fmla="*/ 56 h 5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5" h="56"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  <a:lnTo>
                      <a:pt x="9" y="49"/>
                    </a:lnTo>
                    <a:lnTo>
                      <a:pt x="24" y="41"/>
                    </a:lnTo>
                    <a:lnTo>
                      <a:pt x="66" y="24"/>
                    </a:lnTo>
                    <a:lnTo>
                      <a:pt x="125" y="0"/>
                    </a:lnTo>
                    <a:lnTo>
                      <a:pt x="64" y="25"/>
                    </a:lnTo>
                    <a:lnTo>
                      <a:pt x="22" y="44"/>
                    </a:lnTo>
                    <a:lnTo>
                      <a:pt x="8" y="51"/>
                    </a:lnTo>
                    <a:lnTo>
                      <a:pt x="4" y="53"/>
                    </a:lnTo>
                    <a:lnTo>
                      <a:pt x="2" y="5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1" name="Line 279"/>
              <p:cNvSpPr>
                <a:spLocks noChangeShapeType="1"/>
              </p:cNvSpPr>
              <p:nvPr/>
            </p:nvSpPr>
            <p:spPr bwMode="auto">
              <a:xfrm>
                <a:off x="449" y="1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2" name="Freeform 280"/>
              <p:cNvSpPr>
                <a:spLocks/>
              </p:cNvSpPr>
              <p:nvPr/>
            </p:nvSpPr>
            <p:spPr bwMode="auto">
              <a:xfrm>
                <a:off x="584" y="1536"/>
                <a:ext cx="53" cy="47"/>
              </a:xfrm>
              <a:custGeom>
                <a:avLst/>
                <a:gdLst>
                  <a:gd name="T0" fmla="*/ 19 w 53"/>
                  <a:gd name="T1" fmla="*/ 10 h 47"/>
                  <a:gd name="T2" fmla="*/ 19 w 53"/>
                  <a:gd name="T3" fmla="*/ 10 h 47"/>
                  <a:gd name="T4" fmla="*/ 4 w 53"/>
                  <a:gd name="T5" fmla="*/ 0 h 47"/>
                  <a:gd name="T6" fmla="*/ 4 w 53"/>
                  <a:gd name="T7" fmla="*/ 0 h 47"/>
                  <a:gd name="T8" fmla="*/ 3 w 53"/>
                  <a:gd name="T9" fmla="*/ 0 h 47"/>
                  <a:gd name="T10" fmla="*/ 0 w 53"/>
                  <a:gd name="T11" fmla="*/ 0 h 47"/>
                  <a:gd name="T12" fmla="*/ 0 w 53"/>
                  <a:gd name="T13" fmla="*/ 0 h 47"/>
                  <a:gd name="T14" fmla="*/ 1 w 53"/>
                  <a:gd name="T15" fmla="*/ 0 h 47"/>
                  <a:gd name="T16" fmla="*/ 3 w 53"/>
                  <a:gd name="T17" fmla="*/ 0 h 47"/>
                  <a:gd name="T18" fmla="*/ 5 w 53"/>
                  <a:gd name="T19" fmla="*/ 0 h 47"/>
                  <a:gd name="T20" fmla="*/ 21 w 53"/>
                  <a:gd name="T21" fmla="*/ 10 h 47"/>
                  <a:gd name="T22" fmla="*/ 21 w 53"/>
                  <a:gd name="T23" fmla="*/ 10 h 47"/>
                  <a:gd name="T24" fmla="*/ 21 w 53"/>
                  <a:gd name="T25" fmla="*/ 8 h 47"/>
                  <a:gd name="T26" fmla="*/ 21 w 53"/>
                  <a:gd name="T27" fmla="*/ 5 h 47"/>
                  <a:gd name="T28" fmla="*/ 18 w 53"/>
                  <a:gd name="T29" fmla="*/ 3 h 47"/>
                  <a:gd name="T30" fmla="*/ 18 w 53"/>
                  <a:gd name="T31" fmla="*/ 3 h 47"/>
                  <a:gd name="T32" fmla="*/ 19 w 53"/>
                  <a:gd name="T33" fmla="*/ 4 h 47"/>
                  <a:gd name="T34" fmla="*/ 21 w 53"/>
                  <a:gd name="T35" fmla="*/ 5 h 47"/>
                  <a:gd name="T36" fmla="*/ 23 w 53"/>
                  <a:gd name="T37" fmla="*/ 7 h 47"/>
                  <a:gd name="T38" fmla="*/ 23 w 53"/>
                  <a:gd name="T39" fmla="*/ 10 h 47"/>
                  <a:gd name="T40" fmla="*/ 22 w 53"/>
                  <a:gd name="T41" fmla="*/ 11 h 47"/>
                  <a:gd name="T42" fmla="*/ 22 w 53"/>
                  <a:gd name="T43" fmla="*/ 11 h 47"/>
                  <a:gd name="T44" fmla="*/ 26 w 53"/>
                  <a:gd name="T45" fmla="*/ 15 h 47"/>
                  <a:gd name="T46" fmla="*/ 32 w 53"/>
                  <a:gd name="T47" fmla="*/ 21 h 47"/>
                  <a:gd name="T48" fmla="*/ 40 w 53"/>
                  <a:gd name="T49" fmla="*/ 31 h 47"/>
                  <a:gd name="T50" fmla="*/ 53 w 53"/>
                  <a:gd name="T51" fmla="*/ 47 h 47"/>
                  <a:gd name="T52" fmla="*/ 53 w 53"/>
                  <a:gd name="T53" fmla="*/ 47 h 47"/>
                  <a:gd name="T54" fmla="*/ 37 w 53"/>
                  <a:gd name="T55" fmla="*/ 30 h 47"/>
                  <a:gd name="T56" fmla="*/ 19 w 53"/>
                  <a:gd name="T57" fmla="*/ 1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47"/>
                  <a:gd name="T89" fmla="*/ 53 w 53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47">
                    <a:moveTo>
                      <a:pt x="19" y="10"/>
                    </a:moveTo>
                    <a:lnTo>
                      <a:pt x="19" y="1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6" y="15"/>
                    </a:lnTo>
                    <a:lnTo>
                      <a:pt x="32" y="21"/>
                    </a:lnTo>
                    <a:lnTo>
                      <a:pt x="40" y="31"/>
                    </a:lnTo>
                    <a:lnTo>
                      <a:pt x="53" y="47"/>
                    </a:lnTo>
                    <a:lnTo>
                      <a:pt x="37" y="3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3" name="Freeform 281"/>
              <p:cNvSpPr>
                <a:spLocks/>
              </p:cNvSpPr>
              <p:nvPr/>
            </p:nvSpPr>
            <p:spPr bwMode="auto">
              <a:xfrm>
                <a:off x="584" y="1536"/>
                <a:ext cx="53" cy="47"/>
              </a:xfrm>
              <a:custGeom>
                <a:avLst/>
                <a:gdLst>
                  <a:gd name="T0" fmla="*/ 19 w 53"/>
                  <a:gd name="T1" fmla="*/ 10 h 47"/>
                  <a:gd name="T2" fmla="*/ 19 w 53"/>
                  <a:gd name="T3" fmla="*/ 10 h 47"/>
                  <a:gd name="T4" fmla="*/ 4 w 53"/>
                  <a:gd name="T5" fmla="*/ 0 h 47"/>
                  <a:gd name="T6" fmla="*/ 4 w 53"/>
                  <a:gd name="T7" fmla="*/ 0 h 47"/>
                  <a:gd name="T8" fmla="*/ 3 w 53"/>
                  <a:gd name="T9" fmla="*/ 0 h 47"/>
                  <a:gd name="T10" fmla="*/ 0 w 53"/>
                  <a:gd name="T11" fmla="*/ 0 h 47"/>
                  <a:gd name="T12" fmla="*/ 0 w 53"/>
                  <a:gd name="T13" fmla="*/ 0 h 47"/>
                  <a:gd name="T14" fmla="*/ 1 w 53"/>
                  <a:gd name="T15" fmla="*/ 0 h 47"/>
                  <a:gd name="T16" fmla="*/ 3 w 53"/>
                  <a:gd name="T17" fmla="*/ 0 h 47"/>
                  <a:gd name="T18" fmla="*/ 5 w 53"/>
                  <a:gd name="T19" fmla="*/ 0 h 47"/>
                  <a:gd name="T20" fmla="*/ 21 w 53"/>
                  <a:gd name="T21" fmla="*/ 10 h 47"/>
                  <a:gd name="T22" fmla="*/ 21 w 53"/>
                  <a:gd name="T23" fmla="*/ 10 h 47"/>
                  <a:gd name="T24" fmla="*/ 21 w 53"/>
                  <a:gd name="T25" fmla="*/ 8 h 47"/>
                  <a:gd name="T26" fmla="*/ 21 w 53"/>
                  <a:gd name="T27" fmla="*/ 5 h 47"/>
                  <a:gd name="T28" fmla="*/ 18 w 53"/>
                  <a:gd name="T29" fmla="*/ 3 h 47"/>
                  <a:gd name="T30" fmla="*/ 18 w 53"/>
                  <a:gd name="T31" fmla="*/ 3 h 47"/>
                  <a:gd name="T32" fmla="*/ 19 w 53"/>
                  <a:gd name="T33" fmla="*/ 4 h 47"/>
                  <a:gd name="T34" fmla="*/ 21 w 53"/>
                  <a:gd name="T35" fmla="*/ 5 h 47"/>
                  <a:gd name="T36" fmla="*/ 23 w 53"/>
                  <a:gd name="T37" fmla="*/ 7 h 47"/>
                  <a:gd name="T38" fmla="*/ 23 w 53"/>
                  <a:gd name="T39" fmla="*/ 10 h 47"/>
                  <a:gd name="T40" fmla="*/ 22 w 53"/>
                  <a:gd name="T41" fmla="*/ 11 h 47"/>
                  <a:gd name="T42" fmla="*/ 22 w 53"/>
                  <a:gd name="T43" fmla="*/ 11 h 47"/>
                  <a:gd name="T44" fmla="*/ 26 w 53"/>
                  <a:gd name="T45" fmla="*/ 15 h 47"/>
                  <a:gd name="T46" fmla="*/ 32 w 53"/>
                  <a:gd name="T47" fmla="*/ 21 h 47"/>
                  <a:gd name="T48" fmla="*/ 40 w 53"/>
                  <a:gd name="T49" fmla="*/ 31 h 47"/>
                  <a:gd name="T50" fmla="*/ 53 w 53"/>
                  <a:gd name="T51" fmla="*/ 47 h 47"/>
                  <a:gd name="T52" fmla="*/ 53 w 53"/>
                  <a:gd name="T53" fmla="*/ 47 h 47"/>
                  <a:gd name="T54" fmla="*/ 37 w 53"/>
                  <a:gd name="T55" fmla="*/ 30 h 47"/>
                  <a:gd name="T56" fmla="*/ 19 w 53"/>
                  <a:gd name="T57" fmla="*/ 10 h 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47"/>
                  <a:gd name="T89" fmla="*/ 53 w 53"/>
                  <a:gd name="T90" fmla="*/ 47 h 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47">
                    <a:moveTo>
                      <a:pt x="19" y="10"/>
                    </a:moveTo>
                    <a:lnTo>
                      <a:pt x="19" y="1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5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6" y="15"/>
                    </a:lnTo>
                    <a:lnTo>
                      <a:pt x="32" y="21"/>
                    </a:lnTo>
                    <a:lnTo>
                      <a:pt x="40" y="31"/>
                    </a:lnTo>
                    <a:lnTo>
                      <a:pt x="53" y="47"/>
                    </a:lnTo>
                    <a:lnTo>
                      <a:pt x="37" y="30"/>
                    </a:lnTo>
                    <a:lnTo>
                      <a:pt x="19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4" name="Freeform 282"/>
              <p:cNvSpPr>
                <a:spLocks/>
              </p:cNvSpPr>
              <p:nvPr/>
            </p:nvSpPr>
            <p:spPr bwMode="auto">
              <a:xfrm>
                <a:off x="479" y="1531"/>
                <a:ext cx="205" cy="311"/>
              </a:xfrm>
              <a:custGeom>
                <a:avLst/>
                <a:gdLst>
                  <a:gd name="T0" fmla="*/ 105 w 205"/>
                  <a:gd name="T1" fmla="*/ 310 h 311"/>
                  <a:gd name="T2" fmla="*/ 105 w 205"/>
                  <a:gd name="T3" fmla="*/ 67 h 311"/>
                  <a:gd name="T4" fmla="*/ 104 w 205"/>
                  <a:gd name="T5" fmla="*/ 18 h 311"/>
                  <a:gd name="T6" fmla="*/ 101 w 205"/>
                  <a:gd name="T7" fmla="*/ 16 h 311"/>
                  <a:gd name="T8" fmla="*/ 99 w 205"/>
                  <a:gd name="T9" fmla="*/ 14 h 311"/>
                  <a:gd name="T10" fmla="*/ 97 w 205"/>
                  <a:gd name="T11" fmla="*/ 11 h 311"/>
                  <a:gd name="T12" fmla="*/ 96 w 205"/>
                  <a:gd name="T13" fmla="*/ 11 h 311"/>
                  <a:gd name="T14" fmla="*/ 89 w 205"/>
                  <a:gd name="T15" fmla="*/ 15 h 311"/>
                  <a:gd name="T16" fmla="*/ 77 w 205"/>
                  <a:gd name="T17" fmla="*/ 22 h 311"/>
                  <a:gd name="T18" fmla="*/ 69 w 205"/>
                  <a:gd name="T19" fmla="*/ 22 h 311"/>
                  <a:gd name="T20" fmla="*/ 46 w 205"/>
                  <a:gd name="T21" fmla="*/ 27 h 311"/>
                  <a:gd name="T22" fmla="*/ 11 w 205"/>
                  <a:gd name="T23" fmla="*/ 40 h 311"/>
                  <a:gd name="T24" fmla="*/ 0 w 205"/>
                  <a:gd name="T25" fmla="*/ 44 h 311"/>
                  <a:gd name="T26" fmla="*/ 18 w 205"/>
                  <a:gd name="T27" fmla="*/ 36 h 311"/>
                  <a:gd name="T28" fmla="*/ 92 w 205"/>
                  <a:gd name="T29" fmla="*/ 7 h 311"/>
                  <a:gd name="T30" fmla="*/ 93 w 205"/>
                  <a:gd name="T31" fmla="*/ 6 h 311"/>
                  <a:gd name="T32" fmla="*/ 93 w 205"/>
                  <a:gd name="T33" fmla="*/ 4 h 311"/>
                  <a:gd name="T34" fmla="*/ 93 w 205"/>
                  <a:gd name="T35" fmla="*/ 4 h 311"/>
                  <a:gd name="T36" fmla="*/ 93 w 205"/>
                  <a:gd name="T37" fmla="*/ 3 h 311"/>
                  <a:gd name="T38" fmla="*/ 94 w 205"/>
                  <a:gd name="T39" fmla="*/ 1 h 311"/>
                  <a:gd name="T40" fmla="*/ 97 w 205"/>
                  <a:gd name="T41" fmla="*/ 1 h 311"/>
                  <a:gd name="T42" fmla="*/ 100 w 205"/>
                  <a:gd name="T43" fmla="*/ 3 h 311"/>
                  <a:gd name="T44" fmla="*/ 102 w 205"/>
                  <a:gd name="T45" fmla="*/ 5 h 311"/>
                  <a:gd name="T46" fmla="*/ 105 w 205"/>
                  <a:gd name="T47" fmla="*/ 5 h 311"/>
                  <a:gd name="T48" fmla="*/ 102 w 205"/>
                  <a:gd name="T49" fmla="*/ 8 h 311"/>
                  <a:gd name="T50" fmla="*/ 180 w 205"/>
                  <a:gd name="T51" fmla="*/ 88 h 311"/>
                  <a:gd name="T52" fmla="*/ 205 w 205"/>
                  <a:gd name="T53" fmla="*/ 112 h 311"/>
                  <a:gd name="T54" fmla="*/ 203 w 205"/>
                  <a:gd name="T55" fmla="*/ 110 h 311"/>
                  <a:gd name="T56" fmla="*/ 173 w 205"/>
                  <a:gd name="T57" fmla="*/ 82 h 311"/>
                  <a:gd name="T58" fmla="*/ 132 w 205"/>
                  <a:gd name="T59" fmla="*/ 42 h 311"/>
                  <a:gd name="T60" fmla="*/ 110 w 205"/>
                  <a:gd name="T61" fmla="*/ 21 h 311"/>
                  <a:gd name="T62" fmla="*/ 108 w 205"/>
                  <a:gd name="T63" fmla="*/ 23 h 311"/>
                  <a:gd name="T64" fmla="*/ 106 w 205"/>
                  <a:gd name="T65" fmla="*/ 52 h 311"/>
                  <a:gd name="T66" fmla="*/ 107 w 205"/>
                  <a:gd name="T67" fmla="*/ 52 h 311"/>
                  <a:gd name="T68" fmla="*/ 111 w 205"/>
                  <a:gd name="T69" fmla="*/ 57 h 311"/>
                  <a:gd name="T70" fmla="*/ 114 w 205"/>
                  <a:gd name="T71" fmla="*/ 73 h 311"/>
                  <a:gd name="T72" fmla="*/ 116 w 205"/>
                  <a:gd name="T73" fmla="*/ 98 h 311"/>
                  <a:gd name="T74" fmla="*/ 117 w 205"/>
                  <a:gd name="T75" fmla="*/ 136 h 311"/>
                  <a:gd name="T76" fmla="*/ 114 w 205"/>
                  <a:gd name="T77" fmla="*/ 119 h 311"/>
                  <a:gd name="T78" fmla="*/ 110 w 205"/>
                  <a:gd name="T79" fmla="*/ 100 h 311"/>
                  <a:gd name="T80" fmla="*/ 107 w 205"/>
                  <a:gd name="T81" fmla="*/ 96 h 311"/>
                  <a:gd name="T82" fmla="*/ 106 w 205"/>
                  <a:gd name="T83" fmla="*/ 97 h 311"/>
                  <a:gd name="T84" fmla="*/ 110 w 205"/>
                  <a:gd name="T85" fmla="*/ 311 h 311"/>
                  <a:gd name="T86" fmla="*/ 106 w 205"/>
                  <a:gd name="T87" fmla="*/ 311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311"/>
                  <a:gd name="T134" fmla="*/ 205 w 205"/>
                  <a:gd name="T135" fmla="*/ 311 h 3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311">
                    <a:moveTo>
                      <a:pt x="105" y="189"/>
                    </a:moveTo>
                    <a:lnTo>
                      <a:pt x="105" y="310"/>
                    </a:lnTo>
                    <a:lnTo>
                      <a:pt x="105" y="67"/>
                    </a:lnTo>
                    <a:lnTo>
                      <a:pt x="104" y="31"/>
                    </a:lnTo>
                    <a:lnTo>
                      <a:pt x="104" y="18"/>
                    </a:lnTo>
                    <a:lnTo>
                      <a:pt x="101" y="16"/>
                    </a:lnTo>
                    <a:lnTo>
                      <a:pt x="99" y="14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6" y="11"/>
                    </a:lnTo>
                    <a:lnTo>
                      <a:pt x="94" y="12"/>
                    </a:lnTo>
                    <a:lnTo>
                      <a:pt x="89" y="1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58" y="25"/>
                    </a:lnTo>
                    <a:lnTo>
                      <a:pt x="46" y="27"/>
                    </a:lnTo>
                    <a:lnTo>
                      <a:pt x="33" y="31"/>
                    </a:lnTo>
                    <a:lnTo>
                      <a:pt x="11" y="40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8" y="36"/>
                    </a:lnTo>
                    <a:lnTo>
                      <a:pt x="49" y="24"/>
                    </a:lnTo>
                    <a:lnTo>
                      <a:pt x="92" y="7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7" y="1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2" y="5"/>
                    </a:lnTo>
                    <a:lnTo>
                      <a:pt x="105" y="5"/>
                    </a:lnTo>
                    <a:lnTo>
                      <a:pt x="103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80" y="88"/>
                    </a:lnTo>
                    <a:lnTo>
                      <a:pt x="205" y="112"/>
                    </a:lnTo>
                    <a:lnTo>
                      <a:pt x="203" y="110"/>
                    </a:lnTo>
                    <a:lnTo>
                      <a:pt x="173" y="82"/>
                    </a:lnTo>
                    <a:lnTo>
                      <a:pt x="132" y="42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08" y="23"/>
                    </a:lnTo>
                    <a:lnTo>
                      <a:pt x="106" y="26"/>
                    </a:lnTo>
                    <a:lnTo>
                      <a:pt x="106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11" y="57"/>
                    </a:lnTo>
                    <a:lnTo>
                      <a:pt x="112" y="64"/>
                    </a:lnTo>
                    <a:lnTo>
                      <a:pt x="114" y="73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110"/>
                    </a:lnTo>
                    <a:lnTo>
                      <a:pt x="117" y="136"/>
                    </a:lnTo>
                    <a:lnTo>
                      <a:pt x="114" y="119"/>
                    </a:lnTo>
                    <a:lnTo>
                      <a:pt x="112" y="109"/>
                    </a:lnTo>
                    <a:lnTo>
                      <a:pt x="110" y="100"/>
                    </a:lnTo>
                    <a:lnTo>
                      <a:pt x="107" y="96"/>
                    </a:lnTo>
                    <a:lnTo>
                      <a:pt x="106" y="97"/>
                    </a:lnTo>
                    <a:lnTo>
                      <a:pt x="106" y="99"/>
                    </a:lnTo>
                    <a:lnTo>
                      <a:pt x="110" y="311"/>
                    </a:lnTo>
                    <a:lnTo>
                      <a:pt x="106" y="311"/>
                    </a:lnTo>
                    <a:lnTo>
                      <a:pt x="105" y="189"/>
                    </a:lnTo>
                    <a:close/>
                  </a:path>
                </a:pathLst>
              </a:custGeom>
              <a:solidFill>
                <a:srgbClr val="848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5" name="Freeform 283"/>
              <p:cNvSpPr>
                <a:spLocks/>
              </p:cNvSpPr>
              <p:nvPr/>
            </p:nvSpPr>
            <p:spPr bwMode="auto">
              <a:xfrm>
                <a:off x="479" y="1531"/>
                <a:ext cx="205" cy="311"/>
              </a:xfrm>
              <a:custGeom>
                <a:avLst/>
                <a:gdLst>
                  <a:gd name="T0" fmla="*/ 105 w 205"/>
                  <a:gd name="T1" fmla="*/ 310 h 311"/>
                  <a:gd name="T2" fmla="*/ 105 w 205"/>
                  <a:gd name="T3" fmla="*/ 67 h 311"/>
                  <a:gd name="T4" fmla="*/ 104 w 205"/>
                  <a:gd name="T5" fmla="*/ 18 h 311"/>
                  <a:gd name="T6" fmla="*/ 101 w 205"/>
                  <a:gd name="T7" fmla="*/ 16 h 311"/>
                  <a:gd name="T8" fmla="*/ 99 w 205"/>
                  <a:gd name="T9" fmla="*/ 14 h 311"/>
                  <a:gd name="T10" fmla="*/ 97 w 205"/>
                  <a:gd name="T11" fmla="*/ 11 h 311"/>
                  <a:gd name="T12" fmla="*/ 96 w 205"/>
                  <a:gd name="T13" fmla="*/ 11 h 311"/>
                  <a:gd name="T14" fmla="*/ 89 w 205"/>
                  <a:gd name="T15" fmla="*/ 15 h 311"/>
                  <a:gd name="T16" fmla="*/ 77 w 205"/>
                  <a:gd name="T17" fmla="*/ 22 h 311"/>
                  <a:gd name="T18" fmla="*/ 69 w 205"/>
                  <a:gd name="T19" fmla="*/ 22 h 311"/>
                  <a:gd name="T20" fmla="*/ 46 w 205"/>
                  <a:gd name="T21" fmla="*/ 27 h 311"/>
                  <a:gd name="T22" fmla="*/ 11 w 205"/>
                  <a:gd name="T23" fmla="*/ 40 h 311"/>
                  <a:gd name="T24" fmla="*/ 0 w 205"/>
                  <a:gd name="T25" fmla="*/ 44 h 311"/>
                  <a:gd name="T26" fmla="*/ 18 w 205"/>
                  <a:gd name="T27" fmla="*/ 36 h 311"/>
                  <a:gd name="T28" fmla="*/ 92 w 205"/>
                  <a:gd name="T29" fmla="*/ 7 h 311"/>
                  <a:gd name="T30" fmla="*/ 93 w 205"/>
                  <a:gd name="T31" fmla="*/ 6 h 311"/>
                  <a:gd name="T32" fmla="*/ 93 w 205"/>
                  <a:gd name="T33" fmla="*/ 4 h 311"/>
                  <a:gd name="T34" fmla="*/ 93 w 205"/>
                  <a:gd name="T35" fmla="*/ 4 h 311"/>
                  <a:gd name="T36" fmla="*/ 93 w 205"/>
                  <a:gd name="T37" fmla="*/ 3 h 311"/>
                  <a:gd name="T38" fmla="*/ 94 w 205"/>
                  <a:gd name="T39" fmla="*/ 1 h 311"/>
                  <a:gd name="T40" fmla="*/ 97 w 205"/>
                  <a:gd name="T41" fmla="*/ 1 h 311"/>
                  <a:gd name="T42" fmla="*/ 100 w 205"/>
                  <a:gd name="T43" fmla="*/ 3 h 311"/>
                  <a:gd name="T44" fmla="*/ 102 w 205"/>
                  <a:gd name="T45" fmla="*/ 5 h 311"/>
                  <a:gd name="T46" fmla="*/ 105 w 205"/>
                  <a:gd name="T47" fmla="*/ 5 h 311"/>
                  <a:gd name="T48" fmla="*/ 102 w 205"/>
                  <a:gd name="T49" fmla="*/ 8 h 311"/>
                  <a:gd name="T50" fmla="*/ 180 w 205"/>
                  <a:gd name="T51" fmla="*/ 88 h 311"/>
                  <a:gd name="T52" fmla="*/ 205 w 205"/>
                  <a:gd name="T53" fmla="*/ 112 h 311"/>
                  <a:gd name="T54" fmla="*/ 203 w 205"/>
                  <a:gd name="T55" fmla="*/ 110 h 311"/>
                  <a:gd name="T56" fmla="*/ 173 w 205"/>
                  <a:gd name="T57" fmla="*/ 82 h 311"/>
                  <a:gd name="T58" fmla="*/ 132 w 205"/>
                  <a:gd name="T59" fmla="*/ 42 h 311"/>
                  <a:gd name="T60" fmla="*/ 110 w 205"/>
                  <a:gd name="T61" fmla="*/ 21 h 311"/>
                  <a:gd name="T62" fmla="*/ 108 w 205"/>
                  <a:gd name="T63" fmla="*/ 23 h 311"/>
                  <a:gd name="T64" fmla="*/ 106 w 205"/>
                  <a:gd name="T65" fmla="*/ 52 h 311"/>
                  <a:gd name="T66" fmla="*/ 107 w 205"/>
                  <a:gd name="T67" fmla="*/ 52 h 311"/>
                  <a:gd name="T68" fmla="*/ 111 w 205"/>
                  <a:gd name="T69" fmla="*/ 57 h 311"/>
                  <a:gd name="T70" fmla="*/ 114 w 205"/>
                  <a:gd name="T71" fmla="*/ 73 h 311"/>
                  <a:gd name="T72" fmla="*/ 116 w 205"/>
                  <a:gd name="T73" fmla="*/ 98 h 311"/>
                  <a:gd name="T74" fmla="*/ 117 w 205"/>
                  <a:gd name="T75" fmla="*/ 136 h 311"/>
                  <a:gd name="T76" fmla="*/ 114 w 205"/>
                  <a:gd name="T77" fmla="*/ 119 h 311"/>
                  <a:gd name="T78" fmla="*/ 110 w 205"/>
                  <a:gd name="T79" fmla="*/ 100 h 311"/>
                  <a:gd name="T80" fmla="*/ 107 w 205"/>
                  <a:gd name="T81" fmla="*/ 96 h 311"/>
                  <a:gd name="T82" fmla="*/ 106 w 205"/>
                  <a:gd name="T83" fmla="*/ 97 h 311"/>
                  <a:gd name="T84" fmla="*/ 110 w 205"/>
                  <a:gd name="T85" fmla="*/ 311 h 311"/>
                  <a:gd name="T86" fmla="*/ 106 w 205"/>
                  <a:gd name="T87" fmla="*/ 311 h 3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5"/>
                  <a:gd name="T133" fmla="*/ 0 h 311"/>
                  <a:gd name="T134" fmla="*/ 205 w 205"/>
                  <a:gd name="T135" fmla="*/ 311 h 3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5" h="311">
                    <a:moveTo>
                      <a:pt x="105" y="189"/>
                    </a:moveTo>
                    <a:lnTo>
                      <a:pt x="105" y="310"/>
                    </a:lnTo>
                    <a:lnTo>
                      <a:pt x="105" y="67"/>
                    </a:lnTo>
                    <a:lnTo>
                      <a:pt x="104" y="31"/>
                    </a:lnTo>
                    <a:lnTo>
                      <a:pt x="104" y="18"/>
                    </a:lnTo>
                    <a:lnTo>
                      <a:pt x="101" y="16"/>
                    </a:lnTo>
                    <a:lnTo>
                      <a:pt x="99" y="14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6" y="11"/>
                    </a:lnTo>
                    <a:lnTo>
                      <a:pt x="94" y="12"/>
                    </a:lnTo>
                    <a:lnTo>
                      <a:pt x="89" y="15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69" y="22"/>
                    </a:lnTo>
                    <a:lnTo>
                      <a:pt x="58" y="25"/>
                    </a:lnTo>
                    <a:lnTo>
                      <a:pt x="46" y="27"/>
                    </a:lnTo>
                    <a:lnTo>
                      <a:pt x="33" y="31"/>
                    </a:lnTo>
                    <a:lnTo>
                      <a:pt x="11" y="40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8" y="36"/>
                    </a:lnTo>
                    <a:lnTo>
                      <a:pt x="49" y="24"/>
                    </a:lnTo>
                    <a:lnTo>
                      <a:pt x="92" y="7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1"/>
                    </a:lnTo>
                    <a:lnTo>
                      <a:pt x="95" y="0"/>
                    </a:lnTo>
                    <a:lnTo>
                      <a:pt x="97" y="1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2" y="5"/>
                    </a:lnTo>
                    <a:lnTo>
                      <a:pt x="105" y="5"/>
                    </a:lnTo>
                    <a:lnTo>
                      <a:pt x="103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80" y="88"/>
                    </a:lnTo>
                    <a:lnTo>
                      <a:pt x="205" y="112"/>
                    </a:lnTo>
                    <a:lnTo>
                      <a:pt x="203" y="110"/>
                    </a:lnTo>
                    <a:lnTo>
                      <a:pt x="173" y="82"/>
                    </a:lnTo>
                    <a:lnTo>
                      <a:pt x="132" y="42"/>
                    </a:lnTo>
                    <a:lnTo>
                      <a:pt x="110" y="21"/>
                    </a:lnTo>
                    <a:lnTo>
                      <a:pt x="109" y="21"/>
                    </a:lnTo>
                    <a:lnTo>
                      <a:pt x="108" y="23"/>
                    </a:lnTo>
                    <a:lnTo>
                      <a:pt x="106" y="26"/>
                    </a:lnTo>
                    <a:lnTo>
                      <a:pt x="106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11" y="57"/>
                    </a:lnTo>
                    <a:lnTo>
                      <a:pt x="112" y="64"/>
                    </a:lnTo>
                    <a:lnTo>
                      <a:pt x="114" y="73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110"/>
                    </a:lnTo>
                    <a:lnTo>
                      <a:pt x="117" y="136"/>
                    </a:lnTo>
                    <a:lnTo>
                      <a:pt x="114" y="119"/>
                    </a:lnTo>
                    <a:lnTo>
                      <a:pt x="112" y="109"/>
                    </a:lnTo>
                    <a:lnTo>
                      <a:pt x="110" y="100"/>
                    </a:lnTo>
                    <a:lnTo>
                      <a:pt x="107" y="96"/>
                    </a:lnTo>
                    <a:lnTo>
                      <a:pt x="106" y="97"/>
                    </a:lnTo>
                    <a:lnTo>
                      <a:pt x="106" y="99"/>
                    </a:lnTo>
                    <a:lnTo>
                      <a:pt x="110" y="311"/>
                    </a:lnTo>
                    <a:lnTo>
                      <a:pt x="106" y="311"/>
                    </a:lnTo>
                    <a:lnTo>
                      <a:pt x="105" y="1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6" name="Freeform 284"/>
              <p:cNvSpPr>
                <a:spLocks/>
              </p:cNvSpPr>
              <p:nvPr/>
            </p:nvSpPr>
            <p:spPr bwMode="auto">
              <a:xfrm>
                <a:off x="585" y="1386"/>
                <a:ext cx="47" cy="139"/>
              </a:xfrm>
              <a:custGeom>
                <a:avLst/>
                <a:gdLst>
                  <a:gd name="T0" fmla="*/ 2 w 47"/>
                  <a:gd name="T1" fmla="*/ 139 h 139"/>
                  <a:gd name="T2" fmla="*/ 2 w 47"/>
                  <a:gd name="T3" fmla="*/ 139 h 139"/>
                  <a:gd name="T4" fmla="*/ 24 w 47"/>
                  <a:gd name="T5" fmla="*/ 73 h 139"/>
                  <a:gd name="T6" fmla="*/ 40 w 47"/>
                  <a:gd name="T7" fmla="*/ 26 h 139"/>
                  <a:gd name="T8" fmla="*/ 45 w 47"/>
                  <a:gd name="T9" fmla="*/ 8 h 139"/>
                  <a:gd name="T10" fmla="*/ 47 w 47"/>
                  <a:gd name="T11" fmla="*/ 0 h 139"/>
                  <a:gd name="T12" fmla="*/ 47 w 47"/>
                  <a:gd name="T13" fmla="*/ 0 h 139"/>
                  <a:gd name="T14" fmla="*/ 24 w 47"/>
                  <a:gd name="T15" fmla="*/ 69 h 139"/>
                  <a:gd name="T16" fmla="*/ 8 w 47"/>
                  <a:gd name="T17" fmla="*/ 117 h 139"/>
                  <a:gd name="T18" fmla="*/ 0 w 47"/>
                  <a:gd name="T19" fmla="*/ 139 h 139"/>
                  <a:gd name="T20" fmla="*/ 2 w 47"/>
                  <a:gd name="T21" fmla="*/ 139 h 139"/>
                  <a:gd name="T22" fmla="*/ 2 w 47"/>
                  <a:gd name="T23" fmla="*/ 139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139"/>
                  <a:gd name="T38" fmla="*/ 47 w 47"/>
                  <a:gd name="T39" fmla="*/ 139 h 1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139">
                    <a:moveTo>
                      <a:pt x="2" y="139"/>
                    </a:moveTo>
                    <a:lnTo>
                      <a:pt x="2" y="139"/>
                    </a:lnTo>
                    <a:lnTo>
                      <a:pt x="24" y="73"/>
                    </a:lnTo>
                    <a:lnTo>
                      <a:pt x="40" y="26"/>
                    </a:lnTo>
                    <a:lnTo>
                      <a:pt x="45" y="8"/>
                    </a:lnTo>
                    <a:lnTo>
                      <a:pt x="47" y="0"/>
                    </a:lnTo>
                    <a:lnTo>
                      <a:pt x="24" y="69"/>
                    </a:lnTo>
                    <a:lnTo>
                      <a:pt x="8" y="117"/>
                    </a:lnTo>
                    <a:lnTo>
                      <a:pt x="0" y="139"/>
                    </a:lnTo>
                    <a:lnTo>
                      <a:pt x="2" y="139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7" name="Freeform 285"/>
              <p:cNvSpPr>
                <a:spLocks/>
              </p:cNvSpPr>
              <p:nvPr/>
            </p:nvSpPr>
            <p:spPr bwMode="auto">
              <a:xfrm>
                <a:off x="572" y="1526"/>
                <a:ext cx="15" cy="8"/>
              </a:xfrm>
              <a:custGeom>
                <a:avLst/>
                <a:gdLst>
                  <a:gd name="T0" fmla="*/ 3 w 15"/>
                  <a:gd name="T1" fmla="*/ 4 h 8"/>
                  <a:gd name="T2" fmla="*/ 3 w 15"/>
                  <a:gd name="T3" fmla="*/ 4 h 8"/>
                  <a:gd name="T4" fmla="*/ 2 w 15"/>
                  <a:gd name="T5" fmla="*/ 4 h 8"/>
                  <a:gd name="T6" fmla="*/ 1 w 15"/>
                  <a:gd name="T7" fmla="*/ 4 h 8"/>
                  <a:gd name="T8" fmla="*/ 0 w 15"/>
                  <a:gd name="T9" fmla="*/ 4 h 8"/>
                  <a:gd name="T10" fmla="*/ 0 w 15"/>
                  <a:gd name="T11" fmla="*/ 4 h 8"/>
                  <a:gd name="T12" fmla="*/ 1 w 15"/>
                  <a:gd name="T13" fmla="*/ 3 h 8"/>
                  <a:gd name="T14" fmla="*/ 3 w 15"/>
                  <a:gd name="T15" fmla="*/ 2 h 8"/>
                  <a:gd name="T16" fmla="*/ 6 w 15"/>
                  <a:gd name="T17" fmla="*/ 1 h 8"/>
                  <a:gd name="T18" fmla="*/ 8 w 15"/>
                  <a:gd name="T19" fmla="*/ 0 h 8"/>
                  <a:gd name="T20" fmla="*/ 11 w 15"/>
                  <a:gd name="T21" fmla="*/ 1 h 8"/>
                  <a:gd name="T22" fmla="*/ 13 w 15"/>
                  <a:gd name="T23" fmla="*/ 4 h 8"/>
                  <a:gd name="T24" fmla="*/ 15 w 15"/>
                  <a:gd name="T25" fmla="*/ 8 h 8"/>
                  <a:gd name="T26" fmla="*/ 15 w 15"/>
                  <a:gd name="T27" fmla="*/ 8 h 8"/>
                  <a:gd name="T28" fmla="*/ 14 w 15"/>
                  <a:gd name="T29" fmla="*/ 6 h 8"/>
                  <a:gd name="T30" fmla="*/ 12 w 15"/>
                  <a:gd name="T31" fmla="*/ 3 h 8"/>
                  <a:gd name="T32" fmla="*/ 10 w 15"/>
                  <a:gd name="T33" fmla="*/ 2 h 8"/>
                  <a:gd name="T34" fmla="*/ 8 w 15"/>
                  <a:gd name="T35" fmla="*/ 2 h 8"/>
                  <a:gd name="T36" fmla="*/ 6 w 15"/>
                  <a:gd name="T37" fmla="*/ 3 h 8"/>
                  <a:gd name="T38" fmla="*/ 3 w 15"/>
                  <a:gd name="T39" fmla="*/ 4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8"/>
                  <a:gd name="T62" fmla="*/ 15 w 15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8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8" name="Freeform 286"/>
              <p:cNvSpPr>
                <a:spLocks/>
              </p:cNvSpPr>
              <p:nvPr/>
            </p:nvSpPr>
            <p:spPr bwMode="auto">
              <a:xfrm>
                <a:off x="572" y="1526"/>
                <a:ext cx="15" cy="8"/>
              </a:xfrm>
              <a:custGeom>
                <a:avLst/>
                <a:gdLst>
                  <a:gd name="T0" fmla="*/ 3 w 15"/>
                  <a:gd name="T1" fmla="*/ 4 h 8"/>
                  <a:gd name="T2" fmla="*/ 3 w 15"/>
                  <a:gd name="T3" fmla="*/ 4 h 8"/>
                  <a:gd name="T4" fmla="*/ 2 w 15"/>
                  <a:gd name="T5" fmla="*/ 4 h 8"/>
                  <a:gd name="T6" fmla="*/ 1 w 15"/>
                  <a:gd name="T7" fmla="*/ 4 h 8"/>
                  <a:gd name="T8" fmla="*/ 0 w 15"/>
                  <a:gd name="T9" fmla="*/ 4 h 8"/>
                  <a:gd name="T10" fmla="*/ 0 w 15"/>
                  <a:gd name="T11" fmla="*/ 4 h 8"/>
                  <a:gd name="T12" fmla="*/ 1 w 15"/>
                  <a:gd name="T13" fmla="*/ 3 h 8"/>
                  <a:gd name="T14" fmla="*/ 3 w 15"/>
                  <a:gd name="T15" fmla="*/ 2 h 8"/>
                  <a:gd name="T16" fmla="*/ 6 w 15"/>
                  <a:gd name="T17" fmla="*/ 1 h 8"/>
                  <a:gd name="T18" fmla="*/ 8 w 15"/>
                  <a:gd name="T19" fmla="*/ 0 h 8"/>
                  <a:gd name="T20" fmla="*/ 11 w 15"/>
                  <a:gd name="T21" fmla="*/ 1 h 8"/>
                  <a:gd name="T22" fmla="*/ 13 w 15"/>
                  <a:gd name="T23" fmla="*/ 4 h 8"/>
                  <a:gd name="T24" fmla="*/ 15 w 15"/>
                  <a:gd name="T25" fmla="*/ 8 h 8"/>
                  <a:gd name="T26" fmla="*/ 15 w 15"/>
                  <a:gd name="T27" fmla="*/ 8 h 8"/>
                  <a:gd name="T28" fmla="*/ 14 w 15"/>
                  <a:gd name="T29" fmla="*/ 6 h 8"/>
                  <a:gd name="T30" fmla="*/ 12 w 15"/>
                  <a:gd name="T31" fmla="*/ 3 h 8"/>
                  <a:gd name="T32" fmla="*/ 10 w 15"/>
                  <a:gd name="T33" fmla="*/ 2 h 8"/>
                  <a:gd name="T34" fmla="*/ 8 w 15"/>
                  <a:gd name="T35" fmla="*/ 2 h 8"/>
                  <a:gd name="T36" fmla="*/ 6 w 15"/>
                  <a:gd name="T37" fmla="*/ 3 h 8"/>
                  <a:gd name="T38" fmla="*/ 3 w 15"/>
                  <a:gd name="T39" fmla="*/ 4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"/>
                  <a:gd name="T61" fmla="*/ 0 h 8"/>
                  <a:gd name="T62" fmla="*/ 15 w 15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" h="8"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4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79" name="Freeform 287"/>
              <p:cNvSpPr>
                <a:spLocks/>
              </p:cNvSpPr>
              <p:nvPr/>
            </p:nvSpPr>
            <p:spPr bwMode="auto">
              <a:xfrm>
                <a:off x="572" y="153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1 h 6"/>
                  <a:gd name="T6" fmla="*/ 1 w 8"/>
                  <a:gd name="T7" fmla="*/ 3 h 6"/>
                  <a:gd name="T8" fmla="*/ 1 w 8"/>
                  <a:gd name="T9" fmla="*/ 5 h 6"/>
                  <a:gd name="T10" fmla="*/ 2 w 8"/>
                  <a:gd name="T11" fmla="*/ 6 h 6"/>
                  <a:gd name="T12" fmla="*/ 4 w 8"/>
                  <a:gd name="T13" fmla="*/ 6 h 6"/>
                  <a:gd name="T14" fmla="*/ 7 w 8"/>
                  <a:gd name="T15" fmla="*/ 6 h 6"/>
                  <a:gd name="T16" fmla="*/ 7 w 8"/>
                  <a:gd name="T17" fmla="*/ 5 h 6"/>
                  <a:gd name="T18" fmla="*/ 8 w 8"/>
                  <a:gd name="T19" fmla="*/ 4 h 6"/>
                  <a:gd name="T20" fmla="*/ 8 w 8"/>
                  <a:gd name="T21" fmla="*/ 3 h 6"/>
                  <a:gd name="T22" fmla="*/ 8 w 8"/>
                  <a:gd name="T23" fmla="*/ 3 h 6"/>
                  <a:gd name="T24" fmla="*/ 7 w 8"/>
                  <a:gd name="T25" fmla="*/ 3 h 6"/>
                  <a:gd name="T26" fmla="*/ 5 w 8"/>
                  <a:gd name="T27" fmla="*/ 3 h 6"/>
                  <a:gd name="T28" fmla="*/ 1 w 8"/>
                  <a:gd name="T29" fmla="*/ 2 h 6"/>
                  <a:gd name="T30" fmla="*/ 1 w 8"/>
                  <a:gd name="T31" fmla="*/ 1 h 6"/>
                  <a:gd name="T32" fmla="*/ 0 w 8"/>
                  <a:gd name="T33" fmla="*/ 0 h 6"/>
                  <a:gd name="T34" fmla="*/ 0 w 8"/>
                  <a:gd name="T35" fmla="*/ 0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6"/>
                  <a:gd name="T56" fmla="*/ 8 w 8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0" name="Freeform 288"/>
              <p:cNvSpPr>
                <a:spLocks noEditPoints="1"/>
              </p:cNvSpPr>
              <p:nvPr/>
            </p:nvSpPr>
            <p:spPr bwMode="auto">
              <a:xfrm>
                <a:off x="636" y="1562"/>
                <a:ext cx="156" cy="281"/>
              </a:xfrm>
              <a:custGeom>
                <a:avLst/>
                <a:gdLst>
                  <a:gd name="T0" fmla="*/ 91 w 156"/>
                  <a:gd name="T1" fmla="*/ 281 h 281"/>
                  <a:gd name="T2" fmla="*/ 91 w 156"/>
                  <a:gd name="T3" fmla="*/ 158 h 281"/>
                  <a:gd name="T4" fmla="*/ 93 w 156"/>
                  <a:gd name="T5" fmla="*/ 158 h 281"/>
                  <a:gd name="T6" fmla="*/ 98 w 156"/>
                  <a:gd name="T7" fmla="*/ 181 h 281"/>
                  <a:gd name="T8" fmla="*/ 96 w 156"/>
                  <a:gd name="T9" fmla="*/ 141 h 281"/>
                  <a:gd name="T10" fmla="*/ 91 w 156"/>
                  <a:gd name="T11" fmla="*/ 127 h 281"/>
                  <a:gd name="T12" fmla="*/ 94 w 156"/>
                  <a:gd name="T13" fmla="*/ 107 h 281"/>
                  <a:gd name="T14" fmla="*/ 98 w 156"/>
                  <a:gd name="T15" fmla="*/ 112 h 281"/>
                  <a:gd name="T16" fmla="*/ 91 w 156"/>
                  <a:gd name="T17" fmla="*/ 158 h 281"/>
                  <a:gd name="T18" fmla="*/ 155 w 156"/>
                  <a:gd name="T19" fmla="*/ 166 h 281"/>
                  <a:gd name="T20" fmla="*/ 89 w 156"/>
                  <a:gd name="T21" fmla="*/ 98 h 281"/>
                  <a:gd name="T22" fmla="*/ 88 w 156"/>
                  <a:gd name="T23" fmla="*/ 96 h 281"/>
                  <a:gd name="T24" fmla="*/ 84 w 156"/>
                  <a:gd name="T25" fmla="*/ 94 h 281"/>
                  <a:gd name="T26" fmla="*/ 83 w 156"/>
                  <a:gd name="T27" fmla="*/ 95 h 281"/>
                  <a:gd name="T28" fmla="*/ 82 w 156"/>
                  <a:gd name="T29" fmla="*/ 98 h 281"/>
                  <a:gd name="T30" fmla="*/ 54 w 156"/>
                  <a:gd name="T31" fmla="*/ 109 h 281"/>
                  <a:gd name="T32" fmla="*/ 23 w 156"/>
                  <a:gd name="T33" fmla="*/ 122 h 281"/>
                  <a:gd name="T34" fmla="*/ 67 w 156"/>
                  <a:gd name="T35" fmla="*/ 108 h 281"/>
                  <a:gd name="T36" fmla="*/ 78 w 156"/>
                  <a:gd name="T37" fmla="*/ 105 h 281"/>
                  <a:gd name="T38" fmla="*/ 62 w 156"/>
                  <a:gd name="T39" fmla="*/ 112 h 281"/>
                  <a:gd name="T40" fmla="*/ 3 w 156"/>
                  <a:gd name="T41" fmla="*/ 131 h 281"/>
                  <a:gd name="T42" fmla="*/ 0 w 156"/>
                  <a:gd name="T43" fmla="*/ 130 h 281"/>
                  <a:gd name="T44" fmla="*/ 1 w 156"/>
                  <a:gd name="T45" fmla="*/ 130 h 281"/>
                  <a:gd name="T46" fmla="*/ 3 w 156"/>
                  <a:gd name="T47" fmla="*/ 130 h 281"/>
                  <a:gd name="T48" fmla="*/ 62 w 156"/>
                  <a:gd name="T49" fmla="*/ 103 h 281"/>
                  <a:gd name="T50" fmla="*/ 82 w 156"/>
                  <a:gd name="T51" fmla="*/ 95 h 281"/>
                  <a:gd name="T52" fmla="*/ 85 w 156"/>
                  <a:gd name="T53" fmla="*/ 94 h 281"/>
                  <a:gd name="T54" fmla="*/ 89 w 156"/>
                  <a:gd name="T55" fmla="*/ 92 h 281"/>
                  <a:gd name="T56" fmla="*/ 92 w 156"/>
                  <a:gd name="T57" fmla="*/ 95 h 281"/>
                  <a:gd name="T58" fmla="*/ 87 w 156"/>
                  <a:gd name="T59" fmla="*/ 90 h 281"/>
                  <a:gd name="T60" fmla="*/ 87 w 156"/>
                  <a:gd name="T61" fmla="*/ 89 h 281"/>
                  <a:gd name="T62" fmla="*/ 90 w 156"/>
                  <a:gd name="T63" fmla="*/ 81 h 281"/>
                  <a:gd name="T64" fmla="*/ 121 w 156"/>
                  <a:gd name="T65" fmla="*/ 0 h 281"/>
                  <a:gd name="T66" fmla="*/ 96 w 156"/>
                  <a:gd name="T67" fmla="*/ 77 h 281"/>
                  <a:gd name="T68" fmla="*/ 107 w 156"/>
                  <a:gd name="T69" fmla="*/ 46 h 281"/>
                  <a:gd name="T70" fmla="*/ 93 w 156"/>
                  <a:gd name="T71" fmla="*/ 92 h 281"/>
                  <a:gd name="T72" fmla="*/ 104 w 156"/>
                  <a:gd name="T73" fmla="*/ 100 h 281"/>
                  <a:gd name="T74" fmla="*/ 105 w 156"/>
                  <a:gd name="T75" fmla="*/ 101 h 281"/>
                  <a:gd name="T76" fmla="*/ 102 w 156"/>
                  <a:gd name="T77" fmla="*/ 99 h 281"/>
                  <a:gd name="T78" fmla="*/ 93 w 156"/>
                  <a:gd name="T79" fmla="*/ 97 h 281"/>
                  <a:gd name="T80" fmla="*/ 90 w 156"/>
                  <a:gd name="T81" fmla="*/ 97 h 281"/>
                  <a:gd name="T82" fmla="*/ 93 w 156"/>
                  <a:gd name="T83" fmla="*/ 97 h 281"/>
                  <a:gd name="T84" fmla="*/ 94 w 156"/>
                  <a:gd name="T85" fmla="*/ 98 h 281"/>
                  <a:gd name="T86" fmla="*/ 119 w 156"/>
                  <a:gd name="T87" fmla="*/ 121 h 281"/>
                  <a:gd name="T88" fmla="*/ 156 w 156"/>
                  <a:gd name="T89" fmla="*/ 165 h 281"/>
                  <a:gd name="T90" fmla="*/ 155 w 156"/>
                  <a:gd name="T91" fmla="*/ 166 h 281"/>
                  <a:gd name="T92" fmla="*/ 90 w 156"/>
                  <a:gd name="T93" fmla="*/ 105 h 281"/>
                  <a:gd name="T94" fmla="*/ 90 w 156"/>
                  <a:gd name="T95" fmla="*/ 105 h 281"/>
                  <a:gd name="T96" fmla="*/ 105 w 156"/>
                  <a:gd name="T97" fmla="*/ 105 h 281"/>
                  <a:gd name="T98" fmla="*/ 85 w 156"/>
                  <a:gd name="T99" fmla="*/ 101 h 281"/>
                  <a:gd name="T100" fmla="*/ 86 w 156"/>
                  <a:gd name="T101" fmla="*/ 103 h 281"/>
                  <a:gd name="T102" fmla="*/ 95 w 156"/>
                  <a:gd name="T103" fmla="*/ 98 h 281"/>
                  <a:gd name="T104" fmla="*/ 89 w 156"/>
                  <a:gd name="T105" fmla="*/ 84 h 281"/>
                  <a:gd name="T106" fmla="*/ 93 w 156"/>
                  <a:gd name="T107" fmla="*/ 63 h 281"/>
                  <a:gd name="T108" fmla="*/ 119 w 156"/>
                  <a:gd name="T109" fmla="*/ 3 h 281"/>
                  <a:gd name="T110" fmla="*/ 110 w 156"/>
                  <a:gd name="T111" fmla="*/ 24 h 281"/>
                  <a:gd name="T112" fmla="*/ 91 w 156"/>
                  <a:gd name="T113" fmla="*/ 70 h 281"/>
                  <a:gd name="T114" fmla="*/ 89 w 156"/>
                  <a:gd name="T115" fmla="*/ 83 h 281"/>
                  <a:gd name="T116" fmla="*/ 89 w 156"/>
                  <a:gd name="T117" fmla="*/ 84 h 281"/>
                  <a:gd name="T118" fmla="*/ 121 w 156"/>
                  <a:gd name="T119" fmla="*/ 1 h 2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281"/>
                  <a:gd name="T182" fmla="*/ 156 w 156"/>
                  <a:gd name="T183" fmla="*/ 281 h 2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281">
                    <a:moveTo>
                      <a:pt x="90" y="276"/>
                    </a:moveTo>
                    <a:lnTo>
                      <a:pt x="90" y="216"/>
                    </a:lnTo>
                    <a:lnTo>
                      <a:pt x="91" y="281"/>
                    </a:lnTo>
                    <a:lnTo>
                      <a:pt x="90" y="281"/>
                    </a:lnTo>
                    <a:lnTo>
                      <a:pt x="90" y="276"/>
                    </a:lnTo>
                    <a:close/>
                    <a:moveTo>
                      <a:pt x="91" y="158"/>
                    </a:moveTo>
                    <a:lnTo>
                      <a:pt x="91" y="158"/>
                    </a:lnTo>
                    <a:lnTo>
                      <a:pt x="91" y="156"/>
                    </a:lnTo>
                    <a:lnTo>
                      <a:pt x="92" y="156"/>
                    </a:lnTo>
                    <a:lnTo>
                      <a:pt x="93" y="158"/>
                    </a:lnTo>
                    <a:lnTo>
                      <a:pt x="95" y="164"/>
                    </a:lnTo>
                    <a:lnTo>
                      <a:pt x="96" y="171"/>
                    </a:lnTo>
                    <a:lnTo>
                      <a:pt x="98" y="181"/>
                    </a:lnTo>
                    <a:lnTo>
                      <a:pt x="97" y="165"/>
                    </a:lnTo>
                    <a:lnTo>
                      <a:pt x="97" y="157"/>
                    </a:lnTo>
                    <a:lnTo>
                      <a:pt x="96" y="141"/>
                    </a:lnTo>
                    <a:lnTo>
                      <a:pt x="94" y="131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1" y="110"/>
                    </a:lnTo>
                    <a:lnTo>
                      <a:pt x="92" y="108"/>
                    </a:lnTo>
                    <a:lnTo>
                      <a:pt x="94" y="107"/>
                    </a:lnTo>
                    <a:lnTo>
                      <a:pt x="104" y="118"/>
                    </a:lnTo>
                    <a:lnTo>
                      <a:pt x="98" y="112"/>
                    </a:lnTo>
                    <a:lnTo>
                      <a:pt x="96" y="110"/>
                    </a:lnTo>
                    <a:lnTo>
                      <a:pt x="102" y="281"/>
                    </a:lnTo>
                    <a:lnTo>
                      <a:pt x="93" y="281"/>
                    </a:lnTo>
                    <a:lnTo>
                      <a:pt x="91" y="158"/>
                    </a:lnTo>
                    <a:close/>
                    <a:moveTo>
                      <a:pt x="155" y="166"/>
                    </a:moveTo>
                    <a:lnTo>
                      <a:pt x="155" y="166"/>
                    </a:lnTo>
                    <a:lnTo>
                      <a:pt x="139" y="151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6" y="95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5"/>
                    </a:lnTo>
                    <a:lnTo>
                      <a:pt x="83" y="96"/>
                    </a:lnTo>
                    <a:lnTo>
                      <a:pt x="82" y="98"/>
                    </a:lnTo>
                    <a:lnTo>
                      <a:pt x="82" y="99"/>
                    </a:lnTo>
                    <a:lnTo>
                      <a:pt x="54" y="109"/>
                    </a:lnTo>
                    <a:lnTo>
                      <a:pt x="34" y="117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30" y="120"/>
                    </a:lnTo>
                    <a:lnTo>
                      <a:pt x="44" y="114"/>
                    </a:lnTo>
                    <a:lnTo>
                      <a:pt x="60" y="110"/>
                    </a:lnTo>
                    <a:lnTo>
                      <a:pt x="67" y="108"/>
                    </a:lnTo>
                    <a:lnTo>
                      <a:pt x="72" y="108"/>
                    </a:lnTo>
                    <a:lnTo>
                      <a:pt x="78" y="105"/>
                    </a:lnTo>
                    <a:lnTo>
                      <a:pt x="71" y="109"/>
                    </a:lnTo>
                    <a:lnTo>
                      <a:pt x="67" y="110"/>
                    </a:lnTo>
                    <a:lnTo>
                      <a:pt x="62" y="112"/>
                    </a:lnTo>
                    <a:lnTo>
                      <a:pt x="39" y="120"/>
                    </a:lnTo>
                    <a:lnTo>
                      <a:pt x="10" y="129"/>
                    </a:lnTo>
                    <a:lnTo>
                      <a:pt x="3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2" y="130"/>
                    </a:lnTo>
                    <a:lnTo>
                      <a:pt x="3" y="130"/>
                    </a:lnTo>
                    <a:lnTo>
                      <a:pt x="5" y="128"/>
                    </a:lnTo>
                    <a:lnTo>
                      <a:pt x="10" y="126"/>
                    </a:lnTo>
                    <a:lnTo>
                      <a:pt x="24" y="119"/>
                    </a:lnTo>
                    <a:lnTo>
                      <a:pt x="62" y="103"/>
                    </a:lnTo>
                    <a:lnTo>
                      <a:pt x="82" y="95"/>
                    </a:lnTo>
                    <a:lnTo>
                      <a:pt x="83" y="93"/>
                    </a:lnTo>
                    <a:lnTo>
                      <a:pt x="85" y="94"/>
                    </a:lnTo>
                    <a:lnTo>
                      <a:pt x="86" y="92"/>
                    </a:lnTo>
                    <a:lnTo>
                      <a:pt x="88" y="91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2" y="95"/>
                    </a:lnTo>
                    <a:lnTo>
                      <a:pt x="91" y="93"/>
                    </a:lnTo>
                    <a:lnTo>
                      <a:pt x="90" y="91"/>
                    </a:lnTo>
                    <a:lnTo>
                      <a:pt x="88" y="90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8" y="89"/>
                    </a:lnTo>
                    <a:lnTo>
                      <a:pt x="90" y="81"/>
                    </a:lnTo>
                    <a:lnTo>
                      <a:pt x="119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06" y="47"/>
                    </a:lnTo>
                    <a:lnTo>
                      <a:pt x="96" y="77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107" y="46"/>
                    </a:lnTo>
                    <a:lnTo>
                      <a:pt x="92" y="91"/>
                    </a:lnTo>
                    <a:lnTo>
                      <a:pt x="92" y="92"/>
                    </a:lnTo>
                    <a:lnTo>
                      <a:pt x="93" y="92"/>
                    </a:lnTo>
                    <a:lnTo>
                      <a:pt x="96" y="94"/>
                    </a:lnTo>
                    <a:lnTo>
                      <a:pt x="104" y="100"/>
                    </a:lnTo>
                    <a:lnTo>
                      <a:pt x="105" y="101"/>
                    </a:lnTo>
                    <a:lnTo>
                      <a:pt x="104" y="100"/>
                    </a:lnTo>
                    <a:lnTo>
                      <a:pt x="103" y="100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4" y="102"/>
                    </a:lnTo>
                    <a:lnTo>
                      <a:pt x="104" y="104"/>
                    </a:lnTo>
                    <a:lnTo>
                      <a:pt x="93" y="97"/>
                    </a:lnTo>
                    <a:lnTo>
                      <a:pt x="91" y="97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3" y="97"/>
                    </a:lnTo>
                    <a:lnTo>
                      <a:pt x="94" y="98"/>
                    </a:lnTo>
                    <a:lnTo>
                      <a:pt x="104" y="105"/>
                    </a:lnTo>
                    <a:lnTo>
                      <a:pt x="119" y="121"/>
                    </a:lnTo>
                    <a:lnTo>
                      <a:pt x="150" y="158"/>
                    </a:lnTo>
                    <a:lnTo>
                      <a:pt x="155" y="164"/>
                    </a:lnTo>
                    <a:lnTo>
                      <a:pt x="156" y="165"/>
                    </a:lnTo>
                    <a:lnTo>
                      <a:pt x="156" y="166"/>
                    </a:lnTo>
                    <a:lnTo>
                      <a:pt x="155" y="166"/>
                    </a:lnTo>
                    <a:close/>
                    <a:moveTo>
                      <a:pt x="90" y="105"/>
                    </a:moveTo>
                    <a:lnTo>
                      <a:pt x="90" y="105"/>
                    </a:lnTo>
                    <a:close/>
                    <a:moveTo>
                      <a:pt x="104" y="105"/>
                    </a:moveTo>
                    <a:lnTo>
                      <a:pt x="104" y="105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4" y="105"/>
                    </a:lnTo>
                    <a:close/>
                    <a:moveTo>
                      <a:pt x="85" y="101"/>
                    </a:moveTo>
                    <a:lnTo>
                      <a:pt x="85" y="100"/>
                    </a:lnTo>
                    <a:lnTo>
                      <a:pt x="85" y="101"/>
                    </a:lnTo>
                    <a:lnTo>
                      <a:pt x="86" y="103"/>
                    </a:lnTo>
                    <a:lnTo>
                      <a:pt x="85" y="101"/>
                    </a:lnTo>
                    <a:close/>
                    <a:moveTo>
                      <a:pt x="95" y="98"/>
                    </a:moveTo>
                    <a:lnTo>
                      <a:pt x="95" y="98"/>
                    </a:lnTo>
                    <a:close/>
                    <a:moveTo>
                      <a:pt x="89" y="84"/>
                    </a:moveTo>
                    <a:lnTo>
                      <a:pt x="89" y="84"/>
                    </a:lnTo>
                    <a:lnTo>
                      <a:pt x="89" y="78"/>
                    </a:lnTo>
                    <a:lnTo>
                      <a:pt x="90" y="71"/>
                    </a:lnTo>
                    <a:lnTo>
                      <a:pt x="93" y="63"/>
                    </a:lnTo>
                    <a:lnTo>
                      <a:pt x="101" y="42"/>
                    </a:lnTo>
                    <a:lnTo>
                      <a:pt x="110" y="20"/>
                    </a:lnTo>
                    <a:lnTo>
                      <a:pt x="114" y="10"/>
                    </a:lnTo>
                    <a:lnTo>
                      <a:pt x="119" y="3"/>
                    </a:lnTo>
                    <a:lnTo>
                      <a:pt x="119" y="2"/>
                    </a:lnTo>
                    <a:lnTo>
                      <a:pt x="110" y="24"/>
                    </a:lnTo>
                    <a:lnTo>
                      <a:pt x="98" y="53"/>
                    </a:lnTo>
                    <a:lnTo>
                      <a:pt x="91" y="70"/>
                    </a:lnTo>
                    <a:lnTo>
                      <a:pt x="90" y="76"/>
                    </a:lnTo>
                    <a:lnTo>
                      <a:pt x="90" y="80"/>
                    </a:lnTo>
                    <a:lnTo>
                      <a:pt x="89" y="83"/>
                    </a:lnTo>
                    <a:lnTo>
                      <a:pt x="89" y="84"/>
                    </a:lnTo>
                    <a:close/>
                    <a:moveTo>
                      <a:pt x="121" y="0"/>
                    </a:moveTo>
                    <a:lnTo>
                      <a:pt x="121" y="0"/>
                    </a:lnTo>
                    <a:lnTo>
                      <a:pt x="121" y="1"/>
                    </a:lnTo>
                    <a:lnTo>
                      <a:pt x="119" y="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1" name="Freeform 289"/>
              <p:cNvSpPr>
                <a:spLocks/>
              </p:cNvSpPr>
              <p:nvPr/>
            </p:nvSpPr>
            <p:spPr bwMode="auto">
              <a:xfrm>
                <a:off x="726" y="1778"/>
                <a:ext cx="1" cy="65"/>
              </a:xfrm>
              <a:custGeom>
                <a:avLst/>
                <a:gdLst>
                  <a:gd name="T0" fmla="*/ 0 w 1"/>
                  <a:gd name="T1" fmla="*/ 60 h 65"/>
                  <a:gd name="T2" fmla="*/ 0 w 1"/>
                  <a:gd name="T3" fmla="*/ 0 h 65"/>
                  <a:gd name="T4" fmla="*/ 0 w 1"/>
                  <a:gd name="T5" fmla="*/ 0 h 65"/>
                  <a:gd name="T6" fmla="*/ 1 w 1"/>
                  <a:gd name="T7" fmla="*/ 65 h 65"/>
                  <a:gd name="T8" fmla="*/ 0 w 1"/>
                  <a:gd name="T9" fmla="*/ 65 h 65"/>
                  <a:gd name="T10" fmla="*/ 0 w 1"/>
                  <a:gd name="T11" fmla="*/ 6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65"/>
                  <a:gd name="T20" fmla="*/ 1 w 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65">
                    <a:moveTo>
                      <a:pt x="0" y="60"/>
                    </a:moveTo>
                    <a:lnTo>
                      <a:pt x="0" y="0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0" y="6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2" name="Freeform 290"/>
              <p:cNvSpPr>
                <a:spLocks/>
              </p:cNvSpPr>
              <p:nvPr/>
            </p:nvSpPr>
            <p:spPr bwMode="auto">
              <a:xfrm>
                <a:off x="727" y="1669"/>
                <a:ext cx="13" cy="174"/>
              </a:xfrm>
              <a:custGeom>
                <a:avLst/>
                <a:gdLst>
                  <a:gd name="T0" fmla="*/ 0 w 13"/>
                  <a:gd name="T1" fmla="*/ 51 h 174"/>
                  <a:gd name="T2" fmla="*/ 0 w 13"/>
                  <a:gd name="T3" fmla="*/ 51 h 174"/>
                  <a:gd name="T4" fmla="*/ 0 w 13"/>
                  <a:gd name="T5" fmla="*/ 49 h 174"/>
                  <a:gd name="T6" fmla="*/ 0 w 13"/>
                  <a:gd name="T7" fmla="*/ 49 h 174"/>
                  <a:gd name="T8" fmla="*/ 1 w 13"/>
                  <a:gd name="T9" fmla="*/ 49 h 174"/>
                  <a:gd name="T10" fmla="*/ 2 w 13"/>
                  <a:gd name="T11" fmla="*/ 51 h 174"/>
                  <a:gd name="T12" fmla="*/ 2 w 13"/>
                  <a:gd name="T13" fmla="*/ 51 h 174"/>
                  <a:gd name="T14" fmla="*/ 4 w 13"/>
                  <a:gd name="T15" fmla="*/ 57 h 174"/>
                  <a:gd name="T16" fmla="*/ 5 w 13"/>
                  <a:gd name="T17" fmla="*/ 64 h 174"/>
                  <a:gd name="T18" fmla="*/ 7 w 13"/>
                  <a:gd name="T19" fmla="*/ 74 h 174"/>
                  <a:gd name="T20" fmla="*/ 6 w 13"/>
                  <a:gd name="T21" fmla="*/ 58 h 174"/>
                  <a:gd name="T22" fmla="*/ 6 w 13"/>
                  <a:gd name="T23" fmla="*/ 50 h 174"/>
                  <a:gd name="T24" fmla="*/ 6 w 13"/>
                  <a:gd name="T25" fmla="*/ 50 h 174"/>
                  <a:gd name="T26" fmla="*/ 5 w 13"/>
                  <a:gd name="T27" fmla="*/ 34 h 174"/>
                  <a:gd name="T28" fmla="*/ 3 w 13"/>
                  <a:gd name="T29" fmla="*/ 24 h 174"/>
                  <a:gd name="T30" fmla="*/ 2 w 13"/>
                  <a:gd name="T31" fmla="*/ 20 h 174"/>
                  <a:gd name="T32" fmla="*/ 1 w 13"/>
                  <a:gd name="T33" fmla="*/ 20 h 174"/>
                  <a:gd name="T34" fmla="*/ 0 w 13"/>
                  <a:gd name="T35" fmla="*/ 20 h 174"/>
                  <a:gd name="T36" fmla="*/ 0 w 13"/>
                  <a:gd name="T37" fmla="*/ 3 h 174"/>
                  <a:gd name="T38" fmla="*/ 0 w 13"/>
                  <a:gd name="T39" fmla="*/ 3 h 174"/>
                  <a:gd name="T40" fmla="*/ 1 w 13"/>
                  <a:gd name="T41" fmla="*/ 1 h 174"/>
                  <a:gd name="T42" fmla="*/ 3 w 13"/>
                  <a:gd name="T43" fmla="*/ 0 h 174"/>
                  <a:gd name="T44" fmla="*/ 3 w 13"/>
                  <a:gd name="T45" fmla="*/ 0 h 174"/>
                  <a:gd name="T46" fmla="*/ 13 w 13"/>
                  <a:gd name="T47" fmla="*/ 11 h 174"/>
                  <a:gd name="T48" fmla="*/ 13 w 13"/>
                  <a:gd name="T49" fmla="*/ 11 h 174"/>
                  <a:gd name="T50" fmla="*/ 7 w 13"/>
                  <a:gd name="T51" fmla="*/ 5 h 174"/>
                  <a:gd name="T52" fmla="*/ 5 w 13"/>
                  <a:gd name="T53" fmla="*/ 3 h 174"/>
                  <a:gd name="T54" fmla="*/ 11 w 13"/>
                  <a:gd name="T55" fmla="*/ 174 h 174"/>
                  <a:gd name="T56" fmla="*/ 2 w 13"/>
                  <a:gd name="T57" fmla="*/ 174 h 174"/>
                  <a:gd name="T58" fmla="*/ 0 w 13"/>
                  <a:gd name="T59" fmla="*/ 51 h 1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"/>
                  <a:gd name="T91" fmla="*/ 0 h 174"/>
                  <a:gd name="T92" fmla="*/ 13 w 13"/>
                  <a:gd name="T93" fmla="*/ 174 h 1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" h="174">
                    <a:moveTo>
                      <a:pt x="0" y="51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2" y="51"/>
                    </a:lnTo>
                    <a:lnTo>
                      <a:pt x="4" y="57"/>
                    </a:lnTo>
                    <a:lnTo>
                      <a:pt x="5" y="64"/>
                    </a:lnTo>
                    <a:lnTo>
                      <a:pt x="7" y="74"/>
                    </a:lnTo>
                    <a:lnTo>
                      <a:pt x="6" y="58"/>
                    </a:lnTo>
                    <a:lnTo>
                      <a:pt x="6" y="50"/>
                    </a:lnTo>
                    <a:lnTo>
                      <a:pt x="5" y="34"/>
                    </a:lnTo>
                    <a:lnTo>
                      <a:pt x="3" y="24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3" y="11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11" y="174"/>
                    </a:lnTo>
                    <a:lnTo>
                      <a:pt x="2" y="174"/>
                    </a:lnTo>
                    <a:lnTo>
                      <a:pt x="0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3" name="Freeform 291"/>
              <p:cNvSpPr>
                <a:spLocks/>
              </p:cNvSpPr>
              <p:nvPr/>
            </p:nvSpPr>
            <p:spPr bwMode="auto">
              <a:xfrm>
                <a:off x="636" y="1562"/>
                <a:ext cx="156" cy="166"/>
              </a:xfrm>
              <a:custGeom>
                <a:avLst/>
                <a:gdLst>
                  <a:gd name="T0" fmla="*/ 155 w 156"/>
                  <a:gd name="T1" fmla="*/ 166 h 166"/>
                  <a:gd name="T2" fmla="*/ 89 w 156"/>
                  <a:gd name="T3" fmla="*/ 100 h 166"/>
                  <a:gd name="T4" fmla="*/ 90 w 156"/>
                  <a:gd name="T5" fmla="*/ 96 h 166"/>
                  <a:gd name="T6" fmla="*/ 88 w 156"/>
                  <a:gd name="T7" fmla="*/ 96 h 166"/>
                  <a:gd name="T8" fmla="*/ 85 w 156"/>
                  <a:gd name="T9" fmla="*/ 94 h 166"/>
                  <a:gd name="T10" fmla="*/ 83 w 156"/>
                  <a:gd name="T11" fmla="*/ 95 h 166"/>
                  <a:gd name="T12" fmla="*/ 83 w 156"/>
                  <a:gd name="T13" fmla="*/ 96 h 166"/>
                  <a:gd name="T14" fmla="*/ 82 w 156"/>
                  <a:gd name="T15" fmla="*/ 98 h 166"/>
                  <a:gd name="T16" fmla="*/ 82 w 156"/>
                  <a:gd name="T17" fmla="*/ 99 h 166"/>
                  <a:gd name="T18" fmla="*/ 22 w 156"/>
                  <a:gd name="T19" fmla="*/ 122 h 166"/>
                  <a:gd name="T20" fmla="*/ 30 w 156"/>
                  <a:gd name="T21" fmla="*/ 120 h 166"/>
                  <a:gd name="T22" fmla="*/ 67 w 156"/>
                  <a:gd name="T23" fmla="*/ 108 h 166"/>
                  <a:gd name="T24" fmla="*/ 78 w 156"/>
                  <a:gd name="T25" fmla="*/ 105 h 166"/>
                  <a:gd name="T26" fmla="*/ 67 w 156"/>
                  <a:gd name="T27" fmla="*/ 110 h 166"/>
                  <a:gd name="T28" fmla="*/ 39 w 156"/>
                  <a:gd name="T29" fmla="*/ 120 h 166"/>
                  <a:gd name="T30" fmla="*/ 3 w 156"/>
                  <a:gd name="T31" fmla="*/ 131 h 166"/>
                  <a:gd name="T32" fmla="*/ 0 w 156"/>
                  <a:gd name="T33" fmla="*/ 131 h 166"/>
                  <a:gd name="T34" fmla="*/ 1 w 156"/>
                  <a:gd name="T35" fmla="*/ 129 h 166"/>
                  <a:gd name="T36" fmla="*/ 2 w 156"/>
                  <a:gd name="T37" fmla="*/ 130 h 166"/>
                  <a:gd name="T38" fmla="*/ 3 w 156"/>
                  <a:gd name="T39" fmla="*/ 130 h 166"/>
                  <a:gd name="T40" fmla="*/ 24 w 156"/>
                  <a:gd name="T41" fmla="*/ 119 h 166"/>
                  <a:gd name="T42" fmla="*/ 82 w 156"/>
                  <a:gd name="T43" fmla="*/ 95 h 166"/>
                  <a:gd name="T44" fmla="*/ 82 w 156"/>
                  <a:gd name="T45" fmla="*/ 95 h 166"/>
                  <a:gd name="T46" fmla="*/ 85 w 156"/>
                  <a:gd name="T47" fmla="*/ 94 h 166"/>
                  <a:gd name="T48" fmla="*/ 88 w 156"/>
                  <a:gd name="T49" fmla="*/ 91 h 166"/>
                  <a:gd name="T50" fmla="*/ 92 w 156"/>
                  <a:gd name="T51" fmla="*/ 95 h 166"/>
                  <a:gd name="T52" fmla="*/ 91 w 156"/>
                  <a:gd name="T53" fmla="*/ 93 h 166"/>
                  <a:gd name="T54" fmla="*/ 87 w 156"/>
                  <a:gd name="T55" fmla="*/ 90 h 166"/>
                  <a:gd name="T56" fmla="*/ 87 w 156"/>
                  <a:gd name="T57" fmla="*/ 90 h 166"/>
                  <a:gd name="T58" fmla="*/ 88 w 156"/>
                  <a:gd name="T59" fmla="*/ 89 h 166"/>
                  <a:gd name="T60" fmla="*/ 119 w 156"/>
                  <a:gd name="T61" fmla="*/ 1 h 166"/>
                  <a:gd name="T62" fmla="*/ 121 w 156"/>
                  <a:gd name="T63" fmla="*/ 0 h 166"/>
                  <a:gd name="T64" fmla="*/ 106 w 156"/>
                  <a:gd name="T65" fmla="*/ 47 h 166"/>
                  <a:gd name="T66" fmla="*/ 92 w 156"/>
                  <a:gd name="T67" fmla="*/ 90 h 166"/>
                  <a:gd name="T68" fmla="*/ 107 w 156"/>
                  <a:gd name="T69" fmla="*/ 46 h 166"/>
                  <a:gd name="T70" fmla="*/ 93 w 156"/>
                  <a:gd name="T71" fmla="*/ 92 h 166"/>
                  <a:gd name="T72" fmla="*/ 104 w 156"/>
                  <a:gd name="T73" fmla="*/ 100 h 166"/>
                  <a:gd name="T74" fmla="*/ 104 w 156"/>
                  <a:gd name="T75" fmla="*/ 100 h 166"/>
                  <a:gd name="T76" fmla="*/ 104 w 156"/>
                  <a:gd name="T77" fmla="*/ 100 h 166"/>
                  <a:gd name="T78" fmla="*/ 102 w 156"/>
                  <a:gd name="T79" fmla="*/ 99 h 166"/>
                  <a:gd name="T80" fmla="*/ 104 w 156"/>
                  <a:gd name="T81" fmla="*/ 104 h 166"/>
                  <a:gd name="T82" fmla="*/ 91 w 156"/>
                  <a:gd name="T83" fmla="*/ 97 h 166"/>
                  <a:gd name="T84" fmla="*/ 92 w 156"/>
                  <a:gd name="T85" fmla="*/ 97 h 166"/>
                  <a:gd name="T86" fmla="*/ 93 w 156"/>
                  <a:gd name="T87" fmla="*/ 97 h 166"/>
                  <a:gd name="T88" fmla="*/ 94 w 156"/>
                  <a:gd name="T89" fmla="*/ 98 h 166"/>
                  <a:gd name="T90" fmla="*/ 104 w 156"/>
                  <a:gd name="T91" fmla="*/ 105 h 166"/>
                  <a:gd name="T92" fmla="*/ 150 w 156"/>
                  <a:gd name="T93" fmla="*/ 158 h 166"/>
                  <a:gd name="T94" fmla="*/ 156 w 156"/>
                  <a:gd name="T95" fmla="*/ 165 h 166"/>
                  <a:gd name="T96" fmla="*/ 155 w 156"/>
                  <a:gd name="T97" fmla="*/ 166 h 1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166"/>
                  <a:gd name="T149" fmla="*/ 156 w 156"/>
                  <a:gd name="T150" fmla="*/ 166 h 1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166">
                    <a:moveTo>
                      <a:pt x="155" y="166"/>
                    </a:moveTo>
                    <a:lnTo>
                      <a:pt x="155" y="166"/>
                    </a:lnTo>
                    <a:lnTo>
                      <a:pt x="139" y="151"/>
                    </a:lnTo>
                    <a:lnTo>
                      <a:pt x="89" y="100"/>
                    </a:lnTo>
                    <a:lnTo>
                      <a:pt x="89" y="98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6" y="95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5"/>
                    </a:lnTo>
                    <a:lnTo>
                      <a:pt x="83" y="96"/>
                    </a:lnTo>
                    <a:lnTo>
                      <a:pt x="82" y="98"/>
                    </a:lnTo>
                    <a:lnTo>
                      <a:pt x="82" y="99"/>
                    </a:lnTo>
                    <a:lnTo>
                      <a:pt x="54" y="109"/>
                    </a:lnTo>
                    <a:lnTo>
                      <a:pt x="34" y="117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30" y="120"/>
                    </a:lnTo>
                    <a:lnTo>
                      <a:pt x="44" y="114"/>
                    </a:lnTo>
                    <a:lnTo>
                      <a:pt x="60" y="110"/>
                    </a:lnTo>
                    <a:lnTo>
                      <a:pt x="67" y="108"/>
                    </a:lnTo>
                    <a:lnTo>
                      <a:pt x="72" y="108"/>
                    </a:lnTo>
                    <a:lnTo>
                      <a:pt x="78" y="105"/>
                    </a:lnTo>
                    <a:lnTo>
                      <a:pt x="71" y="109"/>
                    </a:lnTo>
                    <a:lnTo>
                      <a:pt x="67" y="110"/>
                    </a:lnTo>
                    <a:lnTo>
                      <a:pt x="62" y="112"/>
                    </a:lnTo>
                    <a:lnTo>
                      <a:pt x="39" y="120"/>
                    </a:lnTo>
                    <a:lnTo>
                      <a:pt x="10" y="129"/>
                    </a:lnTo>
                    <a:lnTo>
                      <a:pt x="3" y="131"/>
                    </a:lnTo>
                    <a:lnTo>
                      <a:pt x="0" y="131"/>
                    </a:lnTo>
                    <a:lnTo>
                      <a:pt x="0" y="130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2" y="130"/>
                    </a:lnTo>
                    <a:lnTo>
                      <a:pt x="3" y="130"/>
                    </a:lnTo>
                    <a:lnTo>
                      <a:pt x="5" y="128"/>
                    </a:lnTo>
                    <a:lnTo>
                      <a:pt x="10" y="126"/>
                    </a:lnTo>
                    <a:lnTo>
                      <a:pt x="24" y="119"/>
                    </a:lnTo>
                    <a:lnTo>
                      <a:pt x="62" y="103"/>
                    </a:lnTo>
                    <a:lnTo>
                      <a:pt x="82" y="95"/>
                    </a:lnTo>
                    <a:lnTo>
                      <a:pt x="83" y="93"/>
                    </a:lnTo>
                    <a:lnTo>
                      <a:pt x="85" y="94"/>
                    </a:lnTo>
                    <a:lnTo>
                      <a:pt x="86" y="92"/>
                    </a:lnTo>
                    <a:lnTo>
                      <a:pt x="88" y="91"/>
                    </a:lnTo>
                    <a:lnTo>
                      <a:pt x="89" y="92"/>
                    </a:lnTo>
                    <a:lnTo>
                      <a:pt x="90" y="92"/>
                    </a:lnTo>
                    <a:lnTo>
                      <a:pt x="92" y="95"/>
                    </a:lnTo>
                    <a:lnTo>
                      <a:pt x="91" y="93"/>
                    </a:lnTo>
                    <a:lnTo>
                      <a:pt x="90" y="91"/>
                    </a:lnTo>
                    <a:lnTo>
                      <a:pt x="88" y="90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8" y="89"/>
                    </a:lnTo>
                    <a:lnTo>
                      <a:pt x="90" y="81"/>
                    </a:lnTo>
                    <a:lnTo>
                      <a:pt x="119" y="1"/>
                    </a:lnTo>
                    <a:lnTo>
                      <a:pt x="120" y="0"/>
                    </a:lnTo>
                    <a:lnTo>
                      <a:pt x="121" y="0"/>
                    </a:lnTo>
                    <a:lnTo>
                      <a:pt x="106" y="47"/>
                    </a:lnTo>
                    <a:lnTo>
                      <a:pt x="96" y="77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107" y="46"/>
                    </a:lnTo>
                    <a:lnTo>
                      <a:pt x="92" y="91"/>
                    </a:lnTo>
                    <a:lnTo>
                      <a:pt x="92" y="92"/>
                    </a:lnTo>
                    <a:lnTo>
                      <a:pt x="93" y="92"/>
                    </a:lnTo>
                    <a:lnTo>
                      <a:pt x="96" y="94"/>
                    </a:lnTo>
                    <a:lnTo>
                      <a:pt x="104" y="100"/>
                    </a:lnTo>
                    <a:lnTo>
                      <a:pt x="105" y="101"/>
                    </a:lnTo>
                    <a:lnTo>
                      <a:pt x="104" y="100"/>
                    </a:lnTo>
                    <a:lnTo>
                      <a:pt x="103" y="100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4" y="102"/>
                    </a:lnTo>
                    <a:lnTo>
                      <a:pt x="104" y="104"/>
                    </a:lnTo>
                    <a:lnTo>
                      <a:pt x="93" y="97"/>
                    </a:lnTo>
                    <a:lnTo>
                      <a:pt x="91" y="97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3" y="97"/>
                    </a:lnTo>
                    <a:lnTo>
                      <a:pt x="94" y="98"/>
                    </a:lnTo>
                    <a:lnTo>
                      <a:pt x="104" y="105"/>
                    </a:lnTo>
                    <a:lnTo>
                      <a:pt x="119" y="121"/>
                    </a:lnTo>
                    <a:lnTo>
                      <a:pt x="150" y="158"/>
                    </a:lnTo>
                    <a:lnTo>
                      <a:pt x="155" y="164"/>
                    </a:lnTo>
                    <a:lnTo>
                      <a:pt x="156" y="165"/>
                    </a:lnTo>
                    <a:lnTo>
                      <a:pt x="156" y="166"/>
                    </a:lnTo>
                    <a:lnTo>
                      <a:pt x="155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4" name="Freeform 292"/>
              <p:cNvSpPr>
                <a:spLocks/>
              </p:cNvSpPr>
              <p:nvPr/>
            </p:nvSpPr>
            <p:spPr bwMode="auto">
              <a:xfrm>
                <a:off x="726" y="166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5" name="Freeform 293"/>
              <p:cNvSpPr>
                <a:spLocks/>
              </p:cNvSpPr>
              <p:nvPr/>
            </p:nvSpPr>
            <p:spPr bwMode="auto">
              <a:xfrm>
                <a:off x="740" y="166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6" name="Freeform 294"/>
              <p:cNvSpPr>
                <a:spLocks/>
              </p:cNvSpPr>
              <p:nvPr/>
            </p:nvSpPr>
            <p:spPr bwMode="auto">
              <a:xfrm>
                <a:off x="721" y="1662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1 h 3"/>
                  <a:gd name="T8" fmla="*/ 1 w 1"/>
                  <a:gd name="T9" fmla="*/ 3 h 3"/>
                  <a:gd name="T10" fmla="*/ 1 w 1"/>
                  <a:gd name="T11" fmla="*/ 3 h 3"/>
                  <a:gd name="T12" fmla="*/ 0 w 1"/>
                  <a:gd name="T13" fmla="*/ 1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7" name="Freeform 295"/>
              <p:cNvSpPr>
                <a:spLocks/>
              </p:cNvSpPr>
              <p:nvPr/>
            </p:nvSpPr>
            <p:spPr bwMode="auto">
              <a:xfrm>
                <a:off x="731" y="166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0" b="0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8" name="Freeform 296"/>
              <p:cNvSpPr>
                <a:spLocks/>
              </p:cNvSpPr>
              <p:nvPr/>
            </p:nvSpPr>
            <p:spPr bwMode="auto">
              <a:xfrm>
                <a:off x="725" y="1564"/>
                <a:ext cx="30" cy="82"/>
              </a:xfrm>
              <a:custGeom>
                <a:avLst/>
                <a:gdLst>
                  <a:gd name="T0" fmla="*/ 0 w 30"/>
                  <a:gd name="T1" fmla="*/ 82 h 82"/>
                  <a:gd name="T2" fmla="*/ 0 w 30"/>
                  <a:gd name="T3" fmla="*/ 82 h 82"/>
                  <a:gd name="T4" fmla="*/ 0 w 30"/>
                  <a:gd name="T5" fmla="*/ 76 h 82"/>
                  <a:gd name="T6" fmla="*/ 0 w 30"/>
                  <a:gd name="T7" fmla="*/ 76 h 82"/>
                  <a:gd name="T8" fmla="*/ 1 w 30"/>
                  <a:gd name="T9" fmla="*/ 69 h 82"/>
                  <a:gd name="T10" fmla="*/ 4 w 30"/>
                  <a:gd name="T11" fmla="*/ 61 h 82"/>
                  <a:gd name="T12" fmla="*/ 12 w 30"/>
                  <a:gd name="T13" fmla="*/ 40 h 82"/>
                  <a:gd name="T14" fmla="*/ 21 w 30"/>
                  <a:gd name="T15" fmla="*/ 18 h 82"/>
                  <a:gd name="T16" fmla="*/ 25 w 30"/>
                  <a:gd name="T17" fmla="*/ 8 h 82"/>
                  <a:gd name="T18" fmla="*/ 30 w 30"/>
                  <a:gd name="T19" fmla="*/ 1 h 82"/>
                  <a:gd name="T20" fmla="*/ 30 w 30"/>
                  <a:gd name="T21" fmla="*/ 1 h 82"/>
                  <a:gd name="T22" fmla="*/ 30 w 30"/>
                  <a:gd name="T23" fmla="*/ 0 h 82"/>
                  <a:gd name="T24" fmla="*/ 30 w 30"/>
                  <a:gd name="T25" fmla="*/ 0 h 82"/>
                  <a:gd name="T26" fmla="*/ 21 w 30"/>
                  <a:gd name="T27" fmla="*/ 22 h 82"/>
                  <a:gd name="T28" fmla="*/ 21 w 30"/>
                  <a:gd name="T29" fmla="*/ 22 h 82"/>
                  <a:gd name="T30" fmla="*/ 9 w 30"/>
                  <a:gd name="T31" fmla="*/ 51 h 82"/>
                  <a:gd name="T32" fmla="*/ 2 w 30"/>
                  <a:gd name="T33" fmla="*/ 68 h 82"/>
                  <a:gd name="T34" fmla="*/ 2 w 30"/>
                  <a:gd name="T35" fmla="*/ 68 h 82"/>
                  <a:gd name="T36" fmla="*/ 1 w 30"/>
                  <a:gd name="T37" fmla="*/ 74 h 82"/>
                  <a:gd name="T38" fmla="*/ 1 w 30"/>
                  <a:gd name="T39" fmla="*/ 78 h 82"/>
                  <a:gd name="T40" fmla="*/ 1 w 30"/>
                  <a:gd name="T41" fmla="*/ 78 h 82"/>
                  <a:gd name="T42" fmla="*/ 0 w 30"/>
                  <a:gd name="T43" fmla="*/ 81 h 82"/>
                  <a:gd name="T44" fmla="*/ 0 w 30"/>
                  <a:gd name="T45" fmla="*/ 81 h 82"/>
                  <a:gd name="T46" fmla="*/ 0 w 30"/>
                  <a:gd name="T47" fmla="*/ 82 h 82"/>
                  <a:gd name="T48" fmla="*/ 0 w 30"/>
                  <a:gd name="T49" fmla="*/ 82 h 82"/>
                  <a:gd name="T50" fmla="*/ 0 w 30"/>
                  <a:gd name="T51" fmla="*/ 82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82"/>
                  <a:gd name="T80" fmla="*/ 30 w 30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82">
                    <a:moveTo>
                      <a:pt x="0" y="82"/>
                    </a:moveTo>
                    <a:lnTo>
                      <a:pt x="0" y="82"/>
                    </a:lnTo>
                    <a:lnTo>
                      <a:pt x="0" y="76"/>
                    </a:lnTo>
                    <a:lnTo>
                      <a:pt x="1" y="69"/>
                    </a:lnTo>
                    <a:lnTo>
                      <a:pt x="4" y="61"/>
                    </a:lnTo>
                    <a:lnTo>
                      <a:pt x="12" y="40"/>
                    </a:lnTo>
                    <a:lnTo>
                      <a:pt x="21" y="18"/>
                    </a:lnTo>
                    <a:lnTo>
                      <a:pt x="25" y="8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21" y="22"/>
                    </a:lnTo>
                    <a:lnTo>
                      <a:pt x="9" y="51"/>
                    </a:lnTo>
                    <a:lnTo>
                      <a:pt x="2" y="68"/>
                    </a:lnTo>
                    <a:lnTo>
                      <a:pt x="1" y="74"/>
                    </a:lnTo>
                    <a:lnTo>
                      <a:pt x="1" y="78"/>
                    </a:lnTo>
                    <a:lnTo>
                      <a:pt x="0" y="81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89" name="Freeform 297"/>
              <p:cNvSpPr>
                <a:spLocks/>
              </p:cNvSpPr>
              <p:nvPr/>
            </p:nvSpPr>
            <p:spPr bwMode="auto">
              <a:xfrm>
                <a:off x="755" y="1562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2 w 2"/>
                  <a:gd name="T5" fmla="*/ 1 h 9"/>
                  <a:gd name="T6" fmla="*/ 2 w 2"/>
                  <a:gd name="T7" fmla="*/ 1 h 9"/>
                  <a:gd name="T8" fmla="*/ 0 w 2"/>
                  <a:gd name="T9" fmla="*/ 9 h 9"/>
                  <a:gd name="T10" fmla="*/ 0 w 2"/>
                  <a:gd name="T11" fmla="*/ 9 h 9"/>
                  <a:gd name="T12" fmla="*/ 2 w 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9"/>
                  <a:gd name="T23" fmla="*/ 2 w 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0" name="Freeform 298"/>
              <p:cNvSpPr>
                <a:spLocks noEditPoints="1"/>
              </p:cNvSpPr>
              <p:nvPr/>
            </p:nvSpPr>
            <p:spPr bwMode="auto">
              <a:xfrm>
                <a:off x="635" y="1560"/>
                <a:ext cx="159" cy="285"/>
              </a:xfrm>
              <a:custGeom>
                <a:avLst/>
                <a:gdLst>
                  <a:gd name="T0" fmla="*/ 90 w 159"/>
                  <a:gd name="T1" fmla="*/ 109 h 285"/>
                  <a:gd name="T2" fmla="*/ 86 w 159"/>
                  <a:gd name="T3" fmla="*/ 106 h 285"/>
                  <a:gd name="T4" fmla="*/ 81 w 159"/>
                  <a:gd name="T5" fmla="*/ 107 h 285"/>
                  <a:gd name="T6" fmla="*/ 64 w 159"/>
                  <a:gd name="T7" fmla="*/ 116 h 285"/>
                  <a:gd name="T8" fmla="*/ 4 w 159"/>
                  <a:gd name="T9" fmla="*/ 134 h 285"/>
                  <a:gd name="T10" fmla="*/ 0 w 159"/>
                  <a:gd name="T11" fmla="*/ 134 h 285"/>
                  <a:gd name="T12" fmla="*/ 0 w 159"/>
                  <a:gd name="T13" fmla="*/ 131 h 285"/>
                  <a:gd name="T14" fmla="*/ 21 w 159"/>
                  <a:gd name="T15" fmla="*/ 120 h 285"/>
                  <a:gd name="T16" fmla="*/ 83 w 159"/>
                  <a:gd name="T17" fmla="*/ 94 h 285"/>
                  <a:gd name="T18" fmla="*/ 88 w 159"/>
                  <a:gd name="T19" fmla="*/ 86 h 285"/>
                  <a:gd name="T20" fmla="*/ 90 w 159"/>
                  <a:gd name="T21" fmla="*/ 73 h 285"/>
                  <a:gd name="T22" fmla="*/ 114 w 159"/>
                  <a:gd name="T23" fmla="*/ 12 h 285"/>
                  <a:gd name="T24" fmla="*/ 121 w 159"/>
                  <a:gd name="T25" fmla="*/ 0 h 285"/>
                  <a:gd name="T26" fmla="*/ 124 w 159"/>
                  <a:gd name="T27" fmla="*/ 2 h 285"/>
                  <a:gd name="T28" fmla="*/ 120 w 159"/>
                  <a:gd name="T29" fmla="*/ 18 h 285"/>
                  <a:gd name="T30" fmla="*/ 98 w 159"/>
                  <a:gd name="T31" fmla="*/ 94 h 285"/>
                  <a:gd name="T32" fmla="*/ 108 w 159"/>
                  <a:gd name="T33" fmla="*/ 104 h 285"/>
                  <a:gd name="T34" fmla="*/ 124 w 159"/>
                  <a:gd name="T35" fmla="*/ 125 h 285"/>
                  <a:gd name="T36" fmla="*/ 159 w 159"/>
                  <a:gd name="T37" fmla="*/ 167 h 285"/>
                  <a:gd name="T38" fmla="*/ 157 w 159"/>
                  <a:gd name="T39" fmla="*/ 170 h 285"/>
                  <a:gd name="T40" fmla="*/ 99 w 159"/>
                  <a:gd name="T41" fmla="*/ 117 h 285"/>
                  <a:gd name="T42" fmla="*/ 114 w 159"/>
                  <a:gd name="T43" fmla="*/ 283 h 285"/>
                  <a:gd name="T44" fmla="*/ 90 w 159"/>
                  <a:gd name="T45" fmla="*/ 285 h 285"/>
                  <a:gd name="T46" fmla="*/ 94 w 159"/>
                  <a:gd name="T47" fmla="*/ 283 h 285"/>
                  <a:gd name="T48" fmla="*/ 99 w 159"/>
                  <a:gd name="T49" fmla="*/ 114 h 285"/>
                  <a:gd name="T50" fmla="*/ 108 w 159"/>
                  <a:gd name="T51" fmla="*/ 123 h 285"/>
                  <a:gd name="T52" fmla="*/ 156 w 159"/>
                  <a:gd name="T53" fmla="*/ 168 h 285"/>
                  <a:gd name="T54" fmla="*/ 156 w 159"/>
                  <a:gd name="T55" fmla="*/ 168 h 285"/>
                  <a:gd name="T56" fmla="*/ 157 w 159"/>
                  <a:gd name="T57" fmla="*/ 167 h 285"/>
                  <a:gd name="T58" fmla="*/ 151 w 159"/>
                  <a:gd name="T59" fmla="*/ 160 h 285"/>
                  <a:gd name="T60" fmla="*/ 126 w 159"/>
                  <a:gd name="T61" fmla="*/ 129 h 285"/>
                  <a:gd name="T62" fmla="*/ 106 w 159"/>
                  <a:gd name="T63" fmla="*/ 106 h 285"/>
                  <a:gd name="T64" fmla="*/ 105 w 159"/>
                  <a:gd name="T65" fmla="*/ 102 h 285"/>
                  <a:gd name="T66" fmla="*/ 97 w 159"/>
                  <a:gd name="T67" fmla="*/ 96 h 285"/>
                  <a:gd name="T68" fmla="*/ 93 w 159"/>
                  <a:gd name="T69" fmla="*/ 93 h 285"/>
                  <a:gd name="T70" fmla="*/ 120 w 159"/>
                  <a:gd name="T71" fmla="*/ 11 h 285"/>
                  <a:gd name="T72" fmla="*/ 122 w 159"/>
                  <a:gd name="T73" fmla="*/ 2 h 285"/>
                  <a:gd name="T74" fmla="*/ 122 w 159"/>
                  <a:gd name="T75" fmla="*/ 2 h 285"/>
                  <a:gd name="T76" fmla="*/ 120 w 159"/>
                  <a:gd name="T77" fmla="*/ 3 h 285"/>
                  <a:gd name="T78" fmla="*/ 120 w 159"/>
                  <a:gd name="T79" fmla="*/ 4 h 285"/>
                  <a:gd name="T80" fmla="*/ 111 w 159"/>
                  <a:gd name="T81" fmla="*/ 22 h 285"/>
                  <a:gd name="T82" fmla="*/ 90 w 159"/>
                  <a:gd name="T83" fmla="*/ 80 h 285"/>
                  <a:gd name="T84" fmla="*/ 90 w 159"/>
                  <a:gd name="T85" fmla="*/ 86 h 285"/>
                  <a:gd name="T86" fmla="*/ 88 w 159"/>
                  <a:gd name="T87" fmla="*/ 91 h 285"/>
                  <a:gd name="T88" fmla="*/ 88 w 159"/>
                  <a:gd name="T89" fmla="*/ 92 h 285"/>
                  <a:gd name="T90" fmla="*/ 84 w 159"/>
                  <a:gd name="T91" fmla="*/ 95 h 285"/>
                  <a:gd name="T92" fmla="*/ 83 w 159"/>
                  <a:gd name="T93" fmla="*/ 97 h 285"/>
                  <a:gd name="T94" fmla="*/ 83 w 159"/>
                  <a:gd name="T95" fmla="*/ 97 h 285"/>
                  <a:gd name="T96" fmla="*/ 8 w 159"/>
                  <a:gd name="T97" fmla="*/ 128 h 285"/>
                  <a:gd name="T98" fmla="*/ 2 w 159"/>
                  <a:gd name="T99" fmla="*/ 131 h 285"/>
                  <a:gd name="T100" fmla="*/ 1 w 159"/>
                  <a:gd name="T101" fmla="*/ 133 h 285"/>
                  <a:gd name="T102" fmla="*/ 11 w 159"/>
                  <a:gd name="T103" fmla="*/ 131 h 285"/>
                  <a:gd name="T104" fmla="*/ 68 w 159"/>
                  <a:gd name="T105" fmla="*/ 112 h 285"/>
                  <a:gd name="T106" fmla="*/ 83 w 159"/>
                  <a:gd name="T107" fmla="*/ 103 h 285"/>
                  <a:gd name="T108" fmla="*/ 86 w 159"/>
                  <a:gd name="T109" fmla="*/ 103 h 285"/>
                  <a:gd name="T110" fmla="*/ 89 w 159"/>
                  <a:gd name="T111" fmla="*/ 106 h 285"/>
                  <a:gd name="T112" fmla="*/ 91 w 159"/>
                  <a:gd name="T113" fmla="*/ 107 h 285"/>
                  <a:gd name="T114" fmla="*/ 91 w 159"/>
                  <a:gd name="T115" fmla="*/ 278 h 285"/>
                  <a:gd name="T116" fmla="*/ 92 w 159"/>
                  <a:gd name="T117" fmla="*/ 284 h 2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9"/>
                  <a:gd name="T178" fmla="*/ 0 h 285"/>
                  <a:gd name="T179" fmla="*/ 159 w 159"/>
                  <a:gd name="T180" fmla="*/ 285 h 2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9" h="285">
                    <a:moveTo>
                      <a:pt x="89" y="111"/>
                    </a:moveTo>
                    <a:lnTo>
                      <a:pt x="90" y="110"/>
                    </a:lnTo>
                    <a:lnTo>
                      <a:pt x="90" y="109"/>
                    </a:lnTo>
                    <a:lnTo>
                      <a:pt x="89" y="108"/>
                    </a:lnTo>
                    <a:lnTo>
                      <a:pt x="88" y="107"/>
                    </a:lnTo>
                    <a:lnTo>
                      <a:pt x="86" y="106"/>
                    </a:lnTo>
                    <a:lnTo>
                      <a:pt x="85" y="105"/>
                    </a:lnTo>
                    <a:lnTo>
                      <a:pt x="81" y="107"/>
                    </a:lnTo>
                    <a:lnTo>
                      <a:pt x="74" y="112"/>
                    </a:lnTo>
                    <a:lnTo>
                      <a:pt x="69" y="114"/>
                    </a:lnTo>
                    <a:lnTo>
                      <a:pt x="64" y="116"/>
                    </a:lnTo>
                    <a:lnTo>
                      <a:pt x="40" y="123"/>
                    </a:lnTo>
                    <a:lnTo>
                      <a:pt x="11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1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10" y="126"/>
                    </a:lnTo>
                    <a:lnTo>
                      <a:pt x="21" y="120"/>
                    </a:lnTo>
                    <a:lnTo>
                      <a:pt x="46" y="110"/>
                    </a:lnTo>
                    <a:lnTo>
                      <a:pt x="82" y="96"/>
                    </a:lnTo>
                    <a:lnTo>
                      <a:pt x="83" y="94"/>
                    </a:lnTo>
                    <a:lnTo>
                      <a:pt x="84" y="92"/>
                    </a:lnTo>
                    <a:lnTo>
                      <a:pt x="86" y="91"/>
                    </a:lnTo>
                    <a:lnTo>
                      <a:pt x="88" y="86"/>
                    </a:lnTo>
                    <a:lnTo>
                      <a:pt x="88" y="80"/>
                    </a:lnTo>
                    <a:lnTo>
                      <a:pt x="90" y="73"/>
                    </a:lnTo>
                    <a:lnTo>
                      <a:pt x="92" y="65"/>
                    </a:lnTo>
                    <a:lnTo>
                      <a:pt x="100" y="43"/>
                    </a:lnTo>
                    <a:lnTo>
                      <a:pt x="109" y="21"/>
                    </a:lnTo>
                    <a:lnTo>
                      <a:pt x="114" y="12"/>
                    </a:lnTo>
                    <a:lnTo>
                      <a:pt x="118" y="4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2"/>
                    </a:lnTo>
                    <a:lnTo>
                      <a:pt x="124" y="3"/>
                    </a:lnTo>
                    <a:lnTo>
                      <a:pt x="120" y="18"/>
                    </a:lnTo>
                    <a:lnTo>
                      <a:pt x="111" y="44"/>
                    </a:lnTo>
                    <a:lnTo>
                      <a:pt x="95" y="93"/>
                    </a:lnTo>
                    <a:lnTo>
                      <a:pt x="98" y="94"/>
                    </a:lnTo>
                    <a:lnTo>
                      <a:pt x="106" y="100"/>
                    </a:lnTo>
                    <a:lnTo>
                      <a:pt x="107" y="102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24" y="125"/>
                    </a:lnTo>
                    <a:lnTo>
                      <a:pt x="152" y="159"/>
                    </a:lnTo>
                    <a:lnTo>
                      <a:pt x="158" y="165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0"/>
                    </a:lnTo>
                    <a:lnTo>
                      <a:pt x="155" y="170"/>
                    </a:lnTo>
                    <a:lnTo>
                      <a:pt x="136" y="152"/>
                    </a:lnTo>
                    <a:lnTo>
                      <a:pt x="99" y="117"/>
                    </a:lnTo>
                    <a:lnTo>
                      <a:pt x="104" y="281"/>
                    </a:lnTo>
                    <a:lnTo>
                      <a:pt x="114" y="283"/>
                    </a:lnTo>
                    <a:lnTo>
                      <a:pt x="114" y="285"/>
                    </a:lnTo>
                    <a:lnTo>
                      <a:pt x="103" y="285"/>
                    </a:lnTo>
                    <a:lnTo>
                      <a:pt x="92" y="285"/>
                    </a:lnTo>
                    <a:lnTo>
                      <a:pt x="90" y="285"/>
                    </a:lnTo>
                    <a:lnTo>
                      <a:pt x="89" y="111"/>
                    </a:lnTo>
                    <a:close/>
                    <a:moveTo>
                      <a:pt x="92" y="284"/>
                    </a:moveTo>
                    <a:lnTo>
                      <a:pt x="94" y="284"/>
                    </a:lnTo>
                    <a:lnTo>
                      <a:pt x="94" y="283"/>
                    </a:lnTo>
                    <a:lnTo>
                      <a:pt x="103" y="283"/>
                    </a:lnTo>
                    <a:lnTo>
                      <a:pt x="97" y="112"/>
                    </a:lnTo>
                    <a:lnTo>
                      <a:pt x="99" y="114"/>
                    </a:lnTo>
                    <a:lnTo>
                      <a:pt x="105" y="120"/>
                    </a:lnTo>
                    <a:lnTo>
                      <a:pt x="108" y="123"/>
                    </a:lnTo>
                    <a:lnTo>
                      <a:pt x="135" y="149"/>
                    </a:lnTo>
                    <a:lnTo>
                      <a:pt x="154" y="167"/>
                    </a:lnTo>
                    <a:lnTo>
                      <a:pt x="156" y="168"/>
                    </a:lnTo>
                    <a:lnTo>
                      <a:pt x="157" y="168"/>
                    </a:lnTo>
                    <a:lnTo>
                      <a:pt x="157" y="167"/>
                    </a:lnTo>
                    <a:lnTo>
                      <a:pt x="156" y="166"/>
                    </a:lnTo>
                    <a:lnTo>
                      <a:pt x="151" y="160"/>
                    </a:lnTo>
                    <a:lnTo>
                      <a:pt x="120" y="123"/>
                    </a:lnTo>
                    <a:lnTo>
                      <a:pt x="126" y="129"/>
                    </a:lnTo>
                    <a:lnTo>
                      <a:pt x="113" y="113"/>
                    </a:lnTo>
                    <a:lnTo>
                      <a:pt x="106" y="107"/>
                    </a:lnTo>
                    <a:lnTo>
                      <a:pt x="106" y="106"/>
                    </a:lnTo>
                    <a:lnTo>
                      <a:pt x="106" y="103"/>
                    </a:lnTo>
                    <a:lnTo>
                      <a:pt x="105" y="102"/>
                    </a:lnTo>
                    <a:lnTo>
                      <a:pt x="97" y="96"/>
                    </a:lnTo>
                    <a:lnTo>
                      <a:pt x="94" y="94"/>
                    </a:lnTo>
                    <a:lnTo>
                      <a:pt x="93" y="94"/>
                    </a:lnTo>
                    <a:lnTo>
                      <a:pt x="93" y="93"/>
                    </a:lnTo>
                    <a:lnTo>
                      <a:pt x="108" y="48"/>
                    </a:lnTo>
                    <a:lnTo>
                      <a:pt x="120" y="11"/>
                    </a:lnTo>
                    <a:lnTo>
                      <a:pt x="122" y="3"/>
                    </a:lnTo>
                    <a:lnTo>
                      <a:pt x="122" y="2"/>
                    </a:lnTo>
                    <a:lnTo>
                      <a:pt x="121" y="2"/>
                    </a:lnTo>
                    <a:lnTo>
                      <a:pt x="120" y="3"/>
                    </a:lnTo>
                    <a:lnTo>
                      <a:pt x="120" y="4"/>
                    </a:lnTo>
                    <a:lnTo>
                      <a:pt x="120" y="5"/>
                    </a:lnTo>
                    <a:lnTo>
                      <a:pt x="115" y="12"/>
                    </a:lnTo>
                    <a:lnTo>
                      <a:pt x="111" y="22"/>
                    </a:lnTo>
                    <a:lnTo>
                      <a:pt x="102" y="44"/>
                    </a:lnTo>
                    <a:lnTo>
                      <a:pt x="94" y="65"/>
                    </a:lnTo>
                    <a:lnTo>
                      <a:pt x="91" y="73"/>
                    </a:lnTo>
                    <a:lnTo>
                      <a:pt x="90" y="80"/>
                    </a:lnTo>
                    <a:lnTo>
                      <a:pt x="90" y="86"/>
                    </a:lnTo>
                    <a:lnTo>
                      <a:pt x="88" y="91"/>
                    </a:lnTo>
                    <a:lnTo>
                      <a:pt x="88" y="92"/>
                    </a:lnTo>
                    <a:lnTo>
                      <a:pt x="85" y="94"/>
                    </a:lnTo>
                    <a:lnTo>
                      <a:pt x="84" y="95"/>
                    </a:lnTo>
                    <a:lnTo>
                      <a:pt x="83" y="97"/>
                    </a:lnTo>
                    <a:lnTo>
                      <a:pt x="63" y="105"/>
                    </a:lnTo>
                    <a:lnTo>
                      <a:pt x="83" y="97"/>
                    </a:lnTo>
                    <a:lnTo>
                      <a:pt x="46" y="112"/>
                    </a:lnTo>
                    <a:lnTo>
                      <a:pt x="18" y="123"/>
                    </a:lnTo>
                    <a:lnTo>
                      <a:pt x="8" y="128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4" y="133"/>
                    </a:lnTo>
                    <a:lnTo>
                      <a:pt x="11" y="131"/>
                    </a:lnTo>
                    <a:lnTo>
                      <a:pt x="40" y="122"/>
                    </a:lnTo>
                    <a:lnTo>
                      <a:pt x="63" y="114"/>
                    </a:lnTo>
                    <a:lnTo>
                      <a:pt x="68" y="112"/>
                    </a:lnTo>
                    <a:lnTo>
                      <a:pt x="72" y="111"/>
                    </a:lnTo>
                    <a:lnTo>
                      <a:pt x="79" y="107"/>
                    </a:lnTo>
                    <a:lnTo>
                      <a:pt x="83" y="103"/>
                    </a:lnTo>
                    <a:lnTo>
                      <a:pt x="86" y="102"/>
                    </a:lnTo>
                    <a:lnTo>
                      <a:pt x="86" y="103"/>
                    </a:lnTo>
                    <a:lnTo>
                      <a:pt x="87" y="105"/>
                    </a:lnTo>
                    <a:lnTo>
                      <a:pt x="89" y="106"/>
                    </a:lnTo>
                    <a:lnTo>
                      <a:pt x="91" y="107"/>
                    </a:lnTo>
                    <a:lnTo>
                      <a:pt x="91" y="139"/>
                    </a:lnTo>
                    <a:lnTo>
                      <a:pt x="91" y="283"/>
                    </a:lnTo>
                    <a:lnTo>
                      <a:pt x="91" y="278"/>
                    </a:lnTo>
                    <a:lnTo>
                      <a:pt x="91" y="283"/>
                    </a:lnTo>
                    <a:lnTo>
                      <a:pt x="92" y="283"/>
                    </a:lnTo>
                    <a:lnTo>
                      <a:pt x="92" y="284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1" name="Freeform 299"/>
              <p:cNvSpPr>
                <a:spLocks/>
              </p:cNvSpPr>
              <p:nvPr/>
            </p:nvSpPr>
            <p:spPr bwMode="auto">
              <a:xfrm>
                <a:off x="635" y="1560"/>
                <a:ext cx="159" cy="285"/>
              </a:xfrm>
              <a:custGeom>
                <a:avLst/>
                <a:gdLst>
                  <a:gd name="T0" fmla="*/ 90 w 159"/>
                  <a:gd name="T1" fmla="*/ 110 h 285"/>
                  <a:gd name="T2" fmla="*/ 90 w 159"/>
                  <a:gd name="T3" fmla="*/ 109 h 285"/>
                  <a:gd name="T4" fmla="*/ 88 w 159"/>
                  <a:gd name="T5" fmla="*/ 107 h 285"/>
                  <a:gd name="T6" fmla="*/ 86 w 159"/>
                  <a:gd name="T7" fmla="*/ 106 h 285"/>
                  <a:gd name="T8" fmla="*/ 85 w 159"/>
                  <a:gd name="T9" fmla="*/ 105 h 285"/>
                  <a:gd name="T10" fmla="*/ 81 w 159"/>
                  <a:gd name="T11" fmla="*/ 107 h 285"/>
                  <a:gd name="T12" fmla="*/ 69 w 159"/>
                  <a:gd name="T13" fmla="*/ 114 h 285"/>
                  <a:gd name="T14" fmla="*/ 64 w 159"/>
                  <a:gd name="T15" fmla="*/ 116 h 285"/>
                  <a:gd name="T16" fmla="*/ 11 w 159"/>
                  <a:gd name="T17" fmla="*/ 132 h 285"/>
                  <a:gd name="T18" fmla="*/ 4 w 159"/>
                  <a:gd name="T19" fmla="*/ 134 h 285"/>
                  <a:gd name="T20" fmla="*/ 1 w 159"/>
                  <a:gd name="T21" fmla="*/ 134 h 285"/>
                  <a:gd name="T22" fmla="*/ 0 w 159"/>
                  <a:gd name="T23" fmla="*/ 134 h 285"/>
                  <a:gd name="T24" fmla="*/ 0 w 159"/>
                  <a:gd name="T25" fmla="*/ 133 h 285"/>
                  <a:gd name="T26" fmla="*/ 0 w 159"/>
                  <a:gd name="T27" fmla="*/ 131 h 285"/>
                  <a:gd name="T28" fmla="*/ 1 w 159"/>
                  <a:gd name="T29" fmla="*/ 130 h 285"/>
                  <a:gd name="T30" fmla="*/ 21 w 159"/>
                  <a:gd name="T31" fmla="*/ 120 h 285"/>
                  <a:gd name="T32" fmla="*/ 82 w 159"/>
                  <a:gd name="T33" fmla="*/ 96 h 285"/>
                  <a:gd name="T34" fmla="*/ 83 w 159"/>
                  <a:gd name="T35" fmla="*/ 94 h 285"/>
                  <a:gd name="T36" fmla="*/ 86 w 159"/>
                  <a:gd name="T37" fmla="*/ 91 h 285"/>
                  <a:gd name="T38" fmla="*/ 88 w 159"/>
                  <a:gd name="T39" fmla="*/ 86 h 285"/>
                  <a:gd name="T40" fmla="*/ 88 w 159"/>
                  <a:gd name="T41" fmla="*/ 80 h 285"/>
                  <a:gd name="T42" fmla="*/ 90 w 159"/>
                  <a:gd name="T43" fmla="*/ 73 h 285"/>
                  <a:gd name="T44" fmla="*/ 100 w 159"/>
                  <a:gd name="T45" fmla="*/ 43 h 285"/>
                  <a:gd name="T46" fmla="*/ 114 w 159"/>
                  <a:gd name="T47" fmla="*/ 12 h 285"/>
                  <a:gd name="T48" fmla="*/ 118 w 159"/>
                  <a:gd name="T49" fmla="*/ 4 h 285"/>
                  <a:gd name="T50" fmla="*/ 121 w 159"/>
                  <a:gd name="T51" fmla="*/ 0 h 285"/>
                  <a:gd name="T52" fmla="*/ 123 w 159"/>
                  <a:gd name="T53" fmla="*/ 1 h 285"/>
                  <a:gd name="T54" fmla="*/ 124 w 159"/>
                  <a:gd name="T55" fmla="*/ 2 h 285"/>
                  <a:gd name="T56" fmla="*/ 124 w 159"/>
                  <a:gd name="T57" fmla="*/ 3 h 285"/>
                  <a:gd name="T58" fmla="*/ 120 w 159"/>
                  <a:gd name="T59" fmla="*/ 18 h 285"/>
                  <a:gd name="T60" fmla="*/ 95 w 159"/>
                  <a:gd name="T61" fmla="*/ 93 h 285"/>
                  <a:gd name="T62" fmla="*/ 98 w 159"/>
                  <a:gd name="T63" fmla="*/ 94 h 285"/>
                  <a:gd name="T64" fmla="*/ 106 w 159"/>
                  <a:gd name="T65" fmla="*/ 100 h 285"/>
                  <a:gd name="T66" fmla="*/ 108 w 159"/>
                  <a:gd name="T67" fmla="*/ 104 h 285"/>
                  <a:gd name="T68" fmla="*/ 108 w 159"/>
                  <a:gd name="T69" fmla="*/ 106 h 285"/>
                  <a:gd name="T70" fmla="*/ 124 w 159"/>
                  <a:gd name="T71" fmla="*/ 125 h 285"/>
                  <a:gd name="T72" fmla="*/ 158 w 159"/>
                  <a:gd name="T73" fmla="*/ 165 h 285"/>
                  <a:gd name="T74" fmla="*/ 159 w 159"/>
                  <a:gd name="T75" fmla="*/ 167 h 285"/>
                  <a:gd name="T76" fmla="*/ 159 w 159"/>
                  <a:gd name="T77" fmla="*/ 169 h 285"/>
                  <a:gd name="T78" fmla="*/ 157 w 159"/>
                  <a:gd name="T79" fmla="*/ 170 h 285"/>
                  <a:gd name="T80" fmla="*/ 155 w 159"/>
                  <a:gd name="T81" fmla="*/ 170 h 285"/>
                  <a:gd name="T82" fmla="*/ 99 w 159"/>
                  <a:gd name="T83" fmla="*/ 117 h 285"/>
                  <a:gd name="T84" fmla="*/ 104 w 159"/>
                  <a:gd name="T85" fmla="*/ 281 h 285"/>
                  <a:gd name="T86" fmla="*/ 114 w 159"/>
                  <a:gd name="T87" fmla="*/ 283 h 285"/>
                  <a:gd name="T88" fmla="*/ 103 w 159"/>
                  <a:gd name="T89" fmla="*/ 285 h 285"/>
                  <a:gd name="T90" fmla="*/ 90 w 159"/>
                  <a:gd name="T91" fmla="*/ 285 h 2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285"/>
                  <a:gd name="T140" fmla="*/ 159 w 159"/>
                  <a:gd name="T141" fmla="*/ 285 h 2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285">
                    <a:moveTo>
                      <a:pt x="89" y="111"/>
                    </a:moveTo>
                    <a:lnTo>
                      <a:pt x="90" y="110"/>
                    </a:lnTo>
                    <a:lnTo>
                      <a:pt x="90" y="109"/>
                    </a:lnTo>
                    <a:lnTo>
                      <a:pt x="89" y="108"/>
                    </a:lnTo>
                    <a:lnTo>
                      <a:pt x="88" y="107"/>
                    </a:lnTo>
                    <a:lnTo>
                      <a:pt x="86" y="106"/>
                    </a:lnTo>
                    <a:lnTo>
                      <a:pt x="85" y="105"/>
                    </a:lnTo>
                    <a:lnTo>
                      <a:pt x="81" y="107"/>
                    </a:lnTo>
                    <a:lnTo>
                      <a:pt x="74" y="112"/>
                    </a:lnTo>
                    <a:lnTo>
                      <a:pt x="69" y="114"/>
                    </a:lnTo>
                    <a:lnTo>
                      <a:pt x="64" y="116"/>
                    </a:lnTo>
                    <a:lnTo>
                      <a:pt x="40" y="123"/>
                    </a:lnTo>
                    <a:lnTo>
                      <a:pt x="11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1" y="134"/>
                    </a:lnTo>
                    <a:lnTo>
                      <a:pt x="0" y="134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1" y="130"/>
                    </a:lnTo>
                    <a:lnTo>
                      <a:pt x="10" y="126"/>
                    </a:lnTo>
                    <a:lnTo>
                      <a:pt x="21" y="120"/>
                    </a:lnTo>
                    <a:lnTo>
                      <a:pt x="46" y="110"/>
                    </a:lnTo>
                    <a:lnTo>
                      <a:pt x="82" y="96"/>
                    </a:lnTo>
                    <a:lnTo>
                      <a:pt x="83" y="94"/>
                    </a:lnTo>
                    <a:lnTo>
                      <a:pt x="84" y="92"/>
                    </a:lnTo>
                    <a:lnTo>
                      <a:pt x="86" y="91"/>
                    </a:lnTo>
                    <a:lnTo>
                      <a:pt x="88" y="86"/>
                    </a:lnTo>
                    <a:lnTo>
                      <a:pt x="88" y="80"/>
                    </a:lnTo>
                    <a:lnTo>
                      <a:pt x="90" y="73"/>
                    </a:lnTo>
                    <a:lnTo>
                      <a:pt x="92" y="65"/>
                    </a:lnTo>
                    <a:lnTo>
                      <a:pt x="100" y="43"/>
                    </a:lnTo>
                    <a:lnTo>
                      <a:pt x="109" y="21"/>
                    </a:lnTo>
                    <a:lnTo>
                      <a:pt x="114" y="12"/>
                    </a:lnTo>
                    <a:lnTo>
                      <a:pt x="118" y="4"/>
                    </a:lnTo>
                    <a:lnTo>
                      <a:pt x="120" y="1"/>
                    </a:lnTo>
                    <a:lnTo>
                      <a:pt x="121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4" y="2"/>
                    </a:lnTo>
                    <a:lnTo>
                      <a:pt x="124" y="3"/>
                    </a:lnTo>
                    <a:lnTo>
                      <a:pt x="120" y="18"/>
                    </a:lnTo>
                    <a:lnTo>
                      <a:pt x="111" y="44"/>
                    </a:lnTo>
                    <a:lnTo>
                      <a:pt x="95" y="93"/>
                    </a:lnTo>
                    <a:lnTo>
                      <a:pt x="98" y="94"/>
                    </a:lnTo>
                    <a:lnTo>
                      <a:pt x="106" y="100"/>
                    </a:lnTo>
                    <a:lnTo>
                      <a:pt x="107" y="102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24" y="125"/>
                    </a:lnTo>
                    <a:lnTo>
                      <a:pt x="152" y="159"/>
                    </a:lnTo>
                    <a:lnTo>
                      <a:pt x="158" y="165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0"/>
                    </a:lnTo>
                    <a:lnTo>
                      <a:pt x="155" y="170"/>
                    </a:lnTo>
                    <a:lnTo>
                      <a:pt x="136" y="152"/>
                    </a:lnTo>
                    <a:lnTo>
                      <a:pt x="99" y="117"/>
                    </a:lnTo>
                    <a:lnTo>
                      <a:pt x="104" y="281"/>
                    </a:lnTo>
                    <a:lnTo>
                      <a:pt x="114" y="283"/>
                    </a:lnTo>
                    <a:lnTo>
                      <a:pt x="114" y="285"/>
                    </a:lnTo>
                    <a:lnTo>
                      <a:pt x="103" y="285"/>
                    </a:lnTo>
                    <a:lnTo>
                      <a:pt x="92" y="285"/>
                    </a:lnTo>
                    <a:lnTo>
                      <a:pt x="90" y="285"/>
                    </a:lnTo>
                    <a:lnTo>
                      <a:pt x="89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2" name="Freeform 300"/>
              <p:cNvSpPr>
                <a:spLocks/>
              </p:cNvSpPr>
              <p:nvPr/>
            </p:nvSpPr>
            <p:spPr bwMode="auto">
              <a:xfrm>
                <a:off x="636" y="1562"/>
                <a:ext cx="156" cy="282"/>
              </a:xfrm>
              <a:custGeom>
                <a:avLst/>
                <a:gdLst>
                  <a:gd name="T0" fmla="*/ 93 w 156"/>
                  <a:gd name="T1" fmla="*/ 281 h 282"/>
                  <a:gd name="T2" fmla="*/ 98 w 156"/>
                  <a:gd name="T3" fmla="*/ 112 h 282"/>
                  <a:gd name="T4" fmla="*/ 104 w 156"/>
                  <a:gd name="T5" fmla="*/ 118 h 282"/>
                  <a:gd name="T6" fmla="*/ 134 w 156"/>
                  <a:gd name="T7" fmla="*/ 147 h 282"/>
                  <a:gd name="T8" fmla="*/ 155 w 156"/>
                  <a:gd name="T9" fmla="*/ 166 h 282"/>
                  <a:gd name="T10" fmla="*/ 155 w 156"/>
                  <a:gd name="T11" fmla="*/ 166 h 282"/>
                  <a:gd name="T12" fmla="*/ 155 w 156"/>
                  <a:gd name="T13" fmla="*/ 166 h 282"/>
                  <a:gd name="T14" fmla="*/ 156 w 156"/>
                  <a:gd name="T15" fmla="*/ 165 h 282"/>
                  <a:gd name="T16" fmla="*/ 150 w 156"/>
                  <a:gd name="T17" fmla="*/ 158 h 282"/>
                  <a:gd name="T18" fmla="*/ 125 w 156"/>
                  <a:gd name="T19" fmla="*/ 127 h 282"/>
                  <a:gd name="T20" fmla="*/ 105 w 156"/>
                  <a:gd name="T21" fmla="*/ 105 h 282"/>
                  <a:gd name="T22" fmla="*/ 105 w 156"/>
                  <a:gd name="T23" fmla="*/ 104 h 282"/>
                  <a:gd name="T24" fmla="*/ 104 w 156"/>
                  <a:gd name="T25" fmla="*/ 100 h 282"/>
                  <a:gd name="T26" fmla="*/ 104 w 156"/>
                  <a:gd name="T27" fmla="*/ 100 h 282"/>
                  <a:gd name="T28" fmla="*/ 92 w 156"/>
                  <a:gd name="T29" fmla="*/ 92 h 282"/>
                  <a:gd name="T30" fmla="*/ 107 w 156"/>
                  <a:gd name="T31" fmla="*/ 46 h 282"/>
                  <a:gd name="T32" fmla="*/ 119 w 156"/>
                  <a:gd name="T33" fmla="*/ 9 h 282"/>
                  <a:gd name="T34" fmla="*/ 121 w 156"/>
                  <a:gd name="T35" fmla="*/ 0 h 282"/>
                  <a:gd name="T36" fmla="*/ 121 w 156"/>
                  <a:gd name="T37" fmla="*/ 0 h 282"/>
                  <a:gd name="T38" fmla="*/ 121 w 156"/>
                  <a:gd name="T39" fmla="*/ 0 h 282"/>
                  <a:gd name="T40" fmla="*/ 119 w 156"/>
                  <a:gd name="T41" fmla="*/ 1 h 282"/>
                  <a:gd name="T42" fmla="*/ 119 w 156"/>
                  <a:gd name="T43" fmla="*/ 2 h 282"/>
                  <a:gd name="T44" fmla="*/ 119 w 156"/>
                  <a:gd name="T45" fmla="*/ 3 h 282"/>
                  <a:gd name="T46" fmla="*/ 101 w 156"/>
                  <a:gd name="T47" fmla="*/ 42 h 282"/>
                  <a:gd name="T48" fmla="*/ 89 w 156"/>
                  <a:gd name="T49" fmla="*/ 78 h 282"/>
                  <a:gd name="T50" fmla="*/ 89 w 156"/>
                  <a:gd name="T51" fmla="*/ 84 h 282"/>
                  <a:gd name="T52" fmla="*/ 87 w 156"/>
                  <a:gd name="T53" fmla="*/ 89 h 282"/>
                  <a:gd name="T54" fmla="*/ 87 w 156"/>
                  <a:gd name="T55" fmla="*/ 90 h 282"/>
                  <a:gd name="T56" fmla="*/ 87 w 156"/>
                  <a:gd name="T57" fmla="*/ 90 h 282"/>
                  <a:gd name="T58" fmla="*/ 83 w 156"/>
                  <a:gd name="T59" fmla="*/ 93 h 282"/>
                  <a:gd name="T60" fmla="*/ 82 w 156"/>
                  <a:gd name="T61" fmla="*/ 95 h 282"/>
                  <a:gd name="T62" fmla="*/ 82 w 156"/>
                  <a:gd name="T63" fmla="*/ 95 h 282"/>
                  <a:gd name="T64" fmla="*/ 82 w 156"/>
                  <a:gd name="T65" fmla="*/ 95 h 282"/>
                  <a:gd name="T66" fmla="*/ 17 w 156"/>
                  <a:gd name="T67" fmla="*/ 121 h 282"/>
                  <a:gd name="T68" fmla="*/ 2 w 156"/>
                  <a:gd name="T69" fmla="*/ 129 h 282"/>
                  <a:gd name="T70" fmla="*/ 0 w 156"/>
                  <a:gd name="T71" fmla="*/ 130 h 282"/>
                  <a:gd name="T72" fmla="*/ 0 w 156"/>
                  <a:gd name="T73" fmla="*/ 131 h 282"/>
                  <a:gd name="T74" fmla="*/ 10 w 156"/>
                  <a:gd name="T75" fmla="*/ 129 h 282"/>
                  <a:gd name="T76" fmla="*/ 62 w 156"/>
                  <a:gd name="T77" fmla="*/ 112 h 282"/>
                  <a:gd name="T78" fmla="*/ 71 w 156"/>
                  <a:gd name="T79" fmla="*/ 109 h 282"/>
                  <a:gd name="T80" fmla="*/ 82 w 156"/>
                  <a:gd name="T81" fmla="*/ 101 h 282"/>
                  <a:gd name="T82" fmla="*/ 85 w 156"/>
                  <a:gd name="T83" fmla="*/ 100 h 282"/>
                  <a:gd name="T84" fmla="*/ 86 w 156"/>
                  <a:gd name="T85" fmla="*/ 103 h 282"/>
                  <a:gd name="T86" fmla="*/ 88 w 156"/>
                  <a:gd name="T87" fmla="*/ 104 h 282"/>
                  <a:gd name="T88" fmla="*/ 90 w 156"/>
                  <a:gd name="T89" fmla="*/ 105 h 282"/>
                  <a:gd name="T90" fmla="*/ 90 w 156"/>
                  <a:gd name="T91" fmla="*/ 281 h 282"/>
                  <a:gd name="T92" fmla="*/ 91 w 156"/>
                  <a:gd name="T93" fmla="*/ 281 h 2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6"/>
                  <a:gd name="T142" fmla="*/ 0 h 282"/>
                  <a:gd name="T143" fmla="*/ 156 w 156"/>
                  <a:gd name="T144" fmla="*/ 282 h 2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6" h="282">
                    <a:moveTo>
                      <a:pt x="91" y="282"/>
                    </a:moveTo>
                    <a:lnTo>
                      <a:pt x="93" y="282"/>
                    </a:lnTo>
                    <a:lnTo>
                      <a:pt x="93" y="281"/>
                    </a:lnTo>
                    <a:lnTo>
                      <a:pt x="102" y="281"/>
                    </a:lnTo>
                    <a:lnTo>
                      <a:pt x="96" y="110"/>
                    </a:lnTo>
                    <a:lnTo>
                      <a:pt x="98" y="112"/>
                    </a:lnTo>
                    <a:lnTo>
                      <a:pt x="104" y="118"/>
                    </a:lnTo>
                    <a:lnTo>
                      <a:pt x="107" y="121"/>
                    </a:lnTo>
                    <a:lnTo>
                      <a:pt x="134" y="147"/>
                    </a:lnTo>
                    <a:lnTo>
                      <a:pt x="153" y="165"/>
                    </a:lnTo>
                    <a:lnTo>
                      <a:pt x="155" y="166"/>
                    </a:lnTo>
                    <a:lnTo>
                      <a:pt x="156" y="166"/>
                    </a:lnTo>
                    <a:lnTo>
                      <a:pt x="156" y="165"/>
                    </a:lnTo>
                    <a:lnTo>
                      <a:pt x="155" y="164"/>
                    </a:lnTo>
                    <a:lnTo>
                      <a:pt x="150" y="158"/>
                    </a:lnTo>
                    <a:lnTo>
                      <a:pt x="119" y="121"/>
                    </a:lnTo>
                    <a:lnTo>
                      <a:pt x="125" y="127"/>
                    </a:lnTo>
                    <a:lnTo>
                      <a:pt x="112" y="111"/>
                    </a:lnTo>
                    <a:lnTo>
                      <a:pt x="105" y="105"/>
                    </a:lnTo>
                    <a:lnTo>
                      <a:pt x="105" y="104"/>
                    </a:lnTo>
                    <a:lnTo>
                      <a:pt x="105" y="101"/>
                    </a:lnTo>
                    <a:lnTo>
                      <a:pt x="104" y="100"/>
                    </a:lnTo>
                    <a:lnTo>
                      <a:pt x="96" y="94"/>
                    </a:lnTo>
                    <a:lnTo>
                      <a:pt x="93" y="92"/>
                    </a:lnTo>
                    <a:lnTo>
                      <a:pt x="92" y="92"/>
                    </a:lnTo>
                    <a:lnTo>
                      <a:pt x="92" y="91"/>
                    </a:lnTo>
                    <a:lnTo>
                      <a:pt x="107" y="46"/>
                    </a:lnTo>
                    <a:lnTo>
                      <a:pt x="119" y="9"/>
                    </a:lnTo>
                    <a:lnTo>
                      <a:pt x="121" y="1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4" y="10"/>
                    </a:lnTo>
                    <a:lnTo>
                      <a:pt x="110" y="20"/>
                    </a:lnTo>
                    <a:lnTo>
                      <a:pt x="101" y="42"/>
                    </a:lnTo>
                    <a:lnTo>
                      <a:pt x="93" y="63"/>
                    </a:lnTo>
                    <a:lnTo>
                      <a:pt x="90" y="71"/>
                    </a:lnTo>
                    <a:lnTo>
                      <a:pt x="89" y="78"/>
                    </a:lnTo>
                    <a:lnTo>
                      <a:pt x="89" y="84"/>
                    </a:lnTo>
                    <a:lnTo>
                      <a:pt x="87" y="89"/>
                    </a:lnTo>
                    <a:lnTo>
                      <a:pt x="87" y="90"/>
                    </a:lnTo>
                    <a:lnTo>
                      <a:pt x="84" y="92"/>
                    </a:lnTo>
                    <a:lnTo>
                      <a:pt x="83" y="93"/>
                    </a:lnTo>
                    <a:lnTo>
                      <a:pt x="82" y="95"/>
                    </a:lnTo>
                    <a:lnTo>
                      <a:pt x="62" y="103"/>
                    </a:lnTo>
                    <a:lnTo>
                      <a:pt x="82" y="95"/>
                    </a:lnTo>
                    <a:lnTo>
                      <a:pt x="45" y="110"/>
                    </a:lnTo>
                    <a:lnTo>
                      <a:pt x="17" y="121"/>
                    </a:lnTo>
                    <a:lnTo>
                      <a:pt x="7" y="126"/>
                    </a:lnTo>
                    <a:lnTo>
                      <a:pt x="2" y="129"/>
                    </a:lnTo>
                    <a:lnTo>
                      <a:pt x="1" y="129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10" y="129"/>
                    </a:lnTo>
                    <a:lnTo>
                      <a:pt x="39" y="120"/>
                    </a:lnTo>
                    <a:lnTo>
                      <a:pt x="62" y="112"/>
                    </a:lnTo>
                    <a:lnTo>
                      <a:pt x="67" y="110"/>
                    </a:lnTo>
                    <a:lnTo>
                      <a:pt x="71" y="109"/>
                    </a:lnTo>
                    <a:lnTo>
                      <a:pt x="78" y="105"/>
                    </a:lnTo>
                    <a:lnTo>
                      <a:pt x="82" y="101"/>
                    </a:lnTo>
                    <a:lnTo>
                      <a:pt x="85" y="100"/>
                    </a:lnTo>
                    <a:lnTo>
                      <a:pt x="85" y="101"/>
                    </a:lnTo>
                    <a:lnTo>
                      <a:pt x="86" y="103"/>
                    </a:lnTo>
                    <a:lnTo>
                      <a:pt x="88" y="104"/>
                    </a:lnTo>
                    <a:lnTo>
                      <a:pt x="90" y="105"/>
                    </a:lnTo>
                    <a:lnTo>
                      <a:pt x="90" y="137"/>
                    </a:lnTo>
                    <a:lnTo>
                      <a:pt x="90" y="281"/>
                    </a:lnTo>
                    <a:lnTo>
                      <a:pt x="90" y="276"/>
                    </a:lnTo>
                    <a:lnTo>
                      <a:pt x="90" y="281"/>
                    </a:lnTo>
                    <a:lnTo>
                      <a:pt x="91" y="281"/>
                    </a:lnTo>
                    <a:lnTo>
                      <a:pt x="91" y="2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3" name="Freeform 301"/>
              <p:cNvSpPr>
                <a:spLocks/>
              </p:cNvSpPr>
              <p:nvPr/>
            </p:nvSpPr>
            <p:spPr bwMode="auto">
              <a:xfrm>
                <a:off x="726" y="1667"/>
                <a:ext cx="7" cy="177"/>
              </a:xfrm>
              <a:custGeom>
                <a:avLst/>
                <a:gdLst>
                  <a:gd name="T0" fmla="*/ 1 w 7"/>
                  <a:gd name="T1" fmla="*/ 0 h 177"/>
                  <a:gd name="T2" fmla="*/ 0 w 7"/>
                  <a:gd name="T3" fmla="*/ 2 h 177"/>
                  <a:gd name="T4" fmla="*/ 2 w 7"/>
                  <a:gd name="T5" fmla="*/ 177 h 177"/>
                  <a:gd name="T6" fmla="*/ 7 w 7"/>
                  <a:gd name="T7" fmla="*/ 177 h 177"/>
                  <a:gd name="T8" fmla="*/ 4 w 7"/>
                  <a:gd name="T9" fmla="*/ 2 h 177"/>
                  <a:gd name="T10" fmla="*/ 1 w 7"/>
                  <a:gd name="T11" fmla="*/ 0 h 177"/>
                  <a:gd name="T12" fmla="*/ 1 w 7"/>
                  <a:gd name="T13" fmla="*/ 0 h 1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77"/>
                  <a:gd name="T23" fmla="*/ 7 w 7"/>
                  <a:gd name="T24" fmla="*/ 177 h 1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77">
                    <a:moveTo>
                      <a:pt x="1" y="0"/>
                    </a:moveTo>
                    <a:lnTo>
                      <a:pt x="0" y="2"/>
                    </a:lnTo>
                    <a:lnTo>
                      <a:pt x="2" y="177"/>
                    </a:lnTo>
                    <a:lnTo>
                      <a:pt x="7" y="177"/>
                    </a:lnTo>
                    <a:lnTo>
                      <a:pt x="4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4" name="Freeform 302"/>
              <p:cNvSpPr>
                <a:spLocks/>
              </p:cNvSpPr>
              <p:nvPr/>
            </p:nvSpPr>
            <p:spPr bwMode="auto">
              <a:xfrm>
                <a:off x="729" y="1659"/>
                <a:ext cx="11" cy="8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1 h 8"/>
                  <a:gd name="T4" fmla="*/ 0 w 11"/>
                  <a:gd name="T5" fmla="*/ 0 h 8"/>
                  <a:gd name="T6" fmla="*/ 0 w 11"/>
                  <a:gd name="T7" fmla="*/ 0 h 8"/>
                  <a:gd name="T8" fmla="*/ 0 w 11"/>
                  <a:gd name="T9" fmla="*/ 0 h 8"/>
                  <a:gd name="T10" fmla="*/ 2 w 11"/>
                  <a:gd name="T11" fmla="*/ 1 h 8"/>
                  <a:gd name="T12" fmla="*/ 2 w 11"/>
                  <a:gd name="T13" fmla="*/ 1 h 8"/>
                  <a:gd name="T14" fmla="*/ 2 w 11"/>
                  <a:gd name="T15" fmla="*/ 1 h 8"/>
                  <a:gd name="T16" fmla="*/ 9 w 11"/>
                  <a:gd name="T17" fmla="*/ 6 h 8"/>
                  <a:gd name="T18" fmla="*/ 9 w 11"/>
                  <a:gd name="T19" fmla="*/ 6 h 8"/>
                  <a:gd name="T20" fmla="*/ 9 w 11"/>
                  <a:gd name="T21" fmla="*/ 6 h 8"/>
                  <a:gd name="T22" fmla="*/ 11 w 11"/>
                  <a:gd name="T23" fmla="*/ 8 h 8"/>
                  <a:gd name="T24" fmla="*/ 11 w 11"/>
                  <a:gd name="T25" fmla="*/ 8 h 8"/>
                  <a:gd name="T26" fmla="*/ 1 w 11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5" name="Freeform 303"/>
              <p:cNvSpPr>
                <a:spLocks/>
              </p:cNvSpPr>
              <p:nvPr/>
            </p:nvSpPr>
            <p:spPr bwMode="auto">
              <a:xfrm>
                <a:off x="729" y="1659"/>
                <a:ext cx="11" cy="8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1 h 8"/>
                  <a:gd name="T4" fmla="*/ 0 w 11"/>
                  <a:gd name="T5" fmla="*/ 0 h 8"/>
                  <a:gd name="T6" fmla="*/ 0 w 11"/>
                  <a:gd name="T7" fmla="*/ 0 h 8"/>
                  <a:gd name="T8" fmla="*/ 0 w 11"/>
                  <a:gd name="T9" fmla="*/ 0 h 8"/>
                  <a:gd name="T10" fmla="*/ 2 w 11"/>
                  <a:gd name="T11" fmla="*/ 1 h 8"/>
                  <a:gd name="T12" fmla="*/ 2 w 11"/>
                  <a:gd name="T13" fmla="*/ 1 h 8"/>
                  <a:gd name="T14" fmla="*/ 2 w 11"/>
                  <a:gd name="T15" fmla="*/ 1 h 8"/>
                  <a:gd name="T16" fmla="*/ 9 w 11"/>
                  <a:gd name="T17" fmla="*/ 6 h 8"/>
                  <a:gd name="T18" fmla="*/ 9 w 11"/>
                  <a:gd name="T19" fmla="*/ 6 h 8"/>
                  <a:gd name="T20" fmla="*/ 9 w 11"/>
                  <a:gd name="T21" fmla="*/ 6 h 8"/>
                  <a:gd name="T22" fmla="*/ 11 w 11"/>
                  <a:gd name="T23" fmla="*/ 8 h 8"/>
                  <a:gd name="T24" fmla="*/ 11 w 11"/>
                  <a:gd name="T25" fmla="*/ 8 h 8"/>
                  <a:gd name="T26" fmla="*/ 1 w 11"/>
                  <a:gd name="T27" fmla="*/ 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6" name="Freeform 304"/>
              <p:cNvSpPr>
                <a:spLocks/>
              </p:cNvSpPr>
              <p:nvPr/>
            </p:nvSpPr>
            <p:spPr bwMode="auto">
              <a:xfrm>
                <a:off x="723" y="1563"/>
                <a:ext cx="32" cy="88"/>
              </a:xfrm>
              <a:custGeom>
                <a:avLst/>
                <a:gdLst>
                  <a:gd name="T0" fmla="*/ 0 w 32"/>
                  <a:gd name="T1" fmla="*/ 88 h 88"/>
                  <a:gd name="T2" fmla="*/ 0 w 32"/>
                  <a:gd name="T3" fmla="*/ 88 h 88"/>
                  <a:gd name="T4" fmla="*/ 1 w 32"/>
                  <a:gd name="T5" fmla="*/ 86 h 88"/>
                  <a:gd name="T6" fmla="*/ 2 w 32"/>
                  <a:gd name="T7" fmla="*/ 82 h 88"/>
                  <a:gd name="T8" fmla="*/ 2 w 32"/>
                  <a:gd name="T9" fmla="*/ 82 h 88"/>
                  <a:gd name="T10" fmla="*/ 3 w 32"/>
                  <a:gd name="T11" fmla="*/ 79 h 88"/>
                  <a:gd name="T12" fmla="*/ 3 w 32"/>
                  <a:gd name="T13" fmla="*/ 79 h 88"/>
                  <a:gd name="T14" fmla="*/ 3 w 32"/>
                  <a:gd name="T15" fmla="*/ 75 h 88"/>
                  <a:gd name="T16" fmla="*/ 4 w 32"/>
                  <a:gd name="T17" fmla="*/ 69 h 88"/>
                  <a:gd name="T18" fmla="*/ 4 w 32"/>
                  <a:gd name="T19" fmla="*/ 69 h 88"/>
                  <a:gd name="T20" fmla="*/ 11 w 32"/>
                  <a:gd name="T21" fmla="*/ 52 h 88"/>
                  <a:gd name="T22" fmla="*/ 23 w 32"/>
                  <a:gd name="T23" fmla="*/ 23 h 88"/>
                  <a:gd name="T24" fmla="*/ 23 w 32"/>
                  <a:gd name="T25" fmla="*/ 23 h 88"/>
                  <a:gd name="T26" fmla="*/ 30 w 32"/>
                  <a:gd name="T27" fmla="*/ 7 h 88"/>
                  <a:gd name="T28" fmla="*/ 32 w 32"/>
                  <a:gd name="T29" fmla="*/ 0 h 88"/>
                  <a:gd name="T30" fmla="*/ 32 w 32"/>
                  <a:gd name="T31" fmla="*/ 0 h 88"/>
                  <a:gd name="T32" fmla="*/ 19 w 32"/>
                  <a:gd name="T33" fmla="*/ 39 h 88"/>
                  <a:gd name="T34" fmla="*/ 3 w 32"/>
                  <a:gd name="T35" fmla="*/ 80 h 88"/>
                  <a:gd name="T36" fmla="*/ 3 w 32"/>
                  <a:gd name="T37" fmla="*/ 80 h 88"/>
                  <a:gd name="T38" fmla="*/ 1 w 32"/>
                  <a:gd name="T39" fmla="*/ 88 h 88"/>
                  <a:gd name="T40" fmla="*/ 0 w 32"/>
                  <a:gd name="T41" fmla="*/ 88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88"/>
                  <a:gd name="T65" fmla="*/ 32 w 32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88">
                    <a:moveTo>
                      <a:pt x="0" y="88"/>
                    </a:moveTo>
                    <a:lnTo>
                      <a:pt x="0" y="88"/>
                    </a:lnTo>
                    <a:lnTo>
                      <a:pt x="1" y="86"/>
                    </a:lnTo>
                    <a:lnTo>
                      <a:pt x="2" y="82"/>
                    </a:lnTo>
                    <a:lnTo>
                      <a:pt x="3" y="79"/>
                    </a:lnTo>
                    <a:lnTo>
                      <a:pt x="3" y="75"/>
                    </a:lnTo>
                    <a:lnTo>
                      <a:pt x="4" y="69"/>
                    </a:lnTo>
                    <a:lnTo>
                      <a:pt x="11" y="52"/>
                    </a:lnTo>
                    <a:lnTo>
                      <a:pt x="23" y="23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19" y="39"/>
                    </a:lnTo>
                    <a:lnTo>
                      <a:pt x="3" y="80"/>
                    </a:lnTo>
                    <a:lnTo>
                      <a:pt x="1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7" name="Freeform 305"/>
              <p:cNvSpPr>
                <a:spLocks/>
              </p:cNvSpPr>
              <p:nvPr/>
            </p:nvSpPr>
            <p:spPr bwMode="auto">
              <a:xfrm>
                <a:off x="723" y="1563"/>
                <a:ext cx="32" cy="88"/>
              </a:xfrm>
              <a:custGeom>
                <a:avLst/>
                <a:gdLst>
                  <a:gd name="T0" fmla="*/ 0 w 32"/>
                  <a:gd name="T1" fmla="*/ 88 h 88"/>
                  <a:gd name="T2" fmla="*/ 0 w 32"/>
                  <a:gd name="T3" fmla="*/ 88 h 88"/>
                  <a:gd name="T4" fmla="*/ 1 w 32"/>
                  <a:gd name="T5" fmla="*/ 86 h 88"/>
                  <a:gd name="T6" fmla="*/ 2 w 32"/>
                  <a:gd name="T7" fmla="*/ 82 h 88"/>
                  <a:gd name="T8" fmla="*/ 2 w 32"/>
                  <a:gd name="T9" fmla="*/ 82 h 88"/>
                  <a:gd name="T10" fmla="*/ 3 w 32"/>
                  <a:gd name="T11" fmla="*/ 79 h 88"/>
                  <a:gd name="T12" fmla="*/ 3 w 32"/>
                  <a:gd name="T13" fmla="*/ 79 h 88"/>
                  <a:gd name="T14" fmla="*/ 3 w 32"/>
                  <a:gd name="T15" fmla="*/ 75 h 88"/>
                  <a:gd name="T16" fmla="*/ 4 w 32"/>
                  <a:gd name="T17" fmla="*/ 69 h 88"/>
                  <a:gd name="T18" fmla="*/ 4 w 32"/>
                  <a:gd name="T19" fmla="*/ 69 h 88"/>
                  <a:gd name="T20" fmla="*/ 11 w 32"/>
                  <a:gd name="T21" fmla="*/ 52 h 88"/>
                  <a:gd name="T22" fmla="*/ 23 w 32"/>
                  <a:gd name="T23" fmla="*/ 23 h 88"/>
                  <a:gd name="T24" fmla="*/ 23 w 32"/>
                  <a:gd name="T25" fmla="*/ 23 h 88"/>
                  <a:gd name="T26" fmla="*/ 30 w 32"/>
                  <a:gd name="T27" fmla="*/ 7 h 88"/>
                  <a:gd name="T28" fmla="*/ 32 w 32"/>
                  <a:gd name="T29" fmla="*/ 0 h 88"/>
                  <a:gd name="T30" fmla="*/ 32 w 32"/>
                  <a:gd name="T31" fmla="*/ 0 h 88"/>
                  <a:gd name="T32" fmla="*/ 19 w 32"/>
                  <a:gd name="T33" fmla="*/ 39 h 88"/>
                  <a:gd name="T34" fmla="*/ 3 w 32"/>
                  <a:gd name="T35" fmla="*/ 80 h 88"/>
                  <a:gd name="T36" fmla="*/ 3 w 32"/>
                  <a:gd name="T37" fmla="*/ 80 h 88"/>
                  <a:gd name="T38" fmla="*/ 1 w 32"/>
                  <a:gd name="T39" fmla="*/ 88 h 88"/>
                  <a:gd name="T40" fmla="*/ 0 w 32"/>
                  <a:gd name="T41" fmla="*/ 88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88"/>
                  <a:gd name="T65" fmla="*/ 32 w 32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88">
                    <a:moveTo>
                      <a:pt x="0" y="88"/>
                    </a:moveTo>
                    <a:lnTo>
                      <a:pt x="0" y="88"/>
                    </a:lnTo>
                    <a:lnTo>
                      <a:pt x="1" y="86"/>
                    </a:lnTo>
                    <a:lnTo>
                      <a:pt x="2" y="82"/>
                    </a:lnTo>
                    <a:lnTo>
                      <a:pt x="3" y="79"/>
                    </a:lnTo>
                    <a:lnTo>
                      <a:pt x="3" y="75"/>
                    </a:lnTo>
                    <a:lnTo>
                      <a:pt x="4" y="69"/>
                    </a:lnTo>
                    <a:lnTo>
                      <a:pt x="11" y="52"/>
                    </a:lnTo>
                    <a:lnTo>
                      <a:pt x="23" y="23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19" y="39"/>
                    </a:lnTo>
                    <a:lnTo>
                      <a:pt x="3" y="80"/>
                    </a:lnTo>
                    <a:lnTo>
                      <a:pt x="1" y="88"/>
                    </a:lnTo>
                    <a:lnTo>
                      <a:pt x="0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8" name="Freeform 306"/>
              <p:cNvSpPr>
                <a:spLocks/>
              </p:cNvSpPr>
              <p:nvPr/>
            </p:nvSpPr>
            <p:spPr bwMode="auto">
              <a:xfrm>
                <a:off x="637" y="1657"/>
                <a:ext cx="81" cy="35"/>
              </a:xfrm>
              <a:custGeom>
                <a:avLst/>
                <a:gdLst>
                  <a:gd name="T0" fmla="*/ 1 w 81"/>
                  <a:gd name="T1" fmla="*/ 34 h 35"/>
                  <a:gd name="T2" fmla="*/ 1 w 81"/>
                  <a:gd name="T3" fmla="*/ 34 h 35"/>
                  <a:gd name="T4" fmla="*/ 6 w 81"/>
                  <a:gd name="T5" fmla="*/ 31 h 35"/>
                  <a:gd name="T6" fmla="*/ 16 w 81"/>
                  <a:gd name="T7" fmla="*/ 26 h 35"/>
                  <a:gd name="T8" fmla="*/ 44 w 81"/>
                  <a:gd name="T9" fmla="*/ 15 h 35"/>
                  <a:gd name="T10" fmla="*/ 81 w 81"/>
                  <a:gd name="T11" fmla="*/ 0 h 35"/>
                  <a:gd name="T12" fmla="*/ 81 w 81"/>
                  <a:gd name="T13" fmla="*/ 0 h 35"/>
                  <a:gd name="T14" fmla="*/ 42 w 81"/>
                  <a:gd name="T15" fmla="*/ 15 h 35"/>
                  <a:gd name="T16" fmla="*/ 15 w 81"/>
                  <a:gd name="T17" fmla="*/ 27 h 35"/>
                  <a:gd name="T18" fmla="*/ 6 w 81"/>
                  <a:gd name="T19" fmla="*/ 32 h 35"/>
                  <a:gd name="T20" fmla="*/ 2 w 81"/>
                  <a:gd name="T21" fmla="*/ 35 h 35"/>
                  <a:gd name="T22" fmla="*/ 2 w 81"/>
                  <a:gd name="T23" fmla="*/ 35 h 35"/>
                  <a:gd name="T24" fmla="*/ 2 w 81"/>
                  <a:gd name="T25" fmla="*/ 35 h 35"/>
                  <a:gd name="T26" fmla="*/ 2 w 81"/>
                  <a:gd name="T27" fmla="*/ 35 h 35"/>
                  <a:gd name="T28" fmla="*/ 2 w 81"/>
                  <a:gd name="T29" fmla="*/ 35 h 35"/>
                  <a:gd name="T30" fmla="*/ 0 w 81"/>
                  <a:gd name="T31" fmla="*/ 35 h 35"/>
                  <a:gd name="T32" fmla="*/ 0 w 81"/>
                  <a:gd name="T33" fmla="*/ 35 h 35"/>
                  <a:gd name="T34" fmla="*/ 1 w 8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35"/>
                  <a:gd name="T56" fmla="*/ 81 w 81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35">
                    <a:moveTo>
                      <a:pt x="1" y="34"/>
                    </a:moveTo>
                    <a:lnTo>
                      <a:pt x="1" y="34"/>
                    </a:lnTo>
                    <a:lnTo>
                      <a:pt x="6" y="31"/>
                    </a:lnTo>
                    <a:lnTo>
                      <a:pt x="16" y="26"/>
                    </a:lnTo>
                    <a:lnTo>
                      <a:pt x="44" y="15"/>
                    </a:lnTo>
                    <a:lnTo>
                      <a:pt x="81" y="0"/>
                    </a:lnTo>
                    <a:lnTo>
                      <a:pt x="42" y="15"/>
                    </a:lnTo>
                    <a:lnTo>
                      <a:pt x="15" y="27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99" name="Freeform 307"/>
              <p:cNvSpPr>
                <a:spLocks/>
              </p:cNvSpPr>
              <p:nvPr/>
            </p:nvSpPr>
            <p:spPr bwMode="auto">
              <a:xfrm>
                <a:off x="637" y="1657"/>
                <a:ext cx="81" cy="35"/>
              </a:xfrm>
              <a:custGeom>
                <a:avLst/>
                <a:gdLst>
                  <a:gd name="T0" fmla="*/ 1 w 81"/>
                  <a:gd name="T1" fmla="*/ 34 h 35"/>
                  <a:gd name="T2" fmla="*/ 1 w 81"/>
                  <a:gd name="T3" fmla="*/ 34 h 35"/>
                  <a:gd name="T4" fmla="*/ 6 w 81"/>
                  <a:gd name="T5" fmla="*/ 31 h 35"/>
                  <a:gd name="T6" fmla="*/ 16 w 81"/>
                  <a:gd name="T7" fmla="*/ 26 h 35"/>
                  <a:gd name="T8" fmla="*/ 44 w 81"/>
                  <a:gd name="T9" fmla="*/ 15 h 35"/>
                  <a:gd name="T10" fmla="*/ 81 w 81"/>
                  <a:gd name="T11" fmla="*/ 0 h 35"/>
                  <a:gd name="T12" fmla="*/ 81 w 81"/>
                  <a:gd name="T13" fmla="*/ 0 h 35"/>
                  <a:gd name="T14" fmla="*/ 42 w 81"/>
                  <a:gd name="T15" fmla="*/ 15 h 35"/>
                  <a:gd name="T16" fmla="*/ 15 w 81"/>
                  <a:gd name="T17" fmla="*/ 27 h 35"/>
                  <a:gd name="T18" fmla="*/ 6 w 81"/>
                  <a:gd name="T19" fmla="*/ 32 h 35"/>
                  <a:gd name="T20" fmla="*/ 2 w 81"/>
                  <a:gd name="T21" fmla="*/ 35 h 35"/>
                  <a:gd name="T22" fmla="*/ 2 w 81"/>
                  <a:gd name="T23" fmla="*/ 35 h 35"/>
                  <a:gd name="T24" fmla="*/ 2 w 81"/>
                  <a:gd name="T25" fmla="*/ 35 h 35"/>
                  <a:gd name="T26" fmla="*/ 2 w 81"/>
                  <a:gd name="T27" fmla="*/ 35 h 35"/>
                  <a:gd name="T28" fmla="*/ 2 w 81"/>
                  <a:gd name="T29" fmla="*/ 35 h 35"/>
                  <a:gd name="T30" fmla="*/ 0 w 81"/>
                  <a:gd name="T31" fmla="*/ 35 h 35"/>
                  <a:gd name="T32" fmla="*/ 0 w 81"/>
                  <a:gd name="T33" fmla="*/ 35 h 35"/>
                  <a:gd name="T34" fmla="*/ 1 w 8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35"/>
                  <a:gd name="T56" fmla="*/ 81 w 81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35">
                    <a:moveTo>
                      <a:pt x="1" y="34"/>
                    </a:moveTo>
                    <a:lnTo>
                      <a:pt x="1" y="34"/>
                    </a:lnTo>
                    <a:lnTo>
                      <a:pt x="6" y="31"/>
                    </a:lnTo>
                    <a:lnTo>
                      <a:pt x="16" y="26"/>
                    </a:lnTo>
                    <a:lnTo>
                      <a:pt x="44" y="15"/>
                    </a:lnTo>
                    <a:lnTo>
                      <a:pt x="81" y="0"/>
                    </a:lnTo>
                    <a:lnTo>
                      <a:pt x="42" y="15"/>
                    </a:lnTo>
                    <a:lnTo>
                      <a:pt x="15" y="27"/>
                    </a:lnTo>
                    <a:lnTo>
                      <a:pt x="6" y="32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1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0" name="Freeform 308"/>
              <p:cNvSpPr>
                <a:spLocks/>
              </p:cNvSpPr>
              <p:nvPr/>
            </p:nvSpPr>
            <p:spPr bwMode="auto">
              <a:xfrm>
                <a:off x="726" y="1659"/>
                <a:ext cx="35" cy="30"/>
              </a:xfrm>
              <a:custGeom>
                <a:avLst/>
                <a:gdLst>
                  <a:gd name="T0" fmla="*/ 12 w 35"/>
                  <a:gd name="T1" fmla="*/ 6 h 30"/>
                  <a:gd name="T2" fmla="*/ 12 w 35"/>
                  <a:gd name="T3" fmla="*/ 6 h 30"/>
                  <a:gd name="T4" fmla="*/ 3 w 35"/>
                  <a:gd name="T5" fmla="*/ 0 h 30"/>
                  <a:gd name="T6" fmla="*/ 3 w 35"/>
                  <a:gd name="T7" fmla="*/ 0 h 30"/>
                  <a:gd name="T8" fmla="*/ 2 w 35"/>
                  <a:gd name="T9" fmla="*/ 0 h 30"/>
                  <a:gd name="T10" fmla="*/ 0 w 35"/>
                  <a:gd name="T11" fmla="*/ 0 h 30"/>
                  <a:gd name="T12" fmla="*/ 0 w 35"/>
                  <a:gd name="T13" fmla="*/ 0 h 30"/>
                  <a:gd name="T14" fmla="*/ 1 w 35"/>
                  <a:gd name="T15" fmla="*/ 0 h 30"/>
                  <a:gd name="T16" fmla="*/ 3 w 35"/>
                  <a:gd name="T17" fmla="*/ 0 h 30"/>
                  <a:gd name="T18" fmla="*/ 14 w 35"/>
                  <a:gd name="T19" fmla="*/ 7 h 30"/>
                  <a:gd name="T20" fmla="*/ 14 w 35"/>
                  <a:gd name="T21" fmla="*/ 7 h 30"/>
                  <a:gd name="T22" fmla="*/ 14 w 35"/>
                  <a:gd name="T23" fmla="*/ 5 h 30"/>
                  <a:gd name="T24" fmla="*/ 13 w 35"/>
                  <a:gd name="T25" fmla="*/ 3 h 30"/>
                  <a:gd name="T26" fmla="*/ 12 w 35"/>
                  <a:gd name="T27" fmla="*/ 2 h 30"/>
                  <a:gd name="T28" fmla="*/ 12 w 35"/>
                  <a:gd name="T29" fmla="*/ 2 h 30"/>
                  <a:gd name="T30" fmla="*/ 14 w 35"/>
                  <a:gd name="T31" fmla="*/ 3 h 30"/>
                  <a:gd name="T32" fmla="*/ 15 w 35"/>
                  <a:gd name="T33" fmla="*/ 4 h 30"/>
                  <a:gd name="T34" fmla="*/ 14 w 35"/>
                  <a:gd name="T35" fmla="*/ 8 h 30"/>
                  <a:gd name="T36" fmla="*/ 14 w 35"/>
                  <a:gd name="T37" fmla="*/ 8 h 30"/>
                  <a:gd name="T38" fmla="*/ 21 w 35"/>
                  <a:gd name="T39" fmla="*/ 13 h 30"/>
                  <a:gd name="T40" fmla="*/ 35 w 35"/>
                  <a:gd name="T41" fmla="*/ 30 h 30"/>
                  <a:gd name="T42" fmla="*/ 35 w 35"/>
                  <a:gd name="T43" fmla="*/ 30 h 30"/>
                  <a:gd name="T44" fmla="*/ 24 w 35"/>
                  <a:gd name="T45" fmla="*/ 19 h 30"/>
                  <a:gd name="T46" fmla="*/ 12 w 35"/>
                  <a:gd name="T47" fmla="*/ 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30"/>
                  <a:gd name="T74" fmla="*/ 35 w 35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30">
                    <a:moveTo>
                      <a:pt x="12" y="6"/>
                    </a:moveTo>
                    <a:lnTo>
                      <a:pt x="12" y="6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8"/>
                    </a:lnTo>
                    <a:lnTo>
                      <a:pt x="21" y="13"/>
                    </a:lnTo>
                    <a:lnTo>
                      <a:pt x="35" y="30"/>
                    </a:lnTo>
                    <a:lnTo>
                      <a:pt x="24" y="1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1" name="Freeform 309"/>
              <p:cNvSpPr>
                <a:spLocks/>
              </p:cNvSpPr>
              <p:nvPr/>
            </p:nvSpPr>
            <p:spPr bwMode="auto">
              <a:xfrm>
                <a:off x="726" y="1659"/>
                <a:ext cx="35" cy="30"/>
              </a:xfrm>
              <a:custGeom>
                <a:avLst/>
                <a:gdLst>
                  <a:gd name="T0" fmla="*/ 12 w 35"/>
                  <a:gd name="T1" fmla="*/ 6 h 30"/>
                  <a:gd name="T2" fmla="*/ 12 w 35"/>
                  <a:gd name="T3" fmla="*/ 6 h 30"/>
                  <a:gd name="T4" fmla="*/ 3 w 35"/>
                  <a:gd name="T5" fmla="*/ 0 h 30"/>
                  <a:gd name="T6" fmla="*/ 3 w 35"/>
                  <a:gd name="T7" fmla="*/ 0 h 30"/>
                  <a:gd name="T8" fmla="*/ 2 w 35"/>
                  <a:gd name="T9" fmla="*/ 0 h 30"/>
                  <a:gd name="T10" fmla="*/ 0 w 35"/>
                  <a:gd name="T11" fmla="*/ 0 h 30"/>
                  <a:gd name="T12" fmla="*/ 0 w 35"/>
                  <a:gd name="T13" fmla="*/ 0 h 30"/>
                  <a:gd name="T14" fmla="*/ 1 w 35"/>
                  <a:gd name="T15" fmla="*/ 0 h 30"/>
                  <a:gd name="T16" fmla="*/ 3 w 35"/>
                  <a:gd name="T17" fmla="*/ 0 h 30"/>
                  <a:gd name="T18" fmla="*/ 14 w 35"/>
                  <a:gd name="T19" fmla="*/ 7 h 30"/>
                  <a:gd name="T20" fmla="*/ 14 w 35"/>
                  <a:gd name="T21" fmla="*/ 7 h 30"/>
                  <a:gd name="T22" fmla="*/ 14 w 35"/>
                  <a:gd name="T23" fmla="*/ 5 h 30"/>
                  <a:gd name="T24" fmla="*/ 13 w 35"/>
                  <a:gd name="T25" fmla="*/ 3 h 30"/>
                  <a:gd name="T26" fmla="*/ 12 w 35"/>
                  <a:gd name="T27" fmla="*/ 2 h 30"/>
                  <a:gd name="T28" fmla="*/ 12 w 35"/>
                  <a:gd name="T29" fmla="*/ 2 h 30"/>
                  <a:gd name="T30" fmla="*/ 14 w 35"/>
                  <a:gd name="T31" fmla="*/ 3 h 30"/>
                  <a:gd name="T32" fmla="*/ 15 w 35"/>
                  <a:gd name="T33" fmla="*/ 4 h 30"/>
                  <a:gd name="T34" fmla="*/ 14 w 35"/>
                  <a:gd name="T35" fmla="*/ 8 h 30"/>
                  <a:gd name="T36" fmla="*/ 14 w 35"/>
                  <a:gd name="T37" fmla="*/ 8 h 30"/>
                  <a:gd name="T38" fmla="*/ 21 w 35"/>
                  <a:gd name="T39" fmla="*/ 13 h 30"/>
                  <a:gd name="T40" fmla="*/ 35 w 35"/>
                  <a:gd name="T41" fmla="*/ 30 h 30"/>
                  <a:gd name="T42" fmla="*/ 35 w 35"/>
                  <a:gd name="T43" fmla="*/ 30 h 30"/>
                  <a:gd name="T44" fmla="*/ 24 w 35"/>
                  <a:gd name="T45" fmla="*/ 19 h 30"/>
                  <a:gd name="T46" fmla="*/ 12 w 35"/>
                  <a:gd name="T47" fmla="*/ 6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30"/>
                  <a:gd name="T74" fmla="*/ 35 w 35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30">
                    <a:moveTo>
                      <a:pt x="12" y="6"/>
                    </a:moveTo>
                    <a:lnTo>
                      <a:pt x="12" y="6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8"/>
                    </a:lnTo>
                    <a:lnTo>
                      <a:pt x="21" y="13"/>
                    </a:lnTo>
                    <a:lnTo>
                      <a:pt x="35" y="30"/>
                    </a:lnTo>
                    <a:lnTo>
                      <a:pt x="24" y="19"/>
                    </a:lnTo>
                    <a:lnTo>
                      <a:pt x="12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2" name="Freeform 310"/>
              <p:cNvSpPr>
                <a:spLocks/>
              </p:cNvSpPr>
              <p:nvPr/>
            </p:nvSpPr>
            <p:spPr bwMode="auto">
              <a:xfrm>
                <a:off x="658" y="1656"/>
                <a:ext cx="133" cy="188"/>
              </a:xfrm>
              <a:custGeom>
                <a:avLst/>
                <a:gdLst>
                  <a:gd name="T0" fmla="*/ 68 w 133"/>
                  <a:gd name="T1" fmla="*/ 187 h 188"/>
                  <a:gd name="T2" fmla="*/ 68 w 133"/>
                  <a:gd name="T3" fmla="*/ 43 h 188"/>
                  <a:gd name="T4" fmla="*/ 68 w 133"/>
                  <a:gd name="T5" fmla="*/ 11 h 188"/>
                  <a:gd name="T6" fmla="*/ 66 w 133"/>
                  <a:gd name="T7" fmla="*/ 10 h 188"/>
                  <a:gd name="T8" fmla="*/ 63 w 133"/>
                  <a:gd name="T9" fmla="*/ 7 h 188"/>
                  <a:gd name="T10" fmla="*/ 63 w 133"/>
                  <a:gd name="T11" fmla="*/ 6 h 188"/>
                  <a:gd name="T12" fmla="*/ 58 w 133"/>
                  <a:gd name="T13" fmla="*/ 9 h 188"/>
                  <a:gd name="T14" fmla="*/ 50 w 133"/>
                  <a:gd name="T15" fmla="*/ 14 h 188"/>
                  <a:gd name="T16" fmla="*/ 38 w 133"/>
                  <a:gd name="T17" fmla="*/ 16 h 188"/>
                  <a:gd name="T18" fmla="*/ 8 w 133"/>
                  <a:gd name="T19" fmla="*/ 26 h 188"/>
                  <a:gd name="T20" fmla="*/ 0 w 133"/>
                  <a:gd name="T21" fmla="*/ 28 h 188"/>
                  <a:gd name="T22" fmla="*/ 12 w 133"/>
                  <a:gd name="T23" fmla="*/ 23 h 188"/>
                  <a:gd name="T24" fmla="*/ 60 w 133"/>
                  <a:gd name="T25" fmla="*/ 5 h 188"/>
                  <a:gd name="T26" fmla="*/ 60 w 133"/>
                  <a:gd name="T27" fmla="*/ 4 h 188"/>
                  <a:gd name="T28" fmla="*/ 61 w 133"/>
                  <a:gd name="T29" fmla="*/ 2 h 188"/>
                  <a:gd name="T30" fmla="*/ 61 w 133"/>
                  <a:gd name="T31" fmla="*/ 2 h 188"/>
                  <a:gd name="T32" fmla="*/ 61 w 133"/>
                  <a:gd name="T33" fmla="*/ 1 h 188"/>
                  <a:gd name="T34" fmla="*/ 61 w 133"/>
                  <a:gd name="T35" fmla="*/ 1 h 188"/>
                  <a:gd name="T36" fmla="*/ 63 w 133"/>
                  <a:gd name="T37" fmla="*/ 0 h 188"/>
                  <a:gd name="T38" fmla="*/ 64 w 133"/>
                  <a:gd name="T39" fmla="*/ 1 h 188"/>
                  <a:gd name="T40" fmla="*/ 67 w 133"/>
                  <a:gd name="T41" fmla="*/ 2 h 188"/>
                  <a:gd name="T42" fmla="*/ 68 w 133"/>
                  <a:gd name="T43" fmla="*/ 2 h 188"/>
                  <a:gd name="T44" fmla="*/ 67 w 133"/>
                  <a:gd name="T45" fmla="*/ 6 h 188"/>
                  <a:gd name="T46" fmla="*/ 117 w 133"/>
                  <a:gd name="T47" fmla="*/ 57 h 188"/>
                  <a:gd name="T48" fmla="*/ 133 w 133"/>
                  <a:gd name="T49" fmla="*/ 72 h 188"/>
                  <a:gd name="T50" fmla="*/ 131 w 133"/>
                  <a:gd name="T51" fmla="*/ 71 h 188"/>
                  <a:gd name="T52" fmla="*/ 85 w 133"/>
                  <a:gd name="T53" fmla="*/ 27 h 188"/>
                  <a:gd name="T54" fmla="*/ 72 w 133"/>
                  <a:gd name="T55" fmla="*/ 13 h 188"/>
                  <a:gd name="T56" fmla="*/ 70 w 133"/>
                  <a:gd name="T57" fmla="*/ 14 h 188"/>
                  <a:gd name="T58" fmla="*/ 69 w 133"/>
                  <a:gd name="T59" fmla="*/ 33 h 188"/>
                  <a:gd name="T60" fmla="*/ 70 w 133"/>
                  <a:gd name="T61" fmla="*/ 33 h 188"/>
                  <a:gd name="T62" fmla="*/ 72 w 133"/>
                  <a:gd name="T63" fmla="*/ 37 h 188"/>
                  <a:gd name="T64" fmla="*/ 75 w 133"/>
                  <a:gd name="T65" fmla="*/ 63 h 188"/>
                  <a:gd name="T66" fmla="*/ 76 w 133"/>
                  <a:gd name="T67" fmla="*/ 87 h 188"/>
                  <a:gd name="T68" fmla="*/ 74 w 133"/>
                  <a:gd name="T69" fmla="*/ 77 h 188"/>
                  <a:gd name="T70" fmla="*/ 71 w 133"/>
                  <a:gd name="T71" fmla="*/ 64 h 188"/>
                  <a:gd name="T72" fmla="*/ 70 w 133"/>
                  <a:gd name="T73" fmla="*/ 62 h 188"/>
                  <a:gd name="T74" fmla="*/ 69 w 133"/>
                  <a:gd name="T75" fmla="*/ 62 h 188"/>
                  <a:gd name="T76" fmla="*/ 71 w 133"/>
                  <a:gd name="T77" fmla="*/ 188 h 188"/>
                  <a:gd name="T78" fmla="*/ 69 w 133"/>
                  <a:gd name="T79" fmla="*/ 188 h 1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"/>
                  <a:gd name="T121" fmla="*/ 0 h 188"/>
                  <a:gd name="T122" fmla="*/ 133 w 133"/>
                  <a:gd name="T123" fmla="*/ 188 h 1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" h="188">
                    <a:moveTo>
                      <a:pt x="68" y="122"/>
                    </a:moveTo>
                    <a:lnTo>
                      <a:pt x="68" y="187"/>
                    </a:lnTo>
                    <a:lnTo>
                      <a:pt x="68" y="43"/>
                    </a:lnTo>
                    <a:lnTo>
                      <a:pt x="68" y="11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58" y="9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22" y="20"/>
                    </a:lnTo>
                    <a:lnTo>
                      <a:pt x="8" y="26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2" y="23"/>
                    </a:lnTo>
                    <a:lnTo>
                      <a:pt x="32" y="1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1" y="2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117" y="57"/>
                    </a:lnTo>
                    <a:lnTo>
                      <a:pt x="133" y="72"/>
                    </a:lnTo>
                    <a:lnTo>
                      <a:pt x="131" y="71"/>
                    </a:lnTo>
                    <a:lnTo>
                      <a:pt x="112" y="53"/>
                    </a:lnTo>
                    <a:lnTo>
                      <a:pt x="85" y="27"/>
                    </a:lnTo>
                    <a:lnTo>
                      <a:pt x="72" y="13"/>
                    </a:lnTo>
                    <a:lnTo>
                      <a:pt x="70" y="14"/>
                    </a:lnTo>
                    <a:lnTo>
                      <a:pt x="69" y="16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7"/>
                    </a:lnTo>
                    <a:lnTo>
                      <a:pt x="74" y="47"/>
                    </a:lnTo>
                    <a:lnTo>
                      <a:pt x="75" y="63"/>
                    </a:lnTo>
                    <a:lnTo>
                      <a:pt x="75" y="71"/>
                    </a:lnTo>
                    <a:lnTo>
                      <a:pt x="76" y="87"/>
                    </a:lnTo>
                    <a:lnTo>
                      <a:pt x="74" y="77"/>
                    </a:lnTo>
                    <a:lnTo>
                      <a:pt x="73" y="70"/>
                    </a:lnTo>
                    <a:lnTo>
                      <a:pt x="71" y="64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9" y="64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8" y="122"/>
                    </a:lnTo>
                    <a:close/>
                  </a:path>
                </a:pathLst>
              </a:custGeom>
              <a:solidFill>
                <a:srgbClr val="848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3" name="Freeform 311"/>
              <p:cNvSpPr>
                <a:spLocks/>
              </p:cNvSpPr>
              <p:nvPr/>
            </p:nvSpPr>
            <p:spPr bwMode="auto">
              <a:xfrm>
                <a:off x="658" y="1656"/>
                <a:ext cx="133" cy="188"/>
              </a:xfrm>
              <a:custGeom>
                <a:avLst/>
                <a:gdLst>
                  <a:gd name="T0" fmla="*/ 68 w 133"/>
                  <a:gd name="T1" fmla="*/ 187 h 188"/>
                  <a:gd name="T2" fmla="*/ 68 w 133"/>
                  <a:gd name="T3" fmla="*/ 43 h 188"/>
                  <a:gd name="T4" fmla="*/ 68 w 133"/>
                  <a:gd name="T5" fmla="*/ 11 h 188"/>
                  <a:gd name="T6" fmla="*/ 66 w 133"/>
                  <a:gd name="T7" fmla="*/ 10 h 188"/>
                  <a:gd name="T8" fmla="*/ 63 w 133"/>
                  <a:gd name="T9" fmla="*/ 7 h 188"/>
                  <a:gd name="T10" fmla="*/ 63 w 133"/>
                  <a:gd name="T11" fmla="*/ 6 h 188"/>
                  <a:gd name="T12" fmla="*/ 58 w 133"/>
                  <a:gd name="T13" fmla="*/ 9 h 188"/>
                  <a:gd name="T14" fmla="*/ 50 w 133"/>
                  <a:gd name="T15" fmla="*/ 14 h 188"/>
                  <a:gd name="T16" fmla="*/ 38 w 133"/>
                  <a:gd name="T17" fmla="*/ 16 h 188"/>
                  <a:gd name="T18" fmla="*/ 8 w 133"/>
                  <a:gd name="T19" fmla="*/ 26 h 188"/>
                  <a:gd name="T20" fmla="*/ 0 w 133"/>
                  <a:gd name="T21" fmla="*/ 28 h 188"/>
                  <a:gd name="T22" fmla="*/ 12 w 133"/>
                  <a:gd name="T23" fmla="*/ 23 h 188"/>
                  <a:gd name="T24" fmla="*/ 60 w 133"/>
                  <a:gd name="T25" fmla="*/ 5 h 188"/>
                  <a:gd name="T26" fmla="*/ 60 w 133"/>
                  <a:gd name="T27" fmla="*/ 4 h 188"/>
                  <a:gd name="T28" fmla="*/ 61 w 133"/>
                  <a:gd name="T29" fmla="*/ 2 h 188"/>
                  <a:gd name="T30" fmla="*/ 61 w 133"/>
                  <a:gd name="T31" fmla="*/ 2 h 188"/>
                  <a:gd name="T32" fmla="*/ 61 w 133"/>
                  <a:gd name="T33" fmla="*/ 1 h 188"/>
                  <a:gd name="T34" fmla="*/ 61 w 133"/>
                  <a:gd name="T35" fmla="*/ 1 h 188"/>
                  <a:gd name="T36" fmla="*/ 63 w 133"/>
                  <a:gd name="T37" fmla="*/ 0 h 188"/>
                  <a:gd name="T38" fmla="*/ 64 w 133"/>
                  <a:gd name="T39" fmla="*/ 1 h 188"/>
                  <a:gd name="T40" fmla="*/ 67 w 133"/>
                  <a:gd name="T41" fmla="*/ 2 h 188"/>
                  <a:gd name="T42" fmla="*/ 68 w 133"/>
                  <a:gd name="T43" fmla="*/ 2 h 188"/>
                  <a:gd name="T44" fmla="*/ 67 w 133"/>
                  <a:gd name="T45" fmla="*/ 6 h 188"/>
                  <a:gd name="T46" fmla="*/ 117 w 133"/>
                  <a:gd name="T47" fmla="*/ 57 h 188"/>
                  <a:gd name="T48" fmla="*/ 133 w 133"/>
                  <a:gd name="T49" fmla="*/ 72 h 188"/>
                  <a:gd name="T50" fmla="*/ 131 w 133"/>
                  <a:gd name="T51" fmla="*/ 71 h 188"/>
                  <a:gd name="T52" fmla="*/ 85 w 133"/>
                  <a:gd name="T53" fmla="*/ 27 h 188"/>
                  <a:gd name="T54" fmla="*/ 72 w 133"/>
                  <a:gd name="T55" fmla="*/ 13 h 188"/>
                  <a:gd name="T56" fmla="*/ 70 w 133"/>
                  <a:gd name="T57" fmla="*/ 14 h 188"/>
                  <a:gd name="T58" fmla="*/ 69 w 133"/>
                  <a:gd name="T59" fmla="*/ 33 h 188"/>
                  <a:gd name="T60" fmla="*/ 70 w 133"/>
                  <a:gd name="T61" fmla="*/ 33 h 188"/>
                  <a:gd name="T62" fmla="*/ 72 w 133"/>
                  <a:gd name="T63" fmla="*/ 37 h 188"/>
                  <a:gd name="T64" fmla="*/ 75 w 133"/>
                  <a:gd name="T65" fmla="*/ 63 h 188"/>
                  <a:gd name="T66" fmla="*/ 76 w 133"/>
                  <a:gd name="T67" fmla="*/ 87 h 188"/>
                  <a:gd name="T68" fmla="*/ 74 w 133"/>
                  <a:gd name="T69" fmla="*/ 77 h 188"/>
                  <a:gd name="T70" fmla="*/ 71 w 133"/>
                  <a:gd name="T71" fmla="*/ 64 h 188"/>
                  <a:gd name="T72" fmla="*/ 70 w 133"/>
                  <a:gd name="T73" fmla="*/ 62 h 188"/>
                  <a:gd name="T74" fmla="*/ 69 w 133"/>
                  <a:gd name="T75" fmla="*/ 62 h 188"/>
                  <a:gd name="T76" fmla="*/ 71 w 133"/>
                  <a:gd name="T77" fmla="*/ 188 h 188"/>
                  <a:gd name="T78" fmla="*/ 69 w 133"/>
                  <a:gd name="T79" fmla="*/ 188 h 1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"/>
                  <a:gd name="T121" fmla="*/ 0 h 188"/>
                  <a:gd name="T122" fmla="*/ 133 w 133"/>
                  <a:gd name="T123" fmla="*/ 188 h 1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" h="188">
                    <a:moveTo>
                      <a:pt x="68" y="122"/>
                    </a:moveTo>
                    <a:lnTo>
                      <a:pt x="68" y="187"/>
                    </a:lnTo>
                    <a:lnTo>
                      <a:pt x="68" y="43"/>
                    </a:lnTo>
                    <a:lnTo>
                      <a:pt x="68" y="11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58" y="9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38" y="16"/>
                    </a:lnTo>
                    <a:lnTo>
                      <a:pt x="22" y="20"/>
                    </a:lnTo>
                    <a:lnTo>
                      <a:pt x="8" y="26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2" y="23"/>
                    </a:lnTo>
                    <a:lnTo>
                      <a:pt x="32" y="1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61" y="2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7" y="4"/>
                    </a:lnTo>
                    <a:lnTo>
                      <a:pt x="67" y="6"/>
                    </a:lnTo>
                    <a:lnTo>
                      <a:pt x="117" y="57"/>
                    </a:lnTo>
                    <a:lnTo>
                      <a:pt x="133" y="72"/>
                    </a:lnTo>
                    <a:lnTo>
                      <a:pt x="131" y="71"/>
                    </a:lnTo>
                    <a:lnTo>
                      <a:pt x="112" y="53"/>
                    </a:lnTo>
                    <a:lnTo>
                      <a:pt x="85" y="27"/>
                    </a:lnTo>
                    <a:lnTo>
                      <a:pt x="72" y="13"/>
                    </a:lnTo>
                    <a:lnTo>
                      <a:pt x="70" y="14"/>
                    </a:lnTo>
                    <a:lnTo>
                      <a:pt x="69" y="16"/>
                    </a:lnTo>
                    <a:lnTo>
                      <a:pt x="69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7"/>
                    </a:lnTo>
                    <a:lnTo>
                      <a:pt x="74" y="47"/>
                    </a:lnTo>
                    <a:lnTo>
                      <a:pt x="75" y="63"/>
                    </a:lnTo>
                    <a:lnTo>
                      <a:pt x="75" y="71"/>
                    </a:lnTo>
                    <a:lnTo>
                      <a:pt x="76" y="87"/>
                    </a:lnTo>
                    <a:lnTo>
                      <a:pt x="74" y="77"/>
                    </a:lnTo>
                    <a:lnTo>
                      <a:pt x="73" y="70"/>
                    </a:lnTo>
                    <a:lnTo>
                      <a:pt x="71" y="64"/>
                    </a:lnTo>
                    <a:lnTo>
                      <a:pt x="70" y="62"/>
                    </a:lnTo>
                    <a:lnTo>
                      <a:pt x="69" y="62"/>
                    </a:lnTo>
                    <a:lnTo>
                      <a:pt x="69" y="64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8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4" name="Freeform 312"/>
              <p:cNvSpPr>
                <a:spLocks/>
              </p:cNvSpPr>
              <p:nvPr/>
            </p:nvSpPr>
            <p:spPr bwMode="auto">
              <a:xfrm>
                <a:off x="727" y="1562"/>
                <a:ext cx="30" cy="90"/>
              </a:xfrm>
              <a:custGeom>
                <a:avLst/>
                <a:gdLst>
                  <a:gd name="T0" fmla="*/ 30 w 30"/>
                  <a:gd name="T1" fmla="*/ 0 h 90"/>
                  <a:gd name="T2" fmla="*/ 30 w 30"/>
                  <a:gd name="T3" fmla="*/ 0 h 90"/>
                  <a:gd name="T4" fmla="*/ 29 w 30"/>
                  <a:gd name="T5" fmla="*/ 5 h 90"/>
                  <a:gd name="T6" fmla="*/ 26 w 30"/>
                  <a:gd name="T7" fmla="*/ 16 h 90"/>
                  <a:gd name="T8" fmla="*/ 16 w 30"/>
                  <a:gd name="T9" fmla="*/ 47 h 90"/>
                  <a:gd name="T10" fmla="*/ 1 w 30"/>
                  <a:gd name="T11" fmla="*/ 90 h 90"/>
                  <a:gd name="T12" fmla="*/ 0 w 30"/>
                  <a:gd name="T13" fmla="*/ 90 h 90"/>
                  <a:gd name="T14" fmla="*/ 0 w 30"/>
                  <a:gd name="T15" fmla="*/ 90 h 90"/>
                  <a:gd name="T16" fmla="*/ 5 w 30"/>
                  <a:gd name="T17" fmla="*/ 75 h 90"/>
                  <a:gd name="T18" fmla="*/ 16 w 30"/>
                  <a:gd name="T19" fmla="*/ 44 h 90"/>
                  <a:gd name="T20" fmla="*/ 30 w 30"/>
                  <a:gd name="T21" fmla="*/ 0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0"/>
                  <a:gd name="T35" fmla="*/ 30 w 30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0">
                    <a:moveTo>
                      <a:pt x="30" y="0"/>
                    </a:moveTo>
                    <a:lnTo>
                      <a:pt x="30" y="0"/>
                    </a:lnTo>
                    <a:lnTo>
                      <a:pt x="29" y="5"/>
                    </a:lnTo>
                    <a:lnTo>
                      <a:pt x="26" y="16"/>
                    </a:lnTo>
                    <a:lnTo>
                      <a:pt x="16" y="47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5" y="75"/>
                    </a:lnTo>
                    <a:lnTo>
                      <a:pt x="16" y="4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5" name="Freeform 313"/>
              <p:cNvSpPr>
                <a:spLocks/>
              </p:cNvSpPr>
              <p:nvPr/>
            </p:nvSpPr>
            <p:spPr bwMode="auto">
              <a:xfrm>
                <a:off x="727" y="1562"/>
                <a:ext cx="30" cy="90"/>
              </a:xfrm>
              <a:custGeom>
                <a:avLst/>
                <a:gdLst>
                  <a:gd name="T0" fmla="*/ 30 w 30"/>
                  <a:gd name="T1" fmla="*/ 0 h 90"/>
                  <a:gd name="T2" fmla="*/ 30 w 30"/>
                  <a:gd name="T3" fmla="*/ 0 h 90"/>
                  <a:gd name="T4" fmla="*/ 29 w 30"/>
                  <a:gd name="T5" fmla="*/ 5 h 90"/>
                  <a:gd name="T6" fmla="*/ 26 w 30"/>
                  <a:gd name="T7" fmla="*/ 16 h 90"/>
                  <a:gd name="T8" fmla="*/ 16 w 30"/>
                  <a:gd name="T9" fmla="*/ 47 h 90"/>
                  <a:gd name="T10" fmla="*/ 1 w 30"/>
                  <a:gd name="T11" fmla="*/ 90 h 90"/>
                  <a:gd name="T12" fmla="*/ 0 w 30"/>
                  <a:gd name="T13" fmla="*/ 90 h 90"/>
                  <a:gd name="T14" fmla="*/ 0 w 30"/>
                  <a:gd name="T15" fmla="*/ 90 h 90"/>
                  <a:gd name="T16" fmla="*/ 5 w 30"/>
                  <a:gd name="T17" fmla="*/ 75 h 90"/>
                  <a:gd name="T18" fmla="*/ 16 w 30"/>
                  <a:gd name="T19" fmla="*/ 44 h 90"/>
                  <a:gd name="T20" fmla="*/ 30 w 30"/>
                  <a:gd name="T21" fmla="*/ 0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90"/>
                  <a:gd name="T35" fmla="*/ 30 w 30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90">
                    <a:moveTo>
                      <a:pt x="30" y="0"/>
                    </a:moveTo>
                    <a:lnTo>
                      <a:pt x="30" y="0"/>
                    </a:lnTo>
                    <a:lnTo>
                      <a:pt x="29" y="5"/>
                    </a:lnTo>
                    <a:lnTo>
                      <a:pt x="26" y="16"/>
                    </a:lnTo>
                    <a:lnTo>
                      <a:pt x="16" y="47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5" y="75"/>
                    </a:lnTo>
                    <a:lnTo>
                      <a:pt x="16" y="44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6" name="Freeform 314"/>
              <p:cNvSpPr>
                <a:spLocks/>
              </p:cNvSpPr>
              <p:nvPr/>
            </p:nvSpPr>
            <p:spPr bwMode="auto">
              <a:xfrm>
                <a:off x="719" y="1652"/>
                <a:ext cx="9" cy="5"/>
              </a:xfrm>
              <a:custGeom>
                <a:avLst/>
                <a:gdLst>
                  <a:gd name="T0" fmla="*/ 2 w 9"/>
                  <a:gd name="T1" fmla="*/ 4 h 5"/>
                  <a:gd name="T2" fmla="*/ 2 w 9"/>
                  <a:gd name="T3" fmla="*/ 4 h 5"/>
                  <a:gd name="T4" fmla="*/ 0 w 9"/>
                  <a:gd name="T5" fmla="*/ 3 h 5"/>
                  <a:gd name="T6" fmla="*/ 0 w 9"/>
                  <a:gd name="T7" fmla="*/ 3 h 5"/>
                  <a:gd name="T8" fmla="*/ 2 w 9"/>
                  <a:gd name="T9" fmla="*/ 1 h 5"/>
                  <a:gd name="T10" fmla="*/ 3 w 9"/>
                  <a:gd name="T11" fmla="*/ 1 h 5"/>
                  <a:gd name="T12" fmla="*/ 3 w 9"/>
                  <a:gd name="T13" fmla="*/ 1 h 5"/>
                  <a:gd name="T14" fmla="*/ 4 w 9"/>
                  <a:gd name="T15" fmla="*/ 0 h 5"/>
                  <a:gd name="T16" fmla="*/ 4 w 9"/>
                  <a:gd name="T17" fmla="*/ 0 h 5"/>
                  <a:gd name="T18" fmla="*/ 5 w 9"/>
                  <a:gd name="T19" fmla="*/ 0 h 5"/>
                  <a:gd name="T20" fmla="*/ 7 w 9"/>
                  <a:gd name="T21" fmla="*/ 1 h 5"/>
                  <a:gd name="T22" fmla="*/ 8 w 9"/>
                  <a:gd name="T23" fmla="*/ 3 h 5"/>
                  <a:gd name="T24" fmla="*/ 9 w 9"/>
                  <a:gd name="T25" fmla="*/ 5 h 5"/>
                  <a:gd name="T26" fmla="*/ 9 w 9"/>
                  <a:gd name="T27" fmla="*/ 5 h 5"/>
                  <a:gd name="T28" fmla="*/ 9 w 9"/>
                  <a:gd name="T29" fmla="*/ 5 h 5"/>
                  <a:gd name="T30" fmla="*/ 7 w 9"/>
                  <a:gd name="T31" fmla="*/ 2 h 5"/>
                  <a:gd name="T32" fmla="*/ 6 w 9"/>
                  <a:gd name="T33" fmla="*/ 2 h 5"/>
                  <a:gd name="T34" fmla="*/ 5 w 9"/>
                  <a:gd name="T35" fmla="*/ 1 h 5"/>
                  <a:gd name="T36" fmla="*/ 3 w 9"/>
                  <a:gd name="T37" fmla="*/ 2 h 5"/>
                  <a:gd name="T38" fmla="*/ 2 w 9"/>
                  <a:gd name="T39" fmla="*/ 4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2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7" name="Freeform 315"/>
              <p:cNvSpPr>
                <a:spLocks/>
              </p:cNvSpPr>
              <p:nvPr/>
            </p:nvSpPr>
            <p:spPr bwMode="auto">
              <a:xfrm>
                <a:off x="719" y="1652"/>
                <a:ext cx="9" cy="5"/>
              </a:xfrm>
              <a:custGeom>
                <a:avLst/>
                <a:gdLst>
                  <a:gd name="T0" fmla="*/ 2 w 9"/>
                  <a:gd name="T1" fmla="*/ 4 h 5"/>
                  <a:gd name="T2" fmla="*/ 2 w 9"/>
                  <a:gd name="T3" fmla="*/ 4 h 5"/>
                  <a:gd name="T4" fmla="*/ 0 w 9"/>
                  <a:gd name="T5" fmla="*/ 3 h 5"/>
                  <a:gd name="T6" fmla="*/ 0 w 9"/>
                  <a:gd name="T7" fmla="*/ 3 h 5"/>
                  <a:gd name="T8" fmla="*/ 2 w 9"/>
                  <a:gd name="T9" fmla="*/ 1 h 5"/>
                  <a:gd name="T10" fmla="*/ 3 w 9"/>
                  <a:gd name="T11" fmla="*/ 1 h 5"/>
                  <a:gd name="T12" fmla="*/ 3 w 9"/>
                  <a:gd name="T13" fmla="*/ 1 h 5"/>
                  <a:gd name="T14" fmla="*/ 4 w 9"/>
                  <a:gd name="T15" fmla="*/ 0 h 5"/>
                  <a:gd name="T16" fmla="*/ 4 w 9"/>
                  <a:gd name="T17" fmla="*/ 0 h 5"/>
                  <a:gd name="T18" fmla="*/ 5 w 9"/>
                  <a:gd name="T19" fmla="*/ 0 h 5"/>
                  <a:gd name="T20" fmla="*/ 7 w 9"/>
                  <a:gd name="T21" fmla="*/ 1 h 5"/>
                  <a:gd name="T22" fmla="*/ 8 w 9"/>
                  <a:gd name="T23" fmla="*/ 3 h 5"/>
                  <a:gd name="T24" fmla="*/ 9 w 9"/>
                  <a:gd name="T25" fmla="*/ 5 h 5"/>
                  <a:gd name="T26" fmla="*/ 9 w 9"/>
                  <a:gd name="T27" fmla="*/ 5 h 5"/>
                  <a:gd name="T28" fmla="*/ 9 w 9"/>
                  <a:gd name="T29" fmla="*/ 5 h 5"/>
                  <a:gd name="T30" fmla="*/ 7 w 9"/>
                  <a:gd name="T31" fmla="*/ 2 h 5"/>
                  <a:gd name="T32" fmla="*/ 6 w 9"/>
                  <a:gd name="T33" fmla="*/ 2 h 5"/>
                  <a:gd name="T34" fmla="*/ 5 w 9"/>
                  <a:gd name="T35" fmla="*/ 1 h 5"/>
                  <a:gd name="T36" fmla="*/ 3 w 9"/>
                  <a:gd name="T37" fmla="*/ 2 h 5"/>
                  <a:gd name="T38" fmla="*/ 2 w 9"/>
                  <a:gd name="T39" fmla="*/ 4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2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8" name="Freeform 316"/>
              <p:cNvSpPr>
                <a:spLocks/>
              </p:cNvSpPr>
              <p:nvPr/>
            </p:nvSpPr>
            <p:spPr bwMode="auto">
              <a:xfrm>
                <a:off x="719" y="165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1 h 3"/>
                  <a:gd name="T4" fmla="*/ 3 w 4"/>
                  <a:gd name="T5" fmla="*/ 1 h 3"/>
                  <a:gd name="T6" fmla="*/ 3 w 4"/>
                  <a:gd name="T7" fmla="*/ 1 h 3"/>
                  <a:gd name="T8" fmla="*/ 2 w 4"/>
                  <a:gd name="T9" fmla="*/ 1 h 3"/>
                  <a:gd name="T10" fmla="*/ 0 w 4"/>
                  <a:gd name="T11" fmla="*/ 3 h 3"/>
                  <a:gd name="T12" fmla="*/ 0 w 4"/>
                  <a:gd name="T13" fmla="*/ 3 h 3"/>
                  <a:gd name="T14" fmla="*/ 0 w 4"/>
                  <a:gd name="T15" fmla="*/ 3 h 3"/>
                  <a:gd name="T16" fmla="*/ 0 w 4"/>
                  <a:gd name="T17" fmla="*/ 3 h 3"/>
                  <a:gd name="T18" fmla="*/ 1 w 4"/>
                  <a:gd name="T19" fmla="*/ 2 h 3"/>
                  <a:gd name="T20" fmla="*/ 4 w 4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09" name="Freeform 317"/>
              <p:cNvSpPr>
                <a:spLocks/>
              </p:cNvSpPr>
              <p:nvPr/>
            </p:nvSpPr>
            <p:spPr bwMode="auto">
              <a:xfrm>
                <a:off x="719" y="165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1 h 3"/>
                  <a:gd name="T4" fmla="*/ 3 w 4"/>
                  <a:gd name="T5" fmla="*/ 1 h 3"/>
                  <a:gd name="T6" fmla="*/ 3 w 4"/>
                  <a:gd name="T7" fmla="*/ 1 h 3"/>
                  <a:gd name="T8" fmla="*/ 2 w 4"/>
                  <a:gd name="T9" fmla="*/ 1 h 3"/>
                  <a:gd name="T10" fmla="*/ 0 w 4"/>
                  <a:gd name="T11" fmla="*/ 3 h 3"/>
                  <a:gd name="T12" fmla="*/ 0 w 4"/>
                  <a:gd name="T13" fmla="*/ 3 h 3"/>
                  <a:gd name="T14" fmla="*/ 0 w 4"/>
                  <a:gd name="T15" fmla="*/ 3 h 3"/>
                  <a:gd name="T16" fmla="*/ 0 w 4"/>
                  <a:gd name="T17" fmla="*/ 3 h 3"/>
                  <a:gd name="T18" fmla="*/ 1 w 4"/>
                  <a:gd name="T19" fmla="*/ 2 h 3"/>
                  <a:gd name="T20" fmla="*/ 4 w 4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0" name="Freeform 318"/>
              <p:cNvSpPr>
                <a:spLocks/>
              </p:cNvSpPr>
              <p:nvPr/>
            </p:nvSpPr>
            <p:spPr bwMode="auto">
              <a:xfrm>
                <a:off x="719" y="165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2 h 4"/>
                  <a:gd name="T8" fmla="*/ 1 w 5"/>
                  <a:gd name="T9" fmla="*/ 4 h 4"/>
                  <a:gd name="T10" fmla="*/ 2 w 5"/>
                  <a:gd name="T11" fmla="*/ 4 h 4"/>
                  <a:gd name="T12" fmla="*/ 4 w 5"/>
                  <a:gd name="T13" fmla="*/ 4 h 4"/>
                  <a:gd name="T14" fmla="*/ 4 w 5"/>
                  <a:gd name="T15" fmla="*/ 3 h 4"/>
                  <a:gd name="T16" fmla="*/ 5 w 5"/>
                  <a:gd name="T17" fmla="*/ 3 h 4"/>
                  <a:gd name="T18" fmla="*/ 5 w 5"/>
                  <a:gd name="T19" fmla="*/ 2 h 4"/>
                  <a:gd name="T20" fmla="*/ 5 w 5"/>
                  <a:gd name="T21" fmla="*/ 2 h 4"/>
                  <a:gd name="T22" fmla="*/ 2 w 5"/>
                  <a:gd name="T23" fmla="*/ 2 h 4"/>
                  <a:gd name="T24" fmla="*/ 1 w 5"/>
                  <a:gd name="T25" fmla="*/ 2 h 4"/>
                  <a:gd name="T26" fmla="*/ 0 w 5"/>
                  <a:gd name="T27" fmla="*/ 0 h 4"/>
                  <a:gd name="T28" fmla="*/ 0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1" name="Freeform 319"/>
              <p:cNvSpPr>
                <a:spLocks noEditPoints="1"/>
              </p:cNvSpPr>
              <p:nvPr/>
            </p:nvSpPr>
            <p:spPr bwMode="auto">
              <a:xfrm>
                <a:off x="411" y="1608"/>
                <a:ext cx="124" cy="235"/>
              </a:xfrm>
              <a:custGeom>
                <a:avLst/>
                <a:gdLst>
                  <a:gd name="T0" fmla="*/ 72 w 124"/>
                  <a:gd name="T1" fmla="*/ 173 h 235"/>
                  <a:gd name="T2" fmla="*/ 72 w 124"/>
                  <a:gd name="T3" fmla="*/ 196 h 235"/>
                  <a:gd name="T4" fmla="*/ 73 w 124"/>
                  <a:gd name="T5" fmla="*/ 125 h 235"/>
                  <a:gd name="T6" fmla="*/ 74 w 124"/>
                  <a:gd name="T7" fmla="*/ 127 h 235"/>
                  <a:gd name="T8" fmla="*/ 78 w 124"/>
                  <a:gd name="T9" fmla="*/ 145 h 235"/>
                  <a:gd name="T10" fmla="*/ 77 w 124"/>
                  <a:gd name="T11" fmla="*/ 125 h 235"/>
                  <a:gd name="T12" fmla="*/ 74 w 124"/>
                  <a:gd name="T13" fmla="*/ 101 h 235"/>
                  <a:gd name="T14" fmla="*/ 72 w 124"/>
                  <a:gd name="T15" fmla="*/ 88 h 235"/>
                  <a:gd name="T16" fmla="*/ 75 w 124"/>
                  <a:gd name="T17" fmla="*/ 86 h 235"/>
                  <a:gd name="T18" fmla="*/ 79 w 124"/>
                  <a:gd name="T19" fmla="*/ 90 h 235"/>
                  <a:gd name="T20" fmla="*/ 81 w 124"/>
                  <a:gd name="T21" fmla="*/ 235 h 235"/>
                  <a:gd name="T22" fmla="*/ 122 w 124"/>
                  <a:gd name="T23" fmla="*/ 131 h 235"/>
                  <a:gd name="T24" fmla="*/ 71 w 124"/>
                  <a:gd name="T25" fmla="*/ 80 h 235"/>
                  <a:gd name="T26" fmla="*/ 71 w 124"/>
                  <a:gd name="T27" fmla="*/ 77 h 235"/>
                  <a:gd name="T28" fmla="*/ 70 w 124"/>
                  <a:gd name="T29" fmla="*/ 77 h 235"/>
                  <a:gd name="T30" fmla="*/ 68 w 124"/>
                  <a:gd name="T31" fmla="*/ 75 h 235"/>
                  <a:gd name="T32" fmla="*/ 65 w 124"/>
                  <a:gd name="T33" fmla="*/ 76 h 235"/>
                  <a:gd name="T34" fmla="*/ 65 w 124"/>
                  <a:gd name="T35" fmla="*/ 77 h 235"/>
                  <a:gd name="T36" fmla="*/ 65 w 124"/>
                  <a:gd name="T37" fmla="*/ 79 h 235"/>
                  <a:gd name="T38" fmla="*/ 18 w 124"/>
                  <a:gd name="T39" fmla="*/ 97 h 235"/>
                  <a:gd name="T40" fmla="*/ 35 w 124"/>
                  <a:gd name="T41" fmla="*/ 91 h 235"/>
                  <a:gd name="T42" fmla="*/ 57 w 124"/>
                  <a:gd name="T43" fmla="*/ 86 h 235"/>
                  <a:gd name="T44" fmla="*/ 50 w 124"/>
                  <a:gd name="T45" fmla="*/ 90 h 235"/>
                  <a:gd name="T46" fmla="*/ 7 w 124"/>
                  <a:gd name="T47" fmla="*/ 102 h 235"/>
                  <a:gd name="T48" fmla="*/ 0 w 124"/>
                  <a:gd name="T49" fmla="*/ 104 h 235"/>
                  <a:gd name="T50" fmla="*/ 1 w 124"/>
                  <a:gd name="T51" fmla="*/ 103 h 235"/>
                  <a:gd name="T52" fmla="*/ 2 w 124"/>
                  <a:gd name="T53" fmla="*/ 104 h 235"/>
                  <a:gd name="T54" fmla="*/ 6 w 124"/>
                  <a:gd name="T55" fmla="*/ 101 h 235"/>
                  <a:gd name="T56" fmla="*/ 39 w 124"/>
                  <a:gd name="T57" fmla="*/ 86 h 235"/>
                  <a:gd name="T58" fmla="*/ 65 w 124"/>
                  <a:gd name="T59" fmla="*/ 75 h 235"/>
                  <a:gd name="T60" fmla="*/ 66 w 124"/>
                  <a:gd name="T61" fmla="*/ 74 h 235"/>
                  <a:gd name="T62" fmla="*/ 69 w 124"/>
                  <a:gd name="T63" fmla="*/ 74 h 235"/>
                  <a:gd name="T64" fmla="*/ 73 w 124"/>
                  <a:gd name="T65" fmla="*/ 76 h 235"/>
                  <a:gd name="T66" fmla="*/ 71 w 124"/>
                  <a:gd name="T67" fmla="*/ 73 h 235"/>
                  <a:gd name="T68" fmla="*/ 70 w 124"/>
                  <a:gd name="T69" fmla="*/ 72 h 235"/>
                  <a:gd name="T70" fmla="*/ 70 w 124"/>
                  <a:gd name="T71" fmla="*/ 71 h 235"/>
                  <a:gd name="T72" fmla="*/ 95 w 124"/>
                  <a:gd name="T73" fmla="*/ 1 h 235"/>
                  <a:gd name="T74" fmla="*/ 96 w 124"/>
                  <a:gd name="T75" fmla="*/ 0 h 235"/>
                  <a:gd name="T76" fmla="*/ 72 w 124"/>
                  <a:gd name="T77" fmla="*/ 72 h 235"/>
                  <a:gd name="T78" fmla="*/ 79 w 124"/>
                  <a:gd name="T79" fmla="*/ 54 h 235"/>
                  <a:gd name="T80" fmla="*/ 73 w 124"/>
                  <a:gd name="T81" fmla="*/ 74 h 235"/>
                  <a:gd name="T82" fmla="*/ 77 w 124"/>
                  <a:gd name="T83" fmla="*/ 75 h 235"/>
                  <a:gd name="T84" fmla="*/ 82 w 124"/>
                  <a:gd name="T85" fmla="*/ 80 h 235"/>
                  <a:gd name="T86" fmla="*/ 82 w 124"/>
                  <a:gd name="T87" fmla="*/ 80 h 235"/>
                  <a:gd name="T88" fmla="*/ 74 w 124"/>
                  <a:gd name="T89" fmla="*/ 77 h 235"/>
                  <a:gd name="T90" fmla="*/ 72 w 124"/>
                  <a:gd name="T91" fmla="*/ 77 h 235"/>
                  <a:gd name="T92" fmla="*/ 74 w 124"/>
                  <a:gd name="T93" fmla="*/ 77 h 235"/>
                  <a:gd name="T94" fmla="*/ 74 w 124"/>
                  <a:gd name="T95" fmla="*/ 77 h 235"/>
                  <a:gd name="T96" fmla="*/ 75 w 124"/>
                  <a:gd name="T97" fmla="*/ 78 h 235"/>
                  <a:gd name="T98" fmla="*/ 92 w 124"/>
                  <a:gd name="T99" fmla="*/ 94 h 235"/>
                  <a:gd name="T100" fmla="*/ 124 w 124"/>
                  <a:gd name="T101" fmla="*/ 132 h 235"/>
                  <a:gd name="T102" fmla="*/ 124 w 124"/>
                  <a:gd name="T103" fmla="*/ 133 h 235"/>
                  <a:gd name="T104" fmla="*/ 122 w 124"/>
                  <a:gd name="T105" fmla="*/ 131 h 235"/>
                  <a:gd name="T106" fmla="*/ 67 w 124"/>
                  <a:gd name="T107" fmla="*/ 80 h 235"/>
                  <a:gd name="T108" fmla="*/ 67 w 124"/>
                  <a:gd name="T109" fmla="*/ 80 h 235"/>
                  <a:gd name="T110" fmla="*/ 75 w 124"/>
                  <a:gd name="T111" fmla="*/ 78 h 235"/>
                  <a:gd name="T112" fmla="*/ 76 w 124"/>
                  <a:gd name="T113" fmla="*/ 79 h 235"/>
                  <a:gd name="T114" fmla="*/ 74 w 124"/>
                  <a:gd name="T115" fmla="*/ 50 h 235"/>
                  <a:gd name="T116" fmla="*/ 94 w 124"/>
                  <a:gd name="T117" fmla="*/ 3 h 235"/>
                  <a:gd name="T118" fmla="*/ 88 w 124"/>
                  <a:gd name="T119" fmla="*/ 18 h 235"/>
                  <a:gd name="T120" fmla="*/ 73 w 124"/>
                  <a:gd name="T121" fmla="*/ 55 h 235"/>
                  <a:gd name="T122" fmla="*/ 71 w 124"/>
                  <a:gd name="T123" fmla="*/ 65 h 2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235"/>
                  <a:gd name="T188" fmla="*/ 124 w 124"/>
                  <a:gd name="T189" fmla="*/ 235 h 2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235">
                    <a:moveTo>
                      <a:pt x="72" y="196"/>
                    </a:moveTo>
                    <a:lnTo>
                      <a:pt x="72" y="173"/>
                    </a:lnTo>
                    <a:lnTo>
                      <a:pt x="72" y="235"/>
                    </a:lnTo>
                    <a:lnTo>
                      <a:pt x="72" y="196"/>
                    </a:lnTo>
                    <a:close/>
                    <a:moveTo>
                      <a:pt x="73" y="127"/>
                    </a:move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7"/>
                    </a:lnTo>
                    <a:lnTo>
                      <a:pt x="76" y="131"/>
                    </a:lnTo>
                    <a:lnTo>
                      <a:pt x="77" y="136"/>
                    </a:lnTo>
                    <a:lnTo>
                      <a:pt x="78" y="145"/>
                    </a:lnTo>
                    <a:lnTo>
                      <a:pt x="77" y="132"/>
                    </a:lnTo>
                    <a:lnTo>
                      <a:pt x="77" y="125"/>
                    </a:lnTo>
                    <a:lnTo>
                      <a:pt x="77" y="112"/>
                    </a:lnTo>
                    <a:lnTo>
                      <a:pt x="75" y="104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2" y="88"/>
                    </a:lnTo>
                    <a:lnTo>
                      <a:pt x="73" y="86"/>
                    </a:lnTo>
                    <a:lnTo>
                      <a:pt x="75" y="86"/>
                    </a:lnTo>
                    <a:lnTo>
                      <a:pt x="79" y="90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81" y="235"/>
                    </a:lnTo>
                    <a:lnTo>
                      <a:pt x="74" y="235"/>
                    </a:lnTo>
                    <a:lnTo>
                      <a:pt x="73" y="127"/>
                    </a:lnTo>
                    <a:close/>
                    <a:moveTo>
                      <a:pt x="122" y="131"/>
                    </a:moveTo>
                    <a:lnTo>
                      <a:pt x="122" y="131"/>
                    </a:lnTo>
                    <a:lnTo>
                      <a:pt x="111" y="120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71" y="77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43" y="87"/>
                    </a:lnTo>
                    <a:lnTo>
                      <a:pt x="26" y="93"/>
                    </a:lnTo>
                    <a:lnTo>
                      <a:pt x="18" y="97"/>
                    </a:lnTo>
                    <a:lnTo>
                      <a:pt x="35" y="91"/>
                    </a:lnTo>
                    <a:lnTo>
                      <a:pt x="48" y="87"/>
                    </a:lnTo>
                    <a:lnTo>
                      <a:pt x="53" y="86"/>
                    </a:lnTo>
                    <a:lnTo>
                      <a:pt x="57" y="86"/>
                    </a:lnTo>
                    <a:lnTo>
                      <a:pt x="54" y="88"/>
                    </a:lnTo>
                    <a:lnTo>
                      <a:pt x="50" y="90"/>
                    </a:lnTo>
                    <a:lnTo>
                      <a:pt x="31" y="96"/>
                    </a:lnTo>
                    <a:lnTo>
                      <a:pt x="7" y="102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1" y="103"/>
                    </a:lnTo>
                    <a:lnTo>
                      <a:pt x="1" y="104"/>
                    </a:lnTo>
                    <a:lnTo>
                      <a:pt x="2" y="104"/>
                    </a:lnTo>
                    <a:lnTo>
                      <a:pt x="2" y="103"/>
                    </a:lnTo>
                    <a:lnTo>
                      <a:pt x="6" y="101"/>
                    </a:lnTo>
                    <a:lnTo>
                      <a:pt x="14" y="97"/>
                    </a:lnTo>
                    <a:lnTo>
                      <a:pt x="39" y="86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6" y="74"/>
                    </a:lnTo>
                    <a:lnTo>
                      <a:pt x="67" y="75"/>
                    </a:lnTo>
                    <a:lnTo>
                      <a:pt x="69" y="74"/>
                    </a:lnTo>
                    <a:lnTo>
                      <a:pt x="70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2" y="74"/>
                    </a:lnTo>
                    <a:lnTo>
                      <a:pt x="71" y="73"/>
                    </a:lnTo>
                    <a:lnTo>
                      <a:pt x="71" y="72"/>
                    </a:lnTo>
                    <a:lnTo>
                      <a:pt x="70" y="72"/>
                    </a:lnTo>
                    <a:lnTo>
                      <a:pt x="70" y="71"/>
                    </a:lnTo>
                    <a:lnTo>
                      <a:pt x="72" y="64"/>
                    </a:lnTo>
                    <a:lnTo>
                      <a:pt x="95" y="1"/>
                    </a:lnTo>
                    <a:lnTo>
                      <a:pt x="96" y="0"/>
                    </a:lnTo>
                    <a:lnTo>
                      <a:pt x="84" y="38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9" y="54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4" y="74"/>
                    </a:lnTo>
                    <a:lnTo>
                      <a:pt x="77" y="75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2" y="83"/>
                    </a:lnTo>
                    <a:lnTo>
                      <a:pt x="74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8"/>
                    </a:lnTo>
                    <a:lnTo>
                      <a:pt x="83" y="84"/>
                    </a:lnTo>
                    <a:lnTo>
                      <a:pt x="92" y="94"/>
                    </a:lnTo>
                    <a:lnTo>
                      <a:pt x="119" y="126"/>
                    </a:lnTo>
                    <a:lnTo>
                      <a:pt x="124" y="132"/>
                    </a:lnTo>
                    <a:lnTo>
                      <a:pt x="124" y="133"/>
                    </a:lnTo>
                    <a:lnTo>
                      <a:pt x="123" y="133"/>
                    </a:lnTo>
                    <a:lnTo>
                      <a:pt x="122" y="131"/>
                    </a:lnTo>
                    <a:close/>
                    <a:moveTo>
                      <a:pt x="67" y="80"/>
                    </a:moveTo>
                    <a:lnTo>
                      <a:pt x="67" y="80"/>
                    </a:lnTo>
                    <a:lnTo>
                      <a:pt x="68" y="81"/>
                    </a:lnTo>
                    <a:lnTo>
                      <a:pt x="67" y="80"/>
                    </a:lnTo>
                    <a:close/>
                    <a:moveTo>
                      <a:pt x="76" y="79"/>
                    </a:moveTo>
                    <a:lnTo>
                      <a:pt x="76" y="79"/>
                    </a:lnTo>
                    <a:lnTo>
                      <a:pt x="75" y="78"/>
                    </a:lnTo>
                    <a:lnTo>
                      <a:pt x="77" y="79"/>
                    </a:lnTo>
                    <a:lnTo>
                      <a:pt x="76" y="79"/>
                    </a:lnTo>
                    <a:close/>
                    <a:moveTo>
                      <a:pt x="71" y="62"/>
                    </a:moveTo>
                    <a:lnTo>
                      <a:pt x="71" y="62"/>
                    </a:lnTo>
                    <a:lnTo>
                      <a:pt x="74" y="50"/>
                    </a:lnTo>
                    <a:lnTo>
                      <a:pt x="80" y="33"/>
                    </a:lnTo>
                    <a:lnTo>
                      <a:pt x="88" y="17"/>
                    </a:lnTo>
                    <a:lnTo>
                      <a:pt x="94" y="3"/>
                    </a:lnTo>
                    <a:lnTo>
                      <a:pt x="88" y="18"/>
                    </a:lnTo>
                    <a:lnTo>
                      <a:pt x="78" y="42"/>
                    </a:lnTo>
                    <a:lnTo>
                      <a:pt x="73" y="55"/>
                    </a:lnTo>
                    <a:lnTo>
                      <a:pt x="71" y="64"/>
                    </a:lnTo>
                    <a:lnTo>
                      <a:pt x="71" y="65"/>
                    </a:lnTo>
                    <a:lnTo>
                      <a:pt x="71" y="6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2" name="Freeform 320"/>
              <p:cNvSpPr>
                <a:spLocks/>
              </p:cNvSpPr>
              <p:nvPr/>
            </p:nvSpPr>
            <p:spPr bwMode="auto">
              <a:xfrm>
                <a:off x="483" y="1781"/>
                <a:ext cx="0" cy="62"/>
              </a:xfrm>
              <a:custGeom>
                <a:avLst/>
                <a:gdLst>
                  <a:gd name="T0" fmla="*/ 23 h 62"/>
                  <a:gd name="T1" fmla="*/ 0 h 62"/>
                  <a:gd name="T2" fmla="*/ 0 h 62"/>
                  <a:gd name="T3" fmla="*/ 62 h 62"/>
                  <a:gd name="T4" fmla="*/ 62 h 62"/>
                  <a:gd name="T5" fmla="*/ 23 h 6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h 62"/>
                  <a:gd name="T13" fmla="*/ 62 h 62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T12" r="0" b="T13"/>
                <a:pathLst>
                  <a:path h="62">
                    <a:moveTo>
                      <a:pt x="0" y="23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3" name="Freeform 321"/>
              <p:cNvSpPr>
                <a:spLocks/>
              </p:cNvSpPr>
              <p:nvPr/>
            </p:nvSpPr>
            <p:spPr bwMode="auto">
              <a:xfrm>
                <a:off x="483" y="1694"/>
                <a:ext cx="9" cy="149"/>
              </a:xfrm>
              <a:custGeom>
                <a:avLst/>
                <a:gdLst>
                  <a:gd name="T0" fmla="*/ 1 w 9"/>
                  <a:gd name="T1" fmla="*/ 41 h 149"/>
                  <a:gd name="T2" fmla="*/ 1 w 9"/>
                  <a:gd name="T3" fmla="*/ 41 h 149"/>
                  <a:gd name="T4" fmla="*/ 1 w 9"/>
                  <a:gd name="T5" fmla="*/ 39 h 149"/>
                  <a:gd name="T6" fmla="*/ 1 w 9"/>
                  <a:gd name="T7" fmla="*/ 39 h 149"/>
                  <a:gd name="T8" fmla="*/ 2 w 9"/>
                  <a:gd name="T9" fmla="*/ 41 h 149"/>
                  <a:gd name="T10" fmla="*/ 2 w 9"/>
                  <a:gd name="T11" fmla="*/ 41 h 149"/>
                  <a:gd name="T12" fmla="*/ 4 w 9"/>
                  <a:gd name="T13" fmla="*/ 45 h 149"/>
                  <a:gd name="T14" fmla="*/ 5 w 9"/>
                  <a:gd name="T15" fmla="*/ 50 h 149"/>
                  <a:gd name="T16" fmla="*/ 6 w 9"/>
                  <a:gd name="T17" fmla="*/ 59 h 149"/>
                  <a:gd name="T18" fmla="*/ 5 w 9"/>
                  <a:gd name="T19" fmla="*/ 46 h 149"/>
                  <a:gd name="T20" fmla="*/ 5 w 9"/>
                  <a:gd name="T21" fmla="*/ 39 h 149"/>
                  <a:gd name="T22" fmla="*/ 5 w 9"/>
                  <a:gd name="T23" fmla="*/ 39 h 149"/>
                  <a:gd name="T24" fmla="*/ 5 w 9"/>
                  <a:gd name="T25" fmla="*/ 26 h 149"/>
                  <a:gd name="T26" fmla="*/ 3 w 9"/>
                  <a:gd name="T27" fmla="*/ 18 h 149"/>
                  <a:gd name="T28" fmla="*/ 2 w 9"/>
                  <a:gd name="T29" fmla="*/ 15 h 149"/>
                  <a:gd name="T30" fmla="*/ 1 w 9"/>
                  <a:gd name="T31" fmla="*/ 15 h 149"/>
                  <a:gd name="T32" fmla="*/ 0 w 9"/>
                  <a:gd name="T33" fmla="*/ 15 h 149"/>
                  <a:gd name="T34" fmla="*/ 0 w 9"/>
                  <a:gd name="T35" fmla="*/ 2 h 149"/>
                  <a:gd name="T36" fmla="*/ 0 w 9"/>
                  <a:gd name="T37" fmla="*/ 2 h 149"/>
                  <a:gd name="T38" fmla="*/ 1 w 9"/>
                  <a:gd name="T39" fmla="*/ 0 h 149"/>
                  <a:gd name="T40" fmla="*/ 3 w 9"/>
                  <a:gd name="T41" fmla="*/ 0 h 149"/>
                  <a:gd name="T42" fmla="*/ 3 w 9"/>
                  <a:gd name="T43" fmla="*/ 0 h 149"/>
                  <a:gd name="T44" fmla="*/ 7 w 9"/>
                  <a:gd name="T45" fmla="*/ 4 h 149"/>
                  <a:gd name="T46" fmla="*/ 7 w 9"/>
                  <a:gd name="T47" fmla="*/ 4 h 149"/>
                  <a:gd name="T48" fmla="*/ 6 w 9"/>
                  <a:gd name="T49" fmla="*/ 3 h 149"/>
                  <a:gd name="T50" fmla="*/ 5 w 9"/>
                  <a:gd name="T51" fmla="*/ 2 h 149"/>
                  <a:gd name="T52" fmla="*/ 9 w 9"/>
                  <a:gd name="T53" fmla="*/ 149 h 149"/>
                  <a:gd name="T54" fmla="*/ 2 w 9"/>
                  <a:gd name="T55" fmla="*/ 149 h 149"/>
                  <a:gd name="T56" fmla="*/ 1 w 9"/>
                  <a:gd name="T57" fmla="*/ 41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"/>
                  <a:gd name="T88" fmla="*/ 0 h 149"/>
                  <a:gd name="T89" fmla="*/ 9 w 9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" h="149">
                    <a:moveTo>
                      <a:pt x="1" y="41"/>
                    </a:moveTo>
                    <a:lnTo>
                      <a:pt x="1" y="41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5" y="50"/>
                    </a:lnTo>
                    <a:lnTo>
                      <a:pt x="6" y="59"/>
                    </a:lnTo>
                    <a:lnTo>
                      <a:pt x="5" y="46"/>
                    </a:lnTo>
                    <a:lnTo>
                      <a:pt x="5" y="39"/>
                    </a:lnTo>
                    <a:lnTo>
                      <a:pt x="5" y="26"/>
                    </a:lnTo>
                    <a:lnTo>
                      <a:pt x="3" y="18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9" y="149"/>
                    </a:lnTo>
                    <a:lnTo>
                      <a:pt x="2" y="149"/>
                    </a:lnTo>
                    <a:lnTo>
                      <a:pt x="1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4" name="Freeform 322"/>
              <p:cNvSpPr>
                <a:spLocks/>
              </p:cNvSpPr>
              <p:nvPr/>
            </p:nvSpPr>
            <p:spPr bwMode="auto">
              <a:xfrm>
                <a:off x="411" y="1608"/>
                <a:ext cx="124" cy="133"/>
              </a:xfrm>
              <a:custGeom>
                <a:avLst/>
                <a:gdLst>
                  <a:gd name="T0" fmla="*/ 122 w 124"/>
                  <a:gd name="T1" fmla="*/ 131 h 133"/>
                  <a:gd name="T2" fmla="*/ 71 w 124"/>
                  <a:gd name="T3" fmla="*/ 80 h 133"/>
                  <a:gd name="T4" fmla="*/ 71 w 124"/>
                  <a:gd name="T5" fmla="*/ 78 h 133"/>
                  <a:gd name="T6" fmla="*/ 71 w 124"/>
                  <a:gd name="T7" fmla="*/ 77 h 133"/>
                  <a:gd name="T8" fmla="*/ 70 w 124"/>
                  <a:gd name="T9" fmla="*/ 77 h 133"/>
                  <a:gd name="T10" fmla="*/ 69 w 124"/>
                  <a:gd name="T11" fmla="*/ 76 h 133"/>
                  <a:gd name="T12" fmla="*/ 67 w 124"/>
                  <a:gd name="T13" fmla="*/ 75 h 133"/>
                  <a:gd name="T14" fmla="*/ 65 w 124"/>
                  <a:gd name="T15" fmla="*/ 76 h 133"/>
                  <a:gd name="T16" fmla="*/ 65 w 124"/>
                  <a:gd name="T17" fmla="*/ 77 h 133"/>
                  <a:gd name="T18" fmla="*/ 65 w 124"/>
                  <a:gd name="T19" fmla="*/ 78 h 133"/>
                  <a:gd name="T20" fmla="*/ 65 w 124"/>
                  <a:gd name="T21" fmla="*/ 79 h 133"/>
                  <a:gd name="T22" fmla="*/ 26 w 124"/>
                  <a:gd name="T23" fmla="*/ 93 h 133"/>
                  <a:gd name="T24" fmla="*/ 18 w 124"/>
                  <a:gd name="T25" fmla="*/ 97 h 133"/>
                  <a:gd name="T26" fmla="*/ 35 w 124"/>
                  <a:gd name="T27" fmla="*/ 91 h 133"/>
                  <a:gd name="T28" fmla="*/ 53 w 124"/>
                  <a:gd name="T29" fmla="*/ 86 h 133"/>
                  <a:gd name="T30" fmla="*/ 57 w 124"/>
                  <a:gd name="T31" fmla="*/ 86 h 133"/>
                  <a:gd name="T32" fmla="*/ 50 w 124"/>
                  <a:gd name="T33" fmla="*/ 90 h 133"/>
                  <a:gd name="T34" fmla="*/ 31 w 124"/>
                  <a:gd name="T35" fmla="*/ 96 h 133"/>
                  <a:gd name="T36" fmla="*/ 2 w 124"/>
                  <a:gd name="T37" fmla="*/ 104 h 133"/>
                  <a:gd name="T38" fmla="*/ 0 w 124"/>
                  <a:gd name="T39" fmla="*/ 104 h 133"/>
                  <a:gd name="T40" fmla="*/ 0 w 124"/>
                  <a:gd name="T41" fmla="*/ 104 h 133"/>
                  <a:gd name="T42" fmla="*/ 1 w 124"/>
                  <a:gd name="T43" fmla="*/ 103 h 133"/>
                  <a:gd name="T44" fmla="*/ 2 w 124"/>
                  <a:gd name="T45" fmla="*/ 104 h 133"/>
                  <a:gd name="T46" fmla="*/ 2 w 124"/>
                  <a:gd name="T47" fmla="*/ 103 h 133"/>
                  <a:gd name="T48" fmla="*/ 14 w 124"/>
                  <a:gd name="T49" fmla="*/ 97 h 133"/>
                  <a:gd name="T50" fmla="*/ 39 w 124"/>
                  <a:gd name="T51" fmla="*/ 86 h 133"/>
                  <a:gd name="T52" fmla="*/ 65 w 124"/>
                  <a:gd name="T53" fmla="*/ 76 h 133"/>
                  <a:gd name="T54" fmla="*/ 65 w 124"/>
                  <a:gd name="T55" fmla="*/ 75 h 133"/>
                  <a:gd name="T56" fmla="*/ 66 w 124"/>
                  <a:gd name="T57" fmla="*/ 74 h 133"/>
                  <a:gd name="T58" fmla="*/ 67 w 124"/>
                  <a:gd name="T59" fmla="*/ 75 h 133"/>
                  <a:gd name="T60" fmla="*/ 70 w 124"/>
                  <a:gd name="T61" fmla="*/ 73 h 133"/>
                  <a:gd name="T62" fmla="*/ 73 w 124"/>
                  <a:gd name="T63" fmla="*/ 76 h 133"/>
                  <a:gd name="T64" fmla="*/ 72 w 124"/>
                  <a:gd name="T65" fmla="*/ 74 h 133"/>
                  <a:gd name="T66" fmla="*/ 71 w 124"/>
                  <a:gd name="T67" fmla="*/ 72 h 133"/>
                  <a:gd name="T68" fmla="*/ 70 w 124"/>
                  <a:gd name="T69" fmla="*/ 72 h 133"/>
                  <a:gd name="T70" fmla="*/ 70 w 124"/>
                  <a:gd name="T71" fmla="*/ 71 h 133"/>
                  <a:gd name="T72" fmla="*/ 72 w 124"/>
                  <a:gd name="T73" fmla="*/ 64 h 133"/>
                  <a:gd name="T74" fmla="*/ 95 w 124"/>
                  <a:gd name="T75" fmla="*/ 1 h 133"/>
                  <a:gd name="T76" fmla="*/ 96 w 124"/>
                  <a:gd name="T77" fmla="*/ 0 h 133"/>
                  <a:gd name="T78" fmla="*/ 96 w 124"/>
                  <a:gd name="T79" fmla="*/ 0 h 133"/>
                  <a:gd name="T80" fmla="*/ 72 w 124"/>
                  <a:gd name="T81" fmla="*/ 72 h 133"/>
                  <a:gd name="T82" fmla="*/ 73 w 124"/>
                  <a:gd name="T83" fmla="*/ 72 h 133"/>
                  <a:gd name="T84" fmla="*/ 79 w 124"/>
                  <a:gd name="T85" fmla="*/ 54 h 133"/>
                  <a:gd name="T86" fmla="*/ 73 w 124"/>
                  <a:gd name="T87" fmla="*/ 74 h 133"/>
                  <a:gd name="T88" fmla="*/ 77 w 124"/>
                  <a:gd name="T89" fmla="*/ 75 h 133"/>
                  <a:gd name="T90" fmla="*/ 82 w 124"/>
                  <a:gd name="T91" fmla="*/ 80 h 133"/>
                  <a:gd name="T92" fmla="*/ 82 w 124"/>
                  <a:gd name="T93" fmla="*/ 80 h 133"/>
                  <a:gd name="T94" fmla="*/ 82 w 124"/>
                  <a:gd name="T95" fmla="*/ 79 h 133"/>
                  <a:gd name="T96" fmla="*/ 82 w 124"/>
                  <a:gd name="T97" fmla="*/ 81 h 133"/>
                  <a:gd name="T98" fmla="*/ 74 w 124"/>
                  <a:gd name="T99" fmla="*/ 77 h 133"/>
                  <a:gd name="T100" fmla="*/ 73 w 124"/>
                  <a:gd name="T101" fmla="*/ 77 h 133"/>
                  <a:gd name="T102" fmla="*/ 72 w 124"/>
                  <a:gd name="T103" fmla="*/ 77 h 133"/>
                  <a:gd name="T104" fmla="*/ 74 w 124"/>
                  <a:gd name="T105" fmla="*/ 77 h 133"/>
                  <a:gd name="T106" fmla="*/ 74 w 124"/>
                  <a:gd name="T107" fmla="*/ 77 h 133"/>
                  <a:gd name="T108" fmla="*/ 74 w 124"/>
                  <a:gd name="T109" fmla="*/ 77 h 133"/>
                  <a:gd name="T110" fmla="*/ 75 w 124"/>
                  <a:gd name="T111" fmla="*/ 78 h 133"/>
                  <a:gd name="T112" fmla="*/ 83 w 124"/>
                  <a:gd name="T113" fmla="*/ 84 h 133"/>
                  <a:gd name="T114" fmla="*/ 92 w 124"/>
                  <a:gd name="T115" fmla="*/ 94 h 133"/>
                  <a:gd name="T116" fmla="*/ 124 w 124"/>
                  <a:gd name="T117" fmla="*/ 132 h 133"/>
                  <a:gd name="T118" fmla="*/ 124 w 124"/>
                  <a:gd name="T119" fmla="*/ 133 h 133"/>
                  <a:gd name="T120" fmla="*/ 123 w 124"/>
                  <a:gd name="T121" fmla="*/ 133 h 133"/>
                  <a:gd name="T122" fmla="*/ 122 w 124"/>
                  <a:gd name="T123" fmla="*/ 131 h 1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133"/>
                  <a:gd name="T188" fmla="*/ 124 w 124"/>
                  <a:gd name="T189" fmla="*/ 133 h 1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133">
                    <a:moveTo>
                      <a:pt x="122" y="131"/>
                    </a:moveTo>
                    <a:lnTo>
                      <a:pt x="122" y="131"/>
                    </a:lnTo>
                    <a:lnTo>
                      <a:pt x="111" y="120"/>
                    </a:lnTo>
                    <a:lnTo>
                      <a:pt x="71" y="80"/>
                    </a:lnTo>
                    <a:lnTo>
                      <a:pt x="71" y="78"/>
                    </a:lnTo>
                    <a:lnTo>
                      <a:pt x="71" y="77"/>
                    </a:lnTo>
                    <a:lnTo>
                      <a:pt x="70" y="77"/>
                    </a:lnTo>
                    <a:lnTo>
                      <a:pt x="69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43" y="87"/>
                    </a:lnTo>
                    <a:lnTo>
                      <a:pt x="26" y="93"/>
                    </a:lnTo>
                    <a:lnTo>
                      <a:pt x="18" y="97"/>
                    </a:lnTo>
                    <a:lnTo>
                      <a:pt x="35" y="91"/>
                    </a:lnTo>
                    <a:lnTo>
                      <a:pt x="48" y="87"/>
                    </a:lnTo>
                    <a:lnTo>
                      <a:pt x="53" y="86"/>
                    </a:lnTo>
                    <a:lnTo>
                      <a:pt x="57" y="86"/>
                    </a:lnTo>
                    <a:lnTo>
                      <a:pt x="54" y="88"/>
                    </a:lnTo>
                    <a:lnTo>
                      <a:pt x="50" y="90"/>
                    </a:lnTo>
                    <a:lnTo>
                      <a:pt x="31" y="96"/>
                    </a:lnTo>
                    <a:lnTo>
                      <a:pt x="7" y="102"/>
                    </a:lnTo>
                    <a:lnTo>
                      <a:pt x="2" y="104"/>
                    </a:lnTo>
                    <a:lnTo>
                      <a:pt x="0" y="104"/>
                    </a:lnTo>
                    <a:lnTo>
                      <a:pt x="1" y="103"/>
                    </a:lnTo>
                    <a:lnTo>
                      <a:pt x="1" y="104"/>
                    </a:lnTo>
                    <a:lnTo>
                      <a:pt x="2" y="104"/>
                    </a:lnTo>
                    <a:lnTo>
                      <a:pt x="2" y="103"/>
                    </a:lnTo>
                    <a:lnTo>
                      <a:pt x="6" y="101"/>
                    </a:lnTo>
                    <a:lnTo>
                      <a:pt x="14" y="97"/>
                    </a:lnTo>
                    <a:lnTo>
                      <a:pt x="39" y="86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6" y="74"/>
                    </a:lnTo>
                    <a:lnTo>
                      <a:pt x="67" y="75"/>
                    </a:lnTo>
                    <a:lnTo>
                      <a:pt x="69" y="74"/>
                    </a:lnTo>
                    <a:lnTo>
                      <a:pt x="70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2" y="74"/>
                    </a:lnTo>
                    <a:lnTo>
                      <a:pt x="71" y="73"/>
                    </a:lnTo>
                    <a:lnTo>
                      <a:pt x="71" y="72"/>
                    </a:lnTo>
                    <a:lnTo>
                      <a:pt x="70" y="72"/>
                    </a:lnTo>
                    <a:lnTo>
                      <a:pt x="70" y="71"/>
                    </a:lnTo>
                    <a:lnTo>
                      <a:pt x="72" y="64"/>
                    </a:lnTo>
                    <a:lnTo>
                      <a:pt x="95" y="1"/>
                    </a:lnTo>
                    <a:lnTo>
                      <a:pt x="96" y="0"/>
                    </a:lnTo>
                    <a:lnTo>
                      <a:pt x="84" y="38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9" y="54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4" y="74"/>
                    </a:lnTo>
                    <a:lnTo>
                      <a:pt x="77" y="75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2" y="80"/>
                    </a:lnTo>
                    <a:lnTo>
                      <a:pt x="82" y="81"/>
                    </a:lnTo>
                    <a:lnTo>
                      <a:pt x="82" y="83"/>
                    </a:lnTo>
                    <a:lnTo>
                      <a:pt x="74" y="77"/>
                    </a:lnTo>
                    <a:lnTo>
                      <a:pt x="73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8"/>
                    </a:lnTo>
                    <a:lnTo>
                      <a:pt x="83" y="84"/>
                    </a:lnTo>
                    <a:lnTo>
                      <a:pt x="92" y="94"/>
                    </a:lnTo>
                    <a:lnTo>
                      <a:pt x="119" y="126"/>
                    </a:lnTo>
                    <a:lnTo>
                      <a:pt x="124" y="132"/>
                    </a:lnTo>
                    <a:lnTo>
                      <a:pt x="124" y="133"/>
                    </a:lnTo>
                    <a:lnTo>
                      <a:pt x="123" y="133"/>
                    </a:lnTo>
                    <a:lnTo>
                      <a:pt x="12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5" name="Freeform 323"/>
              <p:cNvSpPr>
                <a:spLocks/>
              </p:cNvSpPr>
              <p:nvPr/>
            </p:nvSpPr>
            <p:spPr bwMode="auto">
              <a:xfrm>
                <a:off x="478" y="16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6" name="Freeform 324"/>
              <p:cNvSpPr>
                <a:spLocks/>
              </p:cNvSpPr>
              <p:nvPr/>
            </p:nvSpPr>
            <p:spPr bwMode="auto">
              <a:xfrm>
                <a:off x="486" y="1686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1 w 2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7" name="Freeform 325"/>
              <p:cNvSpPr>
                <a:spLocks/>
              </p:cNvSpPr>
              <p:nvPr/>
            </p:nvSpPr>
            <p:spPr bwMode="auto">
              <a:xfrm>
                <a:off x="482" y="1611"/>
                <a:ext cx="23" cy="62"/>
              </a:xfrm>
              <a:custGeom>
                <a:avLst/>
                <a:gdLst>
                  <a:gd name="T0" fmla="*/ 0 w 23"/>
                  <a:gd name="T1" fmla="*/ 59 h 62"/>
                  <a:gd name="T2" fmla="*/ 0 w 23"/>
                  <a:gd name="T3" fmla="*/ 59 h 62"/>
                  <a:gd name="T4" fmla="*/ 3 w 23"/>
                  <a:gd name="T5" fmla="*/ 47 h 62"/>
                  <a:gd name="T6" fmla="*/ 9 w 23"/>
                  <a:gd name="T7" fmla="*/ 30 h 62"/>
                  <a:gd name="T8" fmla="*/ 17 w 23"/>
                  <a:gd name="T9" fmla="*/ 14 h 62"/>
                  <a:gd name="T10" fmla="*/ 23 w 23"/>
                  <a:gd name="T11" fmla="*/ 0 h 62"/>
                  <a:gd name="T12" fmla="*/ 23 w 23"/>
                  <a:gd name="T13" fmla="*/ 0 h 62"/>
                  <a:gd name="T14" fmla="*/ 17 w 23"/>
                  <a:gd name="T15" fmla="*/ 15 h 62"/>
                  <a:gd name="T16" fmla="*/ 17 w 23"/>
                  <a:gd name="T17" fmla="*/ 15 h 62"/>
                  <a:gd name="T18" fmla="*/ 7 w 23"/>
                  <a:gd name="T19" fmla="*/ 39 h 62"/>
                  <a:gd name="T20" fmla="*/ 2 w 23"/>
                  <a:gd name="T21" fmla="*/ 52 h 62"/>
                  <a:gd name="T22" fmla="*/ 2 w 23"/>
                  <a:gd name="T23" fmla="*/ 52 h 62"/>
                  <a:gd name="T24" fmla="*/ 0 w 23"/>
                  <a:gd name="T25" fmla="*/ 61 h 62"/>
                  <a:gd name="T26" fmla="*/ 0 w 23"/>
                  <a:gd name="T27" fmla="*/ 61 h 62"/>
                  <a:gd name="T28" fmla="*/ 0 w 23"/>
                  <a:gd name="T29" fmla="*/ 62 h 62"/>
                  <a:gd name="T30" fmla="*/ 0 w 23"/>
                  <a:gd name="T31" fmla="*/ 62 h 62"/>
                  <a:gd name="T32" fmla="*/ 0 w 23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62"/>
                  <a:gd name="T53" fmla="*/ 23 w 23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62">
                    <a:moveTo>
                      <a:pt x="0" y="59"/>
                    </a:moveTo>
                    <a:lnTo>
                      <a:pt x="0" y="59"/>
                    </a:lnTo>
                    <a:lnTo>
                      <a:pt x="3" y="47"/>
                    </a:lnTo>
                    <a:lnTo>
                      <a:pt x="9" y="30"/>
                    </a:lnTo>
                    <a:lnTo>
                      <a:pt x="17" y="14"/>
                    </a:lnTo>
                    <a:lnTo>
                      <a:pt x="23" y="0"/>
                    </a:lnTo>
                    <a:lnTo>
                      <a:pt x="17" y="15"/>
                    </a:lnTo>
                    <a:lnTo>
                      <a:pt x="7" y="39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0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8" name="Freeform 326"/>
              <p:cNvSpPr>
                <a:spLocks noEditPoints="1"/>
              </p:cNvSpPr>
              <p:nvPr/>
            </p:nvSpPr>
            <p:spPr bwMode="auto">
              <a:xfrm>
                <a:off x="409" y="1606"/>
                <a:ext cx="128" cy="239"/>
              </a:xfrm>
              <a:custGeom>
                <a:avLst/>
                <a:gdLst>
                  <a:gd name="T0" fmla="*/ 73 w 128"/>
                  <a:gd name="T1" fmla="*/ 88 h 239"/>
                  <a:gd name="T2" fmla="*/ 68 w 128"/>
                  <a:gd name="T3" fmla="*/ 84 h 239"/>
                  <a:gd name="T4" fmla="*/ 60 w 128"/>
                  <a:gd name="T5" fmla="*/ 90 h 239"/>
                  <a:gd name="T6" fmla="*/ 10 w 128"/>
                  <a:gd name="T7" fmla="*/ 106 h 239"/>
                  <a:gd name="T8" fmla="*/ 0 w 128"/>
                  <a:gd name="T9" fmla="*/ 107 h 239"/>
                  <a:gd name="T10" fmla="*/ 0 w 128"/>
                  <a:gd name="T11" fmla="*/ 105 h 239"/>
                  <a:gd name="T12" fmla="*/ 38 w 128"/>
                  <a:gd name="T13" fmla="*/ 88 h 239"/>
                  <a:gd name="T14" fmla="*/ 68 w 128"/>
                  <a:gd name="T15" fmla="*/ 74 h 239"/>
                  <a:gd name="T16" fmla="*/ 71 w 128"/>
                  <a:gd name="T17" fmla="*/ 64 h 239"/>
                  <a:gd name="T18" fmla="*/ 88 w 128"/>
                  <a:gd name="T19" fmla="*/ 17 h 239"/>
                  <a:gd name="T20" fmla="*/ 98 w 128"/>
                  <a:gd name="T21" fmla="*/ 0 h 239"/>
                  <a:gd name="T22" fmla="*/ 101 w 128"/>
                  <a:gd name="T23" fmla="*/ 2 h 239"/>
                  <a:gd name="T24" fmla="*/ 77 w 128"/>
                  <a:gd name="T25" fmla="*/ 75 h 239"/>
                  <a:gd name="T26" fmla="*/ 85 w 128"/>
                  <a:gd name="T27" fmla="*/ 80 h 239"/>
                  <a:gd name="T28" fmla="*/ 87 w 128"/>
                  <a:gd name="T29" fmla="*/ 85 h 239"/>
                  <a:gd name="T30" fmla="*/ 127 w 128"/>
                  <a:gd name="T31" fmla="*/ 132 h 239"/>
                  <a:gd name="T32" fmla="*/ 126 w 128"/>
                  <a:gd name="T33" fmla="*/ 136 h 239"/>
                  <a:gd name="T34" fmla="*/ 80 w 128"/>
                  <a:gd name="T35" fmla="*/ 94 h 239"/>
                  <a:gd name="T36" fmla="*/ 72 w 128"/>
                  <a:gd name="T37" fmla="*/ 89 h 239"/>
                  <a:gd name="T38" fmla="*/ 83 w 128"/>
                  <a:gd name="T39" fmla="*/ 237 h 239"/>
                  <a:gd name="T40" fmla="*/ 81 w 128"/>
                  <a:gd name="T41" fmla="*/ 92 h 239"/>
                  <a:gd name="T42" fmla="*/ 124 w 128"/>
                  <a:gd name="T43" fmla="*/ 134 h 239"/>
                  <a:gd name="T44" fmla="*/ 124 w 128"/>
                  <a:gd name="T45" fmla="*/ 133 h 239"/>
                  <a:gd name="T46" fmla="*/ 126 w 128"/>
                  <a:gd name="T47" fmla="*/ 135 h 239"/>
                  <a:gd name="T48" fmla="*/ 121 w 128"/>
                  <a:gd name="T49" fmla="*/ 128 h 239"/>
                  <a:gd name="T50" fmla="*/ 101 w 128"/>
                  <a:gd name="T51" fmla="*/ 103 h 239"/>
                  <a:gd name="T52" fmla="*/ 85 w 128"/>
                  <a:gd name="T53" fmla="*/ 82 h 239"/>
                  <a:gd name="T54" fmla="*/ 79 w 128"/>
                  <a:gd name="T55" fmla="*/ 77 h 239"/>
                  <a:gd name="T56" fmla="*/ 75 w 128"/>
                  <a:gd name="T57" fmla="*/ 75 h 239"/>
                  <a:gd name="T58" fmla="*/ 97 w 128"/>
                  <a:gd name="T59" fmla="*/ 9 h 239"/>
                  <a:gd name="T60" fmla="*/ 98 w 128"/>
                  <a:gd name="T61" fmla="*/ 2 h 239"/>
                  <a:gd name="T62" fmla="*/ 97 w 128"/>
                  <a:gd name="T63" fmla="*/ 3 h 239"/>
                  <a:gd name="T64" fmla="*/ 90 w 128"/>
                  <a:gd name="T65" fmla="*/ 19 h 239"/>
                  <a:gd name="T66" fmla="*/ 73 w 128"/>
                  <a:gd name="T67" fmla="*/ 64 h 239"/>
                  <a:gd name="T68" fmla="*/ 73 w 128"/>
                  <a:gd name="T69" fmla="*/ 68 h 239"/>
                  <a:gd name="T70" fmla="*/ 72 w 128"/>
                  <a:gd name="T71" fmla="*/ 74 h 239"/>
                  <a:gd name="T72" fmla="*/ 67 w 128"/>
                  <a:gd name="T73" fmla="*/ 77 h 239"/>
                  <a:gd name="T74" fmla="*/ 67 w 128"/>
                  <a:gd name="T75" fmla="*/ 77 h 239"/>
                  <a:gd name="T76" fmla="*/ 41 w 128"/>
                  <a:gd name="T77" fmla="*/ 88 h 239"/>
                  <a:gd name="T78" fmla="*/ 37 w 128"/>
                  <a:gd name="T79" fmla="*/ 89 h 239"/>
                  <a:gd name="T80" fmla="*/ 3 w 128"/>
                  <a:gd name="T81" fmla="*/ 105 h 239"/>
                  <a:gd name="T82" fmla="*/ 2 w 128"/>
                  <a:gd name="T83" fmla="*/ 106 h 239"/>
                  <a:gd name="T84" fmla="*/ 9 w 128"/>
                  <a:gd name="T85" fmla="*/ 104 h 239"/>
                  <a:gd name="T86" fmla="*/ 56 w 128"/>
                  <a:gd name="T87" fmla="*/ 90 h 239"/>
                  <a:gd name="T88" fmla="*/ 59 w 128"/>
                  <a:gd name="T89" fmla="*/ 88 h 239"/>
                  <a:gd name="T90" fmla="*/ 69 w 128"/>
                  <a:gd name="T91" fmla="*/ 82 h 239"/>
                  <a:gd name="T92" fmla="*/ 70 w 128"/>
                  <a:gd name="T93" fmla="*/ 83 h 239"/>
                  <a:gd name="T94" fmla="*/ 73 w 128"/>
                  <a:gd name="T95" fmla="*/ 86 h 239"/>
                  <a:gd name="T96" fmla="*/ 74 w 128"/>
                  <a:gd name="T97" fmla="*/ 198 h 239"/>
                  <a:gd name="T98" fmla="*/ 74 w 128"/>
                  <a:gd name="T99" fmla="*/ 238 h 2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8"/>
                  <a:gd name="T151" fmla="*/ 0 h 239"/>
                  <a:gd name="T152" fmla="*/ 128 w 128"/>
                  <a:gd name="T153" fmla="*/ 239 h 2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8" h="239">
                    <a:moveTo>
                      <a:pt x="72" y="89"/>
                    </a:moveTo>
                    <a:lnTo>
                      <a:pt x="73" y="88"/>
                    </a:lnTo>
                    <a:lnTo>
                      <a:pt x="72" y="87"/>
                    </a:lnTo>
                    <a:lnTo>
                      <a:pt x="71" y="86"/>
                    </a:lnTo>
                    <a:lnTo>
                      <a:pt x="68" y="84"/>
                    </a:lnTo>
                    <a:lnTo>
                      <a:pt x="66" y="86"/>
                    </a:lnTo>
                    <a:lnTo>
                      <a:pt x="60" y="90"/>
                    </a:lnTo>
                    <a:lnTo>
                      <a:pt x="56" y="92"/>
                    </a:lnTo>
                    <a:lnTo>
                      <a:pt x="52" y="93"/>
                    </a:lnTo>
                    <a:lnTo>
                      <a:pt x="10" y="106"/>
                    </a:lnTo>
                    <a:lnTo>
                      <a:pt x="5" y="108"/>
                    </a:lnTo>
                    <a:lnTo>
                      <a:pt x="1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17" y="97"/>
                    </a:lnTo>
                    <a:lnTo>
                      <a:pt x="38" y="88"/>
                    </a:lnTo>
                    <a:lnTo>
                      <a:pt x="66" y="77"/>
                    </a:lnTo>
                    <a:lnTo>
                      <a:pt x="67" y="75"/>
                    </a:lnTo>
                    <a:lnTo>
                      <a:pt x="68" y="74"/>
                    </a:lnTo>
                    <a:lnTo>
                      <a:pt x="70" y="73"/>
                    </a:lnTo>
                    <a:lnTo>
                      <a:pt x="71" y="69"/>
                    </a:lnTo>
                    <a:lnTo>
                      <a:pt x="71" y="64"/>
                    </a:lnTo>
                    <a:lnTo>
                      <a:pt x="74" y="51"/>
                    </a:lnTo>
                    <a:lnTo>
                      <a:pt x="80" y="35"/>
                    </a:lnTo>
                    <a:lnTo>
                      <a:pt x="88" y="17"/>
                    </a:lnTo>
                    <a:lnTo>
                      <a:pt x="95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1" y="2"/>
                    </a:lnTo>
                    <a:lnTo>
                      <a:pt x="100" y="3"/>
                    </a:lnTo>
                    <a:lnTo>
                      <a:pt x="90" y="34"/>
                    </a:lnTo>
                    <a:lnTo>
                      <a:pt x="77" y="75"/>
                    </a:lnTo>
                    <a:lnTo>
                      <a:pt x="79" y="76"/>
                    </a:lnTo>
                    <a:lnTo>
                      <a:pt x="85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7" y="85"/>
                    </a:lnTo>
                    <a:lnTo>
                      <a:pt x="123" y="127"/>
                    </a:lnTo>
                    <a:lnTo>
                      <a:pt x="127" y="132"/>
                    </a:lnTo>
                    <a:lnTo>
                      <a:pt x="128" y="134"/>
                    </a:lnTo>
                    <a:lnTo>
                      <a:pt x="128" y="135"/>
                    </a:lnTo>
                    <a:lnTo>
                      <a:pt x="126" y="136"/>
                    </a:lnTo>
                    <a:lnTo>
                      <a:pt x="124" y="135"/>
                    </a:lnTo>
                    <a:lnTo>
                      <a:pt x="109" y="122"/>
                    </a:lnTo>
                    <a:lnTo>
                      <a:pt x="80" y="94"/>
                    </a:lnTo>
                    <a:lnTo>
                      <a:pt x="84" y="239"/>
                    </a:lnTo>
                    <a:lnTo>
                      <a:pt x="73" y="239"/>
                    </a:lnTo>
                    <a:lnTo>
                      <a:pt x="72" y="89"/>
                    </a:lnTo>
                    <a:close/>
                    <a:moveTo>
                      <a:pt x="74" y="238"/>
                    </a:moveTo>
                    <a:lnTo>
                      <a:pt x="76" y="238"/>
                    </a:lnTo>
                    <a:lnTo>
                      <a:pt x="76" y="237"/>
                    </a:lnTo>
                    <a:lnTo>
                      <a:pt x="83" y="237"/>
                    </a:lnTo>
                    <a:lnTo>
                      <a:pt x="79" y="90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8" y="98"/>
                    </a:lnTo>
                    <a:lnTo>
                      <a:pt x="124" y="134"/>
                    </a:lnTo>
                    <a:lnTo>
                      <a:pt x="125" y="135"/>
                    </a:lnTo>
                    <a:lnTo>
                      <a:pt x="124" y="133"/>
                    </a:lnTo>
                    <a:lnTo>
                      <a:pt x="125" y="135"/>
                    </a:lnTo>
                    <a:lnTo>
                      <a:pt x="126" y="135"/>
                    </a:lnTo>
                    <a:lnTo>
                      <a:pt x="126" y="134"/>
                    </a:lnTo>
                    <a:lnTo>
                      <a:pt x="121" y="128"/>
                    </a:lnTo>
                    <a:lnTo>
                      <a:pt x="94" y="96"/>
                    </a:lnTo>
                    <a:lnTo>
                      <a:pt x="101" y="103"/>
                    </a:lnTo>
                    <a:lnTo>
                      <a:pt x="90" y="90"/>
                    </a:lnTo>
                    <a:lnTo>
                      <a:pt x="85" y="85"/>
                    </a:lnTo>
                    <a:lnTo>
                      <a:pt x="85" y="82"/>
                    </a:lnTo>
                    <a:lnTo>
                      <a:pt x="84" y="82"/>
                    </a:lnTo>
                    <a:lnTo>
                      <a:pt x="79" y="77"/>
                    </a:lnTo>
                    <a:lnTo>
                      <a:pt x="76" y="76"/>
                    </a:lnTo>
                    <a:lnTo>
                      <a:pt x="75" y="76"/>
                    </a:lnTo>
                    <a:lnTo>
                      <a:pt x="75" y="75"/>
                    </a:lnTo>
                    <a:lnTo>
                      <a:pt x="81" y="56"/>
                    </a:lnTo>
                    <a:lnTo>
                      <a:pt x="93" y="22"/>
                    </a:lnTo>
                    <a:lnTo>
                      <a:pt x="97" y="9"/>
                    </a:lnTo>
                    <a:lnTo>
                      <a:pt x="99" y="2"/>
                    </a:lnTo>
                    <a:lnTo>
                      <a:pt x="98" y="2"/>
                    </a:lnTo>
                    <a:lnTo>
                      <a:pt x="97" y="3"/>
                    </a:lnTo>
                    <a:lnTo>
                      <a:pt x="96" y="5"/>
                    </a:lnTo>
                    <a:lnTo>
                      <a:pt x="90" y="19"/>
                    </a:lnTo>
                    <a:lnTo>
                      <a:pt x="82" y="35"/>
                    </a:lnTo>
                    <a:lnTo>
                      <a:pt x="76" y="52"/>
                    </a:lnTo>
                    <a:lnTo>
                      <a:pt x="73" y="64"/>
                    </a:lnTo>
                    <a:lnTo>
                      <a:pt x="73" y="67"/>
                    </a:lnTo>
                    <a:lnTo>
                      <a:pt x="73" y="68"/>
                    </a:lnTo>
                    <a:lnTo>
                      <a:pt x="72" y="72"/>
                    </a:lnTo>
                    <a:lnTo>
                      <a:pt x="71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69" y="76"/>
                    </a:lnTo>
                    <a:lnTo>
                      <a:pt x="67" y="77"/>
                    </a:lnTo>
                    <a:lnTo>
                      <a:pt x="68" y="76"/>
                    </a:lnTo>
                    <a:lnTo>
                      <a:pt x="67" y="77"/>
                    </a:lnTo>
                    <a:lnTo>
                      <a:pt x="67" y="78"/>
                    </a:lnTo>
                    <a:lnTo>
                      <a:pt x="41" y="88"/>
                    </a:lnTo>
                    <a:lnTo>
                      <a:pt x="67" y="77"/>
                    </a:lnTo>
                    <a:lnTo>
                      <a:pt x="37" y="89"/>
                    </a:lnTo>
                    <a:lnTo>
                      <a:pt x="16" y="98"/>
                    </a:lnTo>
                    <a:lnTo>
                      <a:pt x="7" y="103"/>
                    </a:lnTo>
                    <a:lnTo>
                      <a:pt x="3" y="105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9" y="104"/>
                    </a:lnTo>
                    <a:lnTo>
                      <a:pt x="33" y="98"/>
                    </a:lnTo>
                    <a:lnTo>
                      <a:pt x="52" y="92"/>
                    </a:lnTo>
                    <a:lnTo>
                      <a:pt x="56" y="90"/>
                    </a:lnTo>
                    <a:lnTo>
                      <a:pt x="59" y="88"/>
                    </a:lnTo>
                    <a:lnTo>
                      <a:pt x="66" y="84"/>
                    </a:lnTo>
                    <a:lnTo>
                      <a:pt x="69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2" y="85"/>
                    </a:lnTo>
                    <a:lnTo>
                      <a:pt x="73" y="86"/>
                    </a:lnTo>
                    <a:lnTo>
                      <a:pt x="73" y="111"/>
                    </a:lnTo>
                    <a:lnTo>
                      <a:pt x="74" y="237"/>
                    </a:lnTo>
                    <a:lnTo>
                      <a:pt x="74" y="198"/>
                    </a:lnTo>
                    <a:lnTo>
                      <a:pt x="74" y="237"/>
                    </a:lnTo>
                    <a:lnTo>
                      <a:pt x="74" y="238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19" name="Freeform 327"/>
              <p:cNvSpPr>
                <a:spLocks/>
              </p:cNvSpPr>
              <p:nvPr/>
            </p:nvSpPr>
            <p:spPr bwMode="auto">
              <a:xfrm>
                <a:off x="409" y="1606"/>
                <a:ext cx="128" cy="239"/>
              </a:xfrm>
              <a:custGeom>
                <a:avLst/>
                <a:gdLst>
                  <a:gd name="T0" fmla="*/ 73 w 128"/>
                  <a:gd name="T1" fmla="*/ 88 h 239"/>
                  <a:gd name="T2" fmla="*/ 73 w 128"/>
                  <a:gd name="T3" fmla="*/ 88 h 239"/>
                  <a:gd name="T4" fmla="*/ 71 w 128"/>
                  <a:gd name="T5" fmla="*/ 86 h 239"/>
                  <a:gd name="T6" fmla="*/ 68 w 128"/>
                  <a:gd name="T7" fmla="*/ 84 h 239"/>
                  <a:gd name="T8" fmla="*/ 66 w 128"/>
                  <a:gd name="T9" fmla="*/ 86 h 239"/>
                  <a:gd name="T10" fmla="*/ 60 w 128"/>
                  <a:gd name="T11" fmla="*/ 90 h 239"/>
                  <a:gd name="T12" fmla="*/ 52 w 128"/>
                  <a:gd name="T13" fmla="*/ 93 h 239"/>
                  <a:gd name="T14" fmla="*/ 10 w 128"/>
                  <a:gd name="T15" fmla="*/ 106 h 239"/>
                  <a:gd name="T16" fmla="*/ 1 w 128"/>
                  <a:gd name="T17" fmla="*/ 108 h 239"/>
                  <a:gd name="T18" fmla="*/ 0 w 128"/>
                  <a:gd name="T19" fmla="*/ 107 h 239"/>
                  <a:gd name="T20" fmla="*/ 0 w 128"/>
                  <a:gd name="T21" fmla="*/ 106 h 239"/>
                  <a:gd name="T22" fmla="*/ 0 w 128"/>
                  <a:gd name="T23" fmla="*/ 105 h 239"/>
                  <a:gd name="T24" fmla="*/ 1 w 128"/>
                  <a:gd name="T25" fmla="*/ 104 h 239"/>
                  <a:gd name="T26" fmla="*/ 38 w 128"/>
                  <a:gd name="T27" fmla="*/ 88 h 239"/>
                  <a:gd name="T28" fmla="*/ 66 w 128"/>
                  <a:gd name="T29" fmla="*/ 77 h 239"/>
                  <a:gd name="T30" fmla="*/ 68 w 128"/>
                  <a:gd name="T31" fmla="*/ 74 h 239"/>
                  <a:gd name="T32" fmla="*/ 70 w 128"/>
                  <a:gd name="T33" fmla="*/ 73 h 239"/>
                  <a:gd name="T34" fmla="*/ 71 w 128"/>
                  <a:gd name="T35" fmla="*/ 64 h 239"/>
                  <a:gd name="T36" fmla="*/ 74 w 128"/>
                  <a:gd name="T37" fmla="*/ 51 h 239"/>
                  <a:gd name="T38" fmla="*/ 88 w 128"/>
                  <a:gd name="T39" fmla="*/ 17 h 239"/>
                  <a:gd name="T40" fmla="*/ 95 w 128"/>
                  <a:gd name="T41" fmla="*/ 3 h 239"/>
                  <a:gd name="T42" fmla="*/ 98 w 128"/>
                  <a:gd name="T43" fmla="*/ 0 h 239"/>
                  <a:gd name="T44" fmla="*/ 99 w 128"/>
                  <a:gd name="T45" fmla="*/ 0 h 239"/>
                  <a:gd name="T46" fmla="*/ 101 w 128"/>
                  <a:gd name="T47" fmla="*/ 2 h 239"/>
                  <a:gd name="T48" fmla="*/ 100 w 128"/>
                  <a:gd name="T49" fmla="*/ 3 h 239"/>
                  <a:gd name="T50" fmla="*/ 77 w 128"/>
                  <a:gd name="T51" fmla="*/ 75 h 239"/>
                  <a:gd name="T52" fmla="*/ 79 w 128"/>
                  <a:gd name="T53" fmla="*/ 76 h 239"/>
                  <a:gd name="T54" fmla="*/ 85 w 128"/>
                  <a:gd name="T55" fmla="*/ 80 h 239"/>
                  <a:gd name="T56" fmla="*/ 87 w 128"/>
                  <a:gd name="T57" fmla="*/ 83 h 239"/>
                  <a:gd name="T58" fmla="*/ 87 w 128"/>
                  <a:gd name="T59" fmla="*/ 85 h 239"/>
                  <a:gd name="T60" fmla="*/ 123 w 128"/>
                  <a:gd name="T61" fmla="*/ 127 h 239"/>
                  <a:gd name="T62" fmla="*/ 127 w 128"/>
                  <a:gd name="T63" fmla="*/ 132 h 239"/>
                  <a:gd name="T64" fmla="*/ 128 w 128"/>
                  <a:gd name="T65" fmla="*/ 135 h 239"/>
                  <a:gd name="T66" fmla="*/ 126 w 128"/>
                  <a:gd name="T67" fmla="*/ 136 h 239"/>
                  <a:gd name="T68" fmla="*/ 124 w 128"/>
                  <a:gd name="T69" fmla="*/ 135 h 239"/>
                  <a:gd name="T70" fmla="*/ 80 w 128"/>
                  <a:gd name="T71" fmla="*/ 94 h 239"/>
                  <a:gd name="T72" fmla="*/ 84 w 128"/>
                  <a:gd name="T73" fmla="*/ 239 h 239"/>
                  <a:gd name="T74" fmla="*/ 72 w 128"/>
                  <a:gd name="T75" fmla="*/ 89 h 23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239"/>
                  <a:gd name="T116" fmla="*/ 128 w 128"/>
                  <a:gd name="T117" fmla="*/ 239 h 23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239">
                    <a:moveTo>
                      <a:pt x="72" y="89"/>
                    </a:moveTo>
                    <a:lnTo>
                      <a:pt x="73" y="88"/>
                    </a:lnTo>
                    <a:lnTo>
                      <a:pt x="72" y="87"/>
                    </a:lnTo>
                    <a:lnTo>
                      <a:pt x="71" y="86"/>
                    </a:lnTo>
                    <a:lnTo>
                      <a:pt x="68" y="84"/>
                    </a:lnTo>
                    <a:lnTo>
                      <a:pt x="66" y="86"/>
                    </a:lnTo>
                    <a:lnTo>
                      <a:pt x="60" y="90"/>
                    </a:lnTo>
                    <a:lnTo>
                      <a:pt x="56" y="92"/>
                    </a:lnTo>
                    <a:lnTo>
                      <a:pt x="52" y="93"/>
                    </a:lnTo>
                    <a:lnTo>
                      <a:pt x="10" y="106"/>
                    </a:lnTo>
                    <a:lnTo>
                      <a:pt x="5" y="108"/>
                    </a:lnTo>
                    <a:lnTo>
                      <a:pt x="1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1" y="104"/>
                    </a:lnTo>
                    <a:lnTo>
                      <a:pt x="17" y="97"/>
                    </a:lnTo>
                    <a:lnTo>
                      <a:pt x="38" y="88"/>
                    </a:lnTo>
                    <a:lnTo>
                      <a:pt x="66" y="77"/>
                    </a:lnTo>
                    <a:lnTo>
                      <a:pt x="67" y="75"/>
                    </a:lnTo>
                    <a:lnTo>
                      <a:pt x="68" y="74"/>
                    </a:lnTo>
                    <a:lnTo>
                      <a:pt x="70" y="73"/>
                    </a:lnTo>
                    <a:lnTo>
                      <a:pt x="71" y="69"/>
                    </a:lnTo>
                    <a:lnTo>
                      <a:pt x="71" y="64"/>
                    </a:lnTo>
                    <a:lnTo>
                      <a:pt x="74" y="51"/>
                    </a:lnTo>
                    <a:lnTo>
                      <a:pt x="80" y="35"/>
                    </a:lnTo>
                    <a:lnTo>
                      <a:pt x="88" y="17"/>
                    </a:lnTo>
                    <a:lnTo>
                      <a:pt x="95" y="3"/>
                    </a:lnTo>
                    <a:lnTo>
                      <a:pt x="97" y="1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100" y="1"/>
                    </a:lnTo>
                    <a:lnTo>
                      <a:pt x="101" y="2"/>
                    </a:lnTo>
                    <a:lnTo>
                      <a:pt x="100" y="3"/>
                    </a:lnTo>
                    <a:lnTo>
                      <a:pt x="90" y="34"/>
                    </a:lnTo>
                    <a:lnTo>
                      <a:pt x="77" y="75"/>
                    </a:lnTo>
                    <a:lnTo>
                      <a:pt x="79" y="76"/>
                    </a:lnTo>
                    <a:lnTo>
                      <a:pt x="85" y="80"/>
                    </a:lnTo>
                    <a:lnTo>
                      <a:pt x="87" y="82"/>
                    </a:lnTo>
                    <a:lnTo>
                      <a:pt x="87" y="83"/>
                    </a:lnTo>
                    <a:lnTo>
                      <a:pt x="87" y="85"/>
                    </a:lnTo>
                    <a:lnTo>
                      <a:pt x="123" y="127"/>
                    </a:lnTo>
                    <a:lnTo>
                      <a:pt x="127" y="132"/>
                    </a:lnTo>
                    <a:lnTo>
                      <a:pt x="128" y="134"/>
                    </a:lnTo>
                    <a:lnTo>
                      <a:pt x="128" y="135"/>
                    </a:lnTo>
                    <a:lnTo>
                      <a:pt x="126" y="136"/>
                    </a:lnTo>
                    <a:lnTo>
                      <a:pt x="124" y="135"/>
                    </a:lnTo>
                    <a:lnTo>
                      <a:pt x="109" y="122"/>
                    </a:lnTo>
                    <a:lnTo>
                      <a:pt x="80" y="94"/>
                    </a:lnTo>
                    <a:lnTo>
                      <a:pt x="84" y="239"/>
                    </a:lnTo>
                    <a:lnTo>
                      <a:pt x="73" y="239"/>
                    </a:lnTo>
                    <a:lnTo>
                      <a:pt x="72" y="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0" name="Freeform 328"/>
              <p:cNvSpPr>
                <a:spLocks/>
              </p:cNvSpPr>
              <p:nvPr/>
            </p:nvSpPr>
            <p:spPr bwMode="auto">
              <a:xfrm>
                <a:off x="411" y="1608"/>
                <a:ext cx="124" cy="236"/>
              </a:xfrm>
              <a:custGeom>
                <a:avLst/>
                <a:gdLst>
                  <a:gd name="T0" fmla="*/ 74 w 124"/>
                  <a:gd name="T1" fmla="*/ 236 h 236"/>
                  <a:gd name="T2" fmla="*/ 81 w 124"/>
                  <a:gd name="T3" fmla="*/ 235 h 236"/>
                  <a:gd name="T4" fmla="*/ 78 w 124"/>
                  <a:gd name="T5" fmla="*/ 89 h 236"/>
                  <a:gd name="T6" fmla="*/ 79 w 124"/>
                  <a:gd name="T7" fmla="*/ 90 h 236"/>
                  <a:gd name="T8" fmla="*/ 86 w 124"/>
                  <a:gd name="T9" fmla="*/ 96 h 236"/>
                  <a:gd name="T10" fmla="*/ 122 w 124"/>
                  <a:gd name="T11" fmla="*/ 132 h 236"/>
                  <a:gd name="T12" fmla="*/ 123 w 124"/>
                  <a:gd name="T13" fmla="*/ 133 h 236"/>
                  <a:gd name="T14" fmla="*/ 122 w 124"/>
                  <a:gd name="T15" fmla="*/ 131 h 236"/>
                  <a:gd name="T16" fmla="*/ 123 w 124"/>
                  <a:gd name="T17" fmla="*/ 133 h 236"/>
                  <a:gd name="T18" fmla="*/ 124 w 124"/>
                  <a:gd name="T19" fmla="*/ 133 h 236"/>
                  <a:gd name="T20" fmla="*/ 124 w 124"/>
                  <a:gd name="T21" fmla="*/ 132 h 236"/>
                  <a:gd name="T22" fmla="*/ 119 w 124"/>
                  <a:gd name="T23" fmla="*/ 126 h 236"/>
                  <a:gd name="T24" fmla="*/ 92 w 124"/>
                  <a:gd name="T25" fmla="*/ 94 h 236"/>
                  <a:gd name="T26" fmla="*/ 99 w 124"/>
                  <a:gd name="T27" fmla="*/ 101 h 236"/>
                  <a:gd name="T28" fmla="*/ 83 w 124"/>
                  <a:gd name="T29" fmla="*/ 83 h 236"/>
                  <a:gd name="T30" fmla="*/ 83 w 124"/>
                  <a:gd name="T31" fmla="*/ 80 h 236"/>
                  <a:gd name="T32" fmla="*/ 82 w 124"/>
                  <a:gd name="T33" fmla="*/ 80 h 236"/>
                  <a:gd name="T34" fmla="*/ 77 w 124"/>
                  <a:gd name="T35" fmla="*/ 75 h 236"/>
                  <a:gd name="T36" fmla="*/ 73 w 124"/>
                  <a:gd name="T37" fmla="*/ 74 h 236"/>
                  <a:gd name="T38" fmla="*/ 73 w 124"/>
                  <a:gd name="T39" fmla="*/ 73 h 236"/>
                  <a:gd name="T40" fmla="*/ 79 w 124"/>
                  <a:gd name="T41" fmla="*/ 54 h 236"/>
                  <a:gd name="T42" fmla="*/ 95 w 124"/>
                  <a:gd name="T43" fmla="*/ 7 h 236"/>
                  <a:gd name="T44" fmla="*/ 97 w 124"/>
                  <a:gd name="T45" fmla="*/ 0 h 236"/>
                  <a:gd name="T46" fmla="*/ 96 w 124"/>
                  <a:gd name="T47" fmla="*/ 0 h 236"/>
                  <a:gd name="T48" fmla="*/ 95 w 124"/>
                  <a:gd name="T49" fmla="*/ 1 h 236"/>
                  <a:gd name="T50" fmla="*/ 95 w 124"/>
                  <a:gd name="T51" fmla="*/ 1 h 236"/>
                  <a:gd name="T52" fmla="*/ 94 w 124"/>
                  <a:gd name="T53" fmla="*/ 3 h 236"/>
                  <a:gd name="T54" fmla="*/ 88 w 124"/>
                  <a:gd name="T55" fmla="*/ 17 h 236"/>
                  <a:gd name="T56" fmla="*/ 74 w 124"/>
                  <a:gd name="T57" fmla="*/ 50 h 236"/>
                  <a:gd name="T58" fmla="*/ 71 w 124"/>
                  <a:gd name="T59" fmla="*/ 62 h 236"/>
                  <a:gd name="T60" fmla="*/ 71 w 124"/>
                  <a:gd name="T61" fmla="*/ 65 h 236"/>
                  <a:gd name="T62" fmla="*/ 71 w 124"/>
                  <a:gd name="T63" fmla="*/ 66 h 236"/>
                  <a:gd name="T64" fmla="*/ 69 w 124"/>
                  <a:gd name="T65" fmla="*/ 71 h 236"/>
                  <a:gd name="T66" fmla="*/ 70 w 124"/>
                  <a:gd name="T67" fmla="*/ 72 h 236"/>
                  <a:gd name="T68" fmla="*/ 70 w 124"/>
                  <a:gd name="T69" fmla="*/ 72 h 236"/>
                  <a:gd name="T70" fmla="*/ 65 w 124"/>
                  <a:gd name="T71" fmla="*/ 75 h 236"/>
                  <a:gd name="T72" fmla="*/ 66 w 124"/>
                  <a:gd name="T73" fmla="*/ 74 h 236"/>
                  <a:gd name="T74" fmla="*/ 65 w 124"/>
                  <a:gd name="T75" fmla="*/ 75 h 236"/>
                  <a:gd name="T76" fmla="*/ 65 w 124"/>
                  <a:gd name="T77" fmla="*/ 76 h 236"/>
                  <a:gd name="T78" fmla="*/ 39 w 124"/>
                  <a:gd name="T79" fmla="*/ 86 h 236"/>
                  <a:gd name="T80" fmla="*/ 65 w 124"/>
                  <a:gd name="T81" fmla="*/ 75 h 236"/>
                  <a:gd name="T82" fmla="*/ 35 w 124"/>
                  <a:gd name="T83" fmla="*/ 87 h 236"/>
                  <a:gd name="T84" fmla="*/ 5 w 124"/>
                  <a:gd name="T85" fmla="*/ 101 h 236"/>
                  <a:gd name="T86" fmla="*/ 1 w 124"/>
                  <a:gd name="T87" fmla="*/ 103 h 236"/>
                  <a:gd name="T88" fmla="*/ 1 w 124"/>
                  <a:gd name="T89" fmla="*/ 103 h 236"/>
                  <a:gd name="T90" fmla="*/ 0 w 124"/>
                  <a:gd name="T91" fmla="*/ 104 h 236"/>
                  <a:gd name="T92" fmla="*/ 2 w 124"/>
                  <a:gd name="T93" fmla="*/ 104 h 236"/>
                  <a:gd name="T94" fmla="*/ 7 w 124"/>
                  <a:gd name="T95" fmla="*/ 102 h 236"/>
                  <a:gd name="T96" fmla="*/ 50 w 124"/>
                  <a:gd name="T97" fmla="*/ 90 h 236"/>
                  <a:gd name="T98" fmla="*/ 54 w 124"/>
                  <a:gd name="T99" fmla="*/ 88 h 236"/>
                  <a:gd name="T100" fmla="*/ 57 w 124"/>
                  <a:gd name="T101" fmla="*/ 86 h 236"/>
                  <a:gd name="T102" fmla="*/ 57 w 124"/>
                  <a:gd name="T103" fmla="*/ 86 h 236"/>
                  <a:gd name="T104" fmla="*/ 67 w 124"/>
                  <a:gd name="T105" fmla="*/ 80 h 236"/>
                  <a:gd name="T106" fmla="*/ 67 w 124"/>
                  <a:gd name="T107" fmla="*/ 80 h 236"/>
                  <a:gd name="T108" fmla="*/ 67 w 124"/>
                  <a:gd name="T109" fmla="*/ 80 h 236"/>
                  <a:gd name="T110" fmla="*/ 68 w 124"/>
                  <a:gd name="T111" fmla="*/ 81 h 236"/>
                  <a:gd name="T112" fmla="*/ 70 w 124"/>
                  <a:gd name="T113" fmla="*/ 83 h 236"/>
                  <a:gd name="T114" fmla="*/ 71 w 124"/>
                  <a:gd name="T115" fmla="*/ 84 h 236"/>
                  <a:gd name="T116" fmla="*/ 71 w 124"/>
                  <a:gd name="T117" fmla="*/ 109 h 236"/>
                  <a:gd name="T118" fmla="*/ 72 w 124"/>
                  <a:gd name="T119" fmla="*/ 196 h 236"/>
                  <a:gd name="T120" fmla="*/ 72 w 124"/>
                  <a:gd name="T121" fmla="*/ 235 h 236"/>
                  <a:gd name="T122" fmla="*/ 72 w 124"/>
                  <a:gd name="T123" fmla="*/ 236 h 2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"/>
                  <a:gd name="T187" fmla="*/ 0 h 236"/>
                  <a:gd name="T188" fmla="*/ 124 w 124"/>
                  <a:gd name="T189" fmla="*/ 236 h 2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" h="236">
                    <a:moveTo>
                      <a:pt x="72" y="236"/>
                    </a:moveTo>
                    <a:lnTo>
                      <a:pt x="74" y="236"/>
                    </a:lnTo>
                    <a:lnTo>
                      <a:pt x="74" y="235"/>
                    </a:lnTo>
                    <a:lnTo>
                      <a:pt x="81" y="235"/>
                    </a:lnTo>
                    <a:lnTo>
                      <a:pt x="77" y="88"/>
                    </a:lnTo>
                    <a:lnTo>
                      <a:pt x="78" y="89"/>
                    </a:lnTo>
                    <a:lnTo>
                      <a:pt x="79" y="90"/>
                    </a:lnTo>
                    <a:lnTo>
                      <a:pt x="86" y="96"/>
                    </a:lnTo>
                    <a:lnTo>
                      <a:pt x="122" y="132"/>
                    </a:lnTo>
                    <a:lnTo>
                      <a:pt x="123" y="133"/>
                    </a:lnTo>
                    <a:lnTo>
                      <a:pt x="122" y="131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4" y="132"/>
                    </a:lnTo>
                    <a:lnTo>
                      <a:pt x="119" y="126"/>
                    </a:lnTo>
                    <a:lnTo>
                      <a:pt x="92" y="94"/>
                    </a:lnTo>
                    <a:lnTo>
                      <a:pt x="99" y="101"/>
                    </a:lnTo>
                    <a:lnTo>
                      <a:pt x="88" y="88"/>
                    </a:lnTo>
                    <a:lnTo>
                      <a:pt x="83" y="83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77" y="75"/>
                    </a:lnTo>
                    <a:lnTo>
                      <a:pt x="74" y="74"/>
                    </a:lnTo>
                    <a:lnTo>
                      <a:pt x="73" y="74"/>
                    </a:lnTo>
                    <a:lnTo>
                      <a:pt x="73" y="73"/>
                    </a:lnTo>
                    <a:lnTo>
                      <a:pt x="79" y="54"/>
                    </a:lnTo>
                    <a:lnTo>
                      <a:pt x="91" y="20"/>
                    </a:lnTo>
                    <a:lnTo>
                      <a:pt x="95" y="7"/>
                    </a:lnTo>
                    <a:lnTo>
                      <a:pt x="97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4" y="3"/>
                    </a:lnTo>
                    <a:lnTo>
                      <a:pt x="88" y="17"/>
                    </a:lnTo>
                    <a:lnTo>
                      <a:pt x="80" y="33"/>
                    </a:lnTo>
                    <a:lnTo>
                      <a:pt x="74" y="50"/>
                    </a:lnTo>
                    <a:lnTo>
                      <a:pt x="71" y="62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70"/>
                    </a:lnTo>
                    <a:lnTo>
                      <a:pt x="69" y="71"/>
                    </a:lnTo>
                    <a:lnTo>
                      <a:pt x="70" y="71"/>
                    </a:lnTo>
                    <a:lnTo>
                      <a:pt x="70" y="72"/>
                    </a:lnTo>
                    <a:lnTo>
                      <a:pt x="67" y="74"/>
                    </a:lnTo>
                    <a:lnTo>
                      <a:pt x="65" y="75"/>
                    </a:lnTo>
                    <a:lnTo>
                      <a:pt x="66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39" y="86"/>
                    </a:lnTo>
                    <a:lnTo>
                      <a:pt x="65" y="75"/>
                    </a:lnTo>
                    <a:lnTo>
                      <a:pt x="35" y="87"/>
                    </a:lnTo>
                    <a:lnTo>
                      <a:pt x="14" y="96"/>
                    </a:lnTo>
                    <a:lnTo>
                      <a:pt x="5" y="101"/>
                    </a:lnTo>
                    <a:lnTo>
                      <a:pt x="1" y="103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7" y="102"/>
                    </a:lnTo>
                    <a:lnTo>
                      <a:pt x="31" y="96"/>
                    </a:lnTo>
                    <a:lnTo>
                      <a:pt x="50" y="90"/>
                    </a:lnTo>
                    <a:lnTo>
                      <a:pt x="54" y="88"/>
                    </a:lnTo>
                    <a:lnTo>
                      <a:pt x="57" y="86"/>
                    </a:lnTo>
                    <a:lnTo>
                      <a:pt x="64" y="82"/>
                    </a:lnTo>
                    <a:lnTo>
                      <a:pt x="67" y="80"/>
                    </a:lnTo>
                    <a:lnTo>
                      <a:pt x="68" y="81"/>
                    </a:lnTo>
                    <a:lnTo>
                      <a:pt x="68" y="82"/>
                    </a:lnTo>
                    <a:lnTo>
                      <a:pt x="70" y="83"/>
                    </a:lnTo>
                    <a:lnTo>
                      <a:pt x="71" y="84"/>
                    </a:lnTo>
                    <a:lnTo>
                      <a:pt x="71" y="109"/>
                    </a:lnTo>
                    <a:lnTo>
                      <a:pt x="72" y="235"/>
                    </a:lnTo>
                    <a:lnTo>
                      <a:pt x="72" y="196"/>
                    </a:lnTo>
                    <a:lnTo>
                      <a:pt x="72" y="235"/>
                    </a:lnTo>
                    <a:lnTo>
                      <a:pt x="72" y="2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1" name="Rectangle 329"/>
              <p:cNvSpPr>
                <a:spLocks noChangeArrowheads="1"/>
              </p:cNvSpPr>
              <p:nvPr/>
            </p:nvSpPr>
            <p:spPr bwMode="auto">
              <a:xfrm>
                <a:off x="536" y="1738"/>
                <a:ext cx="1" cy="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ja-JP" sz="18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722" name="Freeform 330"/>
              <p:cNvSpPr>
                <a:spLocks/>
              </p:cNvSpPr>
              <p:nvPr/>
            </p:nvSpPr>
            <p:spPr bwMode="auto">
              <a:xfrm>
                <a:off x="483" y="1693"/>
                <a:ext cx="5" cy="151"/>
              </a:xfrm>
              <a:custGeom>
                <a:avLst/>
                <a:gdLst>
                  <a:gd name="T0" fmla="*/ 0 w 5"/>
                  <a:gd name="T1" fmla="*/ 0 h 151"/>
                  <a:gd name="T2" fmla="*/ 0 w 5"/>
                  <a:gd name="T3" fmla="*/ 1 h 151"/>
                  <a:gd name="T4" fmla="*/ 1 w 5"/>
                  <a:gd name="T5" fmla="*/ 151 h 151"/>
                  <a:gd name="T6" fmla="*/ 5 w 5"/>
                  <a:gd name="T7" fmla="*/ 151 h 151"/>
                  <a:gd name="T8" fmla="*/ 3 w 5"/>
                  <a:gd name="T9" fmla="*/ 1 h 151"/>
                  <a:gd name="T10" fmla="*/ 0 w 5"/>
                  <a:gd name="T11" fmla="*/ 0 h 151"/>
                  <a:gd name="T12" fmla="*/ 0 w 5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51"/>
                  <a:gd name="T23" fmla="*/ 5 w 5"/>
                  <a:gd name="T24" fmla="*/ 151 h 1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51">
                    <a:moveTo>
                      <a:pt x="0" y="0"/>
                    </a:moveTo>
                    <a:lnTo>
                      <a:pt x="0" y="1"/>
                    </a:lnTo>
                    <a:lnTo>
                      <a:pt x="1" y="151"/>
                    </a:lnTo>
                    <a:lnTo>
                      <a:pt x="5" y="15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3" name="Freeform 331"/>
              <p:cNvSpPr>
                <a:spLocks/>
              </p:cNvSpPr>
              <p:nvPr/>
            </p:nvSpPr>
            <p:spPr bwMode="auto">
              <a:xfrm>
                <a:off x="485" y="1685"/>
                <a:ext cx="9" cy="7"/>
              </a:xfrm>
              <a:custGeom>
                <a:avLst/>
                <a:gdLst>
                  <a:gd name="T0" fmla="*/ 1 w 9"/>
                  <a:gd name="T1" fmla="*/ 1 h 7"/>
                  <a:gd name="T2" fmla="*/ 1 w 9"/>
                  <a:gd name="T3" fmla="*/ 1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1 w 9"/>
                  <a:gd name="T11" fmla="*/ 1 h 7"/>
                  <a:gd name="T12" fmla="*/ 1 w 9"/>
                  <a:gd name="T13" fmla="*/ 1 h 7"/>
                  <a:gd name="T14" fmla="*/ 2 w 9"/>
                  <a:gd name="T15" fmla="*/ 2 h 7"/>
                  <a:gd name="T16" fmla="*/ 2 w 9"/>
                  <a:gd name="T17" fmla="*/ 2 h 7"/>
                  <a:gd name="T18" fmla="*/ 3 w 9"/>
                  <a:gd name="T19" fmla="*/ 2 h 7"/>
                  <a:gd name="T20" fmla="*/ 8 w 9"/>
                  <a:gd name="T21" fmla="*/ 5 h 7"/>
                  <a:gd name="T22" fmla="*/ 8 w 9"/>
                  <a:gd name="T23" fmla="*/ 5 h 7"/>
                  <a:gd name="T24" fmla="*/ 8 w 9"/>
                  <a:gd name="T25" fmla="*/ 5 h 7"/>
                  <a:gd name="T26" fmla="*/ 9 w 9"/>
                  <a:gd name="T27" fmla="*/ 7 h 7"/>
                  <a:gd name="T28" fmla="*/ 9 w 9"/>
                  <a:gd name="T29" fmla="*/ 7 h 7"/>
                  <a:gd name="T30" fmla="*/ 1 w 9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4" name="Freeform 332"/>
              <p:cNvSpPr>
                <a:spLocks/>
              </p:cNvSpPr>
              <p:nvPr/>
            </p:nvSpPr>
            <p:spPr bwMode="auto">
              <a:xfrm>
                <a:off x="485" y="1685"/>
                <a:ext cx="9" cy="7"/>
              </a:xfrm>
              <a:custGeom>
                <a:avLst/>
                <a:gdLst>
                  <a:gd name="T0" fmla="*/ 1 w 9"/>
                  <a:gd name="T1" fmla="*/ 1 h 7"/>
                  <a:gd name="T2" fmla="*/ 1 w 9"/>
                  <a:gd name="T3" fmla="*/ 1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1 w 9"/>
                  <a:gd name="T11" fmla="*/ 1 h 7"/>
                  <a:gd name="T12" fmla="*/ 1 w 9"/>
                  <a:gd name="T13" fmla="*/ 1 h 7"/>
                  <a:gd name="T14" fmla="*/ 2 w 9"/>
                  <a:gd name="T15" fmla="*/ 2 h 7"/>
                  <a:gd name="T16" fmla="*/ 2 w 9"/>
                  <a:gd name="T17" fmla="*/ 2 h 7"/>
                  <a:gd name="T18" fmla="*/ 3 w 9"/>
                  <a:gd name="T19" fmla="*/ 2 h 7"/>
                  <a:gd name="T20" fmla="*/ 8 w 9"/>
                  <a:gd name="T21" fmla="*/ 5 h 7"/>
                  <a:gd name="T22" fmla="*/ 8 w 9"/>
                  <a:gd name="T23" fmla="*/ 5 h 7"/>
                  <a:gd name="T24" fmla="*/ 8 w 9"/>
                  <a:gd name="T25" fmla="*/ 5 h 7"/>
                  <a:gd name="T26" fmla="*/ 9 w 9"/>
                  <a:gd name="T27" fmla="*/ 7 h 7"/>
                  <a:gd name="T28" fmla="*/ 9 w 9"/>
                  <a:gd name="T29" fmla="*/ 7 h 7"/>
                  <a:gd name="T30" fmla="*/ 1 w 9"/>
                  <a:gd name="T31" fmla="*/ 1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7"/>
                  <a:gd name="T50" fmla="*/ 9 w 9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7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5" name="Freeform 333"/>
              <p:cNvSpPr>
                <a:spLocks/>
              </p:cNvSpPr>
              <p:nvPr/>
            </p:nvSpPr>
            <p:spPr bwMode="auto">
              <a:xfrm>
                <a:off x="480" y="1609"/>
                <a:ext cx="26" cy="70"/>
              </a:xfrm>
              <a:custGeom>
                <a:avLst/>
                <a:gdLst>
                  <a:gd name="T0" fmla="*/ 0 w 26"/>
                  <a:gd name="T1" fmla="*/ 70 h 70"/>
                  <a:gd name="T2" fmla="*/ 0 w 26"/>
                  <a:gd name="T3" fmla="*/ 70 h 70"/>
                  <a:gd name="T4" fmla="*/ 1 w 26"/>
                  <a:gd name="T5" fmla="*/ 69 h 70"/>
                  <a:gd name="T6" fmla="*/ 2 w 26"/>
                  <a:gd name="T7" fmla="*/ 65 h 70"/>
                  <a:gd name="T8" fmla="*/ 2 w 26"/>
                  <a:gd name="T9" fmla="*/ 65 h 70"/>
                  <a:gd name="T10" fmla="*/ 2 w 26"/>
                  <a:gd name="T11" fmla="*/ 63 h 70"/>
                  <a:gd name="T12" fmla="*/ 2 w 26"/>
                  <a:gd name="T13" fmla="*/ 63 h 70"/>
                  <a:gd name="T14" fmla="*/ 4 w 26"/>
                  <a:gd name="T15" fmla="*/ 54 h 70"/>
                  <a:gd name="T16" fmla="*/ 4 w 26"/>
                  <a:gd name="T17" fmla="*/ 54 h 70"/>
                  <a:gd name="T18" fmla="*/ 9 w 26"/>
                  <a:gd name="T19" fmla="*/ 41 h 70"/>
                  <a:gd name="T20" fmla="*/ 19 w 26"/>
                  <a:gd name="T21" fmla="*/ 17 h 70"/>
                  <a:gd name="T22" fmla="*/ 19 w 26"/>
                  <a:gd name="T23" fmla="*/ 17 h 70"/>
                  <a:gd name="T24" fmla="*/ 26 w 26"/>
                  <a:gd name="T25" fmla="*/ 0 h 70"/>
                  <a:gd name="T26" fmla="*/ 26 w 26"/>
                  <a:gd name="T27" fmla="*/ 0 h 70"/>
                  <a:gd name="T28" fmla="*/ 3 w 26"/>
                  <a:gd name="T29" fmla="*/ 63 h 70"/>
                  <a:gd name="T30" fmla="*/ 3 w 26"/>
                  <a:gd name="T31" fmla="*/ 63 h 70"/>
                  <a:gd name="T32" fmla="*/ 1 w 26"/>
                  <a:gd name="T33" fmla="*/ 70 h 70"/>
                  <a:gd name="T34" fmla="*/ 0 w 26"/>
                  <a:gd name="T35" fmla="*/ 7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70"/>
                  <a:gd name="T56" fmla="*/ 26 w 26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70">
                    <a:moveTo>
                      <a:pt x="0" y="70"/>
                    </a:moveTo>
                    <a:lnTo>
                      <a:pt x="0" y="70"/>
                    </a:lnTo>
                    <a:lnTo>
                      <a:pt x="1" y="69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54"/>
                    </a:lnTo>
                    <a:lnTo>
                      <a:pt x="9" y="41"/>
                    </a:lnTo>
                    <a:lnTo>
                      <a:pt x="19" y="17"/>
                    </a:lnTo>
                    <a:lnTo>
                      <a:pt x="26" y="0"/>
                    </a:lnTo>
                    <a:lnTo>
                      <a:pt x="3" y="63"/>
                    </a:lnTo>
                    <a:lnTo>
                      <a:pt x="1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6" name="Freeform 334"/>
              <p:cNvSpPr>
                <a:spLocks/>
              </p:cNvSpPr>
              <p:nvPr/>
            </p:nvSpPr>
            <p:spPr bwMode="auto">
              <a:xfrm>
                <a:off x="480" y="1609"/>
                <a:ext cx="26" cy="70"/>
              </a:xfrm>
              <a:custGeom>
                <a:avLst/>
                <a:gdLst>
                  <a:gd name="T0" fmla="*/ 0 w 26"/>
                  <a:gd name="T1" fmla="*/ 70 h 70"/>
                  <a:gd name="T2" fmla="*/ 0 w 26"/>
                  <a:gd name="T3" fmla="*/ 70 h 70"/>
                  <a:gd name="T4" fmla="*/ 1 w 26"/>
                  <a:gd name="T5" fmla="*/ 69 h 70"/>
                  <a:gd name="T6" fmla="*/ 2 w 26"/>
                  <a:gd name="T7" fmla="*/ 65 h 70"/>
                  <a:gd name="T8" fmla="*/ 2 w 26"/>
                  <a:gd name="T9" fmla="*/ 65 h 70"/>
                  <a:gd name="T10" fmla="*/ 2 w 26"/>
                  <a:gd name="T11" fmla="*/ 63 h 70"/>
                  <a:gd name="T12" fmla="*/ 2 w 26"/>
                  <a:gd name="T13" fmla="*/ 63 h 70"/>
                  <a:gd name="T14" fmla="*/ 4 w 26"/>
                  <a:gd name="T15" fmla="*/ 54 h 70"/>
                  <a:gd name="T16" fmla="*/ 4 w 26"/>
                  <a:gd name="T17" fmla="*/ 54 h 70"/>
                  <a:gd name="T18" fmla="*/ 9 w 26"/>
                  <a:gd name="T19" fmla="*/ 41 h 70"/>
                  <a:gd name="T20" fmla="*/ 19 w 26"/>
                  <a:gd name="T21" fmla="*/ 17 h 70"/>
                  <a:gd name="T22" fmla="*/ 19 w 26"/>
                  <a:gd name="T23" fmla="*/ 17 h 70"/>
                  <a:gd name="T24" fmla="*/ 26 w 26"/>
                  <a:gd name="T25" fmla="*/ 0 h 70"/>
                  <a:gd name="T26" fmla="*/ 26 w 26"/>
                  <a:gd name="T27" fmla="*/ 0 h 70"/>
                  <a:gd name="T28" fmla="*/ 3 w 26"/>
                  <a:gd name="T29" fmla="*/ 63 h 70"/>
                  <a:gd name="T30" fmla="*/ 3 w 26"/>
                  <a:gd name="T31" fmla="*/ 63 h 70"/>
                  <a:gd name="T32" fmla="*/ 1 w 26"/>
                  <a:gd name="T33" fmla="*/ 70 h 70"/>
                  <a:gd name="T34" fmla="*/ 0 w 26"/>
                  <a:gd name="T35" fmla="*/ 70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70"/>
                  <a:gd name="T56" fmla="*/ 26 w 26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70">
                    <a:moveTo>
                      <a:pt x="0" y="70"/>
                    </a:moveTo>
                    <a:lnTo>
                      <a:pt x="0" y="70"/>
                    </a:lnTo>
                    <a:lnTo>
                      <a:pt x="1" y="69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54"/>
                    </a:lnTo>
                    <a:lnTo>
                      <a:pt x="9" y="41"/>
                    </a:lnTo>
                    <a:lnTo>
                      <a:pt x="19" y="17"/>
                    </a:lnTo>
                    <a:lnTo>
                      <a:pt x="26" y="0"/>
                    </a:lnTo>
                    <a:lnTo>
                      <a:pt x="3" y="63"/>
                    </a:lnTo>
                    <a:lnTo>
                      <a:pt x="1" y="70"/>
                    </a:lnTo>
                    <a:lnTo>
                      <a:pt x="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7" name="Freeform 335"/>
              <p:cNvSpPr>
                <a:spLocks/>
              </p:cNvSpPr>
              <p:nvPr/>
            </p:nvSpPr>
            <p:spPr bwMode="auto">
              <a:xfrm>
                <a:off x="412" y="1683"/>
                <a:ext cx="64" cy="29"/>
              </a:xfrm>
              <a:custGeom>
                <a:avLst/>
                <a:gdLst>
                  <a:gd name="T0" fmla="*/ 0 w 64"/>
                  <a:gd name="T1" fmla="*/ 28 h 29"/>
                  <a:gd name="T2" fmla="*/ 0 w 64"/>
                  <a:gd name="T3" fmla="*/ 28 h 29"/>
                  <a:gd name="T4" fmla="*/ 4 w 64"/>
                  <a:gd name="T5" fmla="*/ 26 h 29"/>
                  <a:gd name="T6" fmla="*/ 13 w 64"/>
                  <a:gd name="T7" fmla="*/ 21 h 29"/>
                  <a:gd name="T8" fmla="*/ 34 w 64"/>
                  <a:gd name="T9" fmla="*/ 12 h 29"/>
                  <a:gd name="T10" fmla="*/ 64 w 64"/>
                  <a:gd name="T11" fmla="*/ 0 h 29"/>
                  <a:gd name="T12" fmla="*/ 64 w 64"/>
                  <a:gd name="T13" fmla="*/ 0 h 29"/>
                  <a:gd name="T14" fmla="*/ 33 w 64"/>
                  <a:gd name="T15" fmla="*/ 13 h 29"/>
                  <a:gd name="T16" fmla="*/ 12 w 64"/>
                  <a:gd name="T17" fmla="*/ 23 h 29"/>
                  <a:gd name="T18" fmla="*/ 4 w 64"/>
                  <a:gd name="T19" fmla="*/ 26 h 29"/>
                  <a:gd name="T20" fmla="*/ 1 w 64"/>
                  <a:gd name="T21" fmla="*/ 28 h 29"/>
                  <a:gd name="T22" fmla="*/ 1 w 64"/>
                  <a:gd name="T23" fmla="*/ 29 h 29"/>
                  <a:gd name="T24" fmla="*/ 1 w 64"/>
                  <a:gd name="T25" fmla="*/ 29 h 29"/>
                  <a:gd name="T26" fmla="*/ 1 w 64"/>
                  <a:gd name="T27" fmla="*/ 29 h 29"/>
                  <a:gd name="T28" fmla="*/ 1 w 64"/>
                  <a:gd name="T29" fmla="*/ 29 h 29"/>
                  <a:gd name="T30" fmla="*/ 0 w 64"/>
                  <a:gd name="T31" fmla="*/ 29 h 29"/>
                  <a:gd name="T32" fmla="*/ 0 w 64"/>
                  <a:gd name="T33" fmla="*/ 28 h 29"/>
                  <a:gd name="T34" fmla="*/ 0 w 64"/>
                  <a:gd name="T35" fmla="*/ 28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"/>
                  <a:gd name="T55" fmla="*/ 0 h 29"/>
                  <a:gd name="T56" fmla="*/ 64 w 64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" h="29">
                    <a:moveTo>
                      <a:pt x="0" y="28"/>
                    </a:moveTo>
                    <a:lnTo>
                      <a:pt x="0" y="28"/>
                    </a:lnTo>
                    <a:lnTo>
                      <a:pt x="4" y="26"/>
                    </a:lnTo>
                    <a:lnTo>
                      <a:pt x="13" y="21"/>
                    </a:lnTo>
                    <a:lnTo>
                      <a:pt x="34" y="12"/>
                    </a:lnTo>
                    <a:lnTo>
                      <a:pt x="64" y="0"/>
                    </a:lnTo>
                    <a:lnTo>
                      <a:pt x="33" y="13"/>
                    </a:lnTo>
                    <a:lnTo>
                      <a:pt x="12" y="23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8" name="Freeform 336"/>
              <p:cNvSpPr>
                <a:spLocks/>
              </p:cNvSpPr>
              <p:nvPr/>
            </p:nvSpPr>
            <p:spPr bwMode="auto">
              <a:xfrm>
                <a:off x="412" y="1683"/>
                <a:ext cx="64" cy="29"/>
              </a:xfrm>
              <a:custGeom>
                <a:avLst/>
                <a:gdLst>
                  <a:gd name="T0" fmla="*/ 0 w 64"/>
                  <a:gd name="T1" fmla="*/ 28 h 29"/>
                  <a:gd name="T2" fmla="*/ 0 w 64"/>
                  <a:gd name="T3" fmla="*/ 28 h 29"/>
                  <a:gd name="T4" fmla="*/ 4 w 64"/>
                  <a:gd name="T5" fmla="*/ 26 h 29"/>
                  <a:gd name="T6" fmla="*/ 13 w 64"/>
                  <a:gd name="T7" fmla="*/ 21 h 29"/>
                  <a:gd name="T8" fmla="*/ 34 w 64"/>
                  <a:gd name="T9" fmla="*/ 12 h 29"/>
                  <a:gd name="T10" fmla="*/ 64 w 64"/>
                  <a:gd name="T11" fmla="*/ 0 h 29"/>
                  <a:gd name="T12" fmla="*/ 64 w 64"/>
                  <a:gd name="T13" fmla="*/ 0 h 29"/>
                  <a:gd name="T14" fmla="*/ 33 w 64"/>
                  <a:gd name="T15" fmla="*/ 13 h 29"/>
                  <a:gd name="T16" fmla="*/ 12 w 64"/>
                  <a:gd name="T17" fmla="*/ 23 h 29"/>
                  <a:gd name="T18" fmla="*/ 4 w 64"/>
                  <a:gd name="T19" fmla="*/ 26 h 29"/>
                  <a:gd name="T20" fmla="*/ 1 w 64"/>
                  <a:gd name="T21" fmla="*/ 28 h 29"/>
                  <a:gd name="T22" fmla="*/ 1 w 64"/>
                  <a:gd name="T23" fmla="*/ 29 h 29"/>
                  <a:gd name="T24" fmla="*/ 1 w 64"/>
                  <a:gd name="T25" fmla="*/ 29 h 29"/>
                  <a:gd name="T26" fmla="*/ 1 w 64"/>
                  <a:gd name="T27" fmla="*/ 29 h 29"/>
                  <a:gd name="T28" fmla="*/ 1 w 64"/>
                  <a:gd name="T29" fmla="*/ 29 h 29"/>
                  <a:gd name="T30" fmla="*/ 0 w 64"/>
                  <a:gd name="T31" fmla="*/ 29 h 29"/>
                  <a:gd name="T32" fmla="*/ 0 w 64"/>
                  <a:gd name="T33" fmla="*/ 28 h 29"/>
                  <a:gd name="T34" fmla="*/ 0 w 64"/>
                  <a:gd name="T35" fmla="*/ 28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"/>
                  <a:gd name="T55" fmla="*/ 0 h 29"/>
                  <a:gd name="T56" fmla="*/ 64 w 64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" h="29">
                    <a:moveTo>
                      <a:pt x="0" y="28"/>
                    </a:moveTo>
                    <a:lnTo>
                      <a:pt x="0" y="28"/>
                    </a:lnTo>
                    <a:lnTo>
                      <a:pt x="4" y="26"/>
                    </a:lnTo>
                    <a:lnTo>
                      <a:pt x="13" y="21"/>
                    </a:lnTo>
                    <a:lnTo>
                      <a:pt x="34" y="12"/>
                    </a:lnTo>
                    <a:lnTo>
                      <a:pt x="64" y="0"/>
                    </a:lnTo>
                    <a:lnTo>
                      <a:pt x="33" y="13"/>
                    </a:lnTo>
                    <a:lnTo>
                      <a:pt x="12" y="23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29" name="Freeform 337"/>
              <p:cNvSpPr>
                <a:spLocks/>
              </p:cNvSpPr>
              <p:nvPr/>
            </p:nvSpPr>
            <p:spPr bwMode="auto">
              <a:xfrm>
                <a:off x="483" y="1685"/>
                <a:ext cx="27" cy="24"/>
              </a:xfrm>
              <a:custGeom>
                <a:avLst/>
                <a:gdLst>
                  <a:gd name="T0" fmla="*/ 10 w 27"/>
                  <a:gd name="T1" fmla="*/ 5 h 24"/>
                  <a:gd name="T2" fmla="*/ 10 w 27"/>
                  <a:gd name="T3" fmla="*/ 5 h 24"/>
                  <a:gd name="T4" fmla="*/ 2 w 27"/>
                  <a:gd name="T5" fmla="*/ 0 h 24"/>
                  <a:gd name="T6" fmla="*/ 2 w 27"/>
                  <a:gd name="T7" fmla="*/ 0 h 24"/>
                  <a:gd name="T8" fmla="*/ 1 w 27"/>
                  <a:gd name="T9" fmla="*/ 0 h 24"/>
                  <a:gd name="T10" fmla="*/ 0 w 27"/>
                  <a:gd name="T11" fmla="*/ 0 h 24"/>
                  <a:gd name="T12" fmla="*/ 0 w 27"/>
                  <a:gd name="T13" fmla="*/ 0 h 24"/>
                  <a:gd name="T14" fmla="*/ 1 w 27"/>
                  <a:gd name="T15" fmla="*/ 0 h 24"/>
                  <a:gd name="T16" fmla="*/ 2 w 27"/>
                  <a:gd name="T17" fmla="*/ 0 h 24"/>
                  <a:gd name="T18" fmla="*/ 10 w 27"/>
                  <a:gd name="T19" fmla="*/ 6 h 24"/>
                  <a:gd name="T20" fmla="*/ 10 w 27"/>
                  <a:gd name="T21" fmla="*/ 6 h 24"/>
                  <a:gd name="T22" fmla="*/ 10 w 27"/>
                  <a:gd name="T23" fmla="*/ 4 h 24"/>
                  <a:gd name="T24" fmla="*/ 10 w 27"/>
                  <a:gd name="T25" fmla="*/ 3 h 24"/>
                  <a:gd name="T26" fmla="*/ 10 w 27"/>
                  <a:gd name="T27" fmla="*/ 2 h 24"/>
                  <a:gd name="T28" fmla="*/ 10 w 27"/>
                  <a:gd name="T29" fmla="*/ 2 h 24"/>
                  <a:gd name="T30" fmla="*/ 10 w 27"/>
                  <a:gd name="T31" fmla="*/ 3 h 24"/>
                  <a:gd name="T32" fmla="*/ 11 w 27"/>
                  <a:gd name="T33" fmla="*/ 4 h 24"/>
                  <a:gd name="T34" fmla="*/ 11 w 27"/>
                  <a:gd name="T35" fmla="*/ 6 h 24"/>
                  <a:gd name="T36" fmla="*/ 11 w 27"/>
                  <a:gd name="T37" fmla="*/ 6 h 24"/>
                  <a:gd name="T38" fmla="*/ 16 w 27"/>
                  <a:gd name="T39" fmla="*/ 11 h 24"/>
                  <a:gd name="T40" fmla="*/ 27 w 27"/>
                  <a:gd name="T41" fmla="*/ 24 h 24"/>
                  <a:gd name="T42" fmla="*/ 27 w 27"/>
                  <a:gd name="T43" fmla="*/ 24 h 24"/>
                  <a:gd name="T44" fmla="*/ 10 w 27"/>
                  <a:gd name="T45" fmla="*/ 5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4"/>
                  <a:gd name="T71" fmla="*/ 27 w 27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4">
                    <a:moveTo>
                      <a:pt x="10" y="5"/>
                    </a:moveTo>
                    <a:lnTo>
                      <a:pt x="10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6" y="11"/>
                    </a:lnTo>
                    <a:lnTo>
                      <a:pt x="27" y="24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0" name="Freeform 338"/>
              <p:cNvSpPr>
                <a:spLocks/>
              </p:cNvSpPr>
              <p:nvPr/>
            </p:nvSpPr>
            <p:spPr bwMode="auto">
              <a:xfrm>
                <a:off x="483" y="1685"/>
                <a:ext cx="27" cy="24"/>
              </a:xfrm>
              <a:custGeom>
                <a:avLst/>
                <a:gdLst>
                  <a:gd name="T0" fmla="*/ 10 w 27"/>
                  <a:gd name="T1" fmla="*/ 5 h 24"/>
                  <a:gd name="T2" fmla="*/ 10 w 27"/>
                  <a:gd name="T3" fmla="*/ 5 h 24"/>
                  <a:gd name="T4" fmla="*/ 2 w 27"/>
                  <a:gd name="T5" fmla="*/ 0 h 24"/>
                  <a:gd name="T6" fmla="*/ 2 w 27"/>
                  <a:gd name="T7" fmla="*/ 0 h 24"/>
                  <a:gd name="T8" fmla="*/ 1 w 27"/>
                  <a:gd name="T9" fmla="*/ 0 h 24"/>
                  <a:gd name="T10" fmla="*/ 0 w 27"/>
                  <a:gd name="T11" fmla="*/ 0 h 24"/>
                  <a:gd name="T12" fmla="*/ 0 w 27"/>
                  <a:gd name="T13" fmla="*/ 0 h 24"/>
                  <a:gd name="T14" fmla="*/ 1 w 27"/>
                  <a:gd name="T15" fmla="*/ 0 h 24"/>
                  <a:gd name="T16" fmla="*/ 2 w 27"/>
                  <a:gd name="T17" fmla="*/ 0 h 24"/>
                  <a:gd name="T18" fmla="*/ 10 w 27"/>
                  <a:gd name="T19" fmla="*/ 6 h 24"/>
                  <a:gd name="T20" fmla="*/ 10 w 27"/>
                  <a:gd name="T21" fmla="*/ 6 h 24"/>
                  <a:gd name="T22" fmla="*/ 10 w 27"/>
                  <a:gd name="T23" fmla="*/ 4 h 24"/>
                  <a:gd name="T24" fmla="*/ 10 w 27"/>
                  <a:gd name="T25" fmla="*/ 3 h 24"/>
                  <a:gd name="T26" fmla="*/ 10 w 27"/>
                  <a:gd name="T27" fmla="*/ 2 h 24"/>
                  <a:gd name="T28" fmla="*/ 10 w 27"/>
                  <a:gd name="T29" fmla="*/ 2 h 24"/>
                  <a:gd name="T30" fmla="*/ 10 w 27"/>
                  <a:gd name="T31" fmla="*/ 3 h 24"/>
                  <a:gd name="T32" fmla="*/ 11 w 27"/>
                  <a:gd name="T33" fmla="*/ 4 h 24"/>
                  <a:gd name="T34" fmla="*/ 11 w 27"/>
                  <a:gd name="T35" fmla="*/ 6 h 24"/>
                  <a:gd name="T36" fmla="*/ 11 w 27"/>
                  <a:gd name="T37" fmla="*/ 6 h 24"/>
                  <a:gd name="T38" fmla="*/ 16 w 27"/>
                  <a:gd name="T39" fmla="*/ 11 h 24"/>
                  <a:gd name="T40" fmla="*/ 27 w 27"/>
                  <a:gd name="T41" fmla="*/ 24 h 24"/>
                  <a:gd name="T42" fmla="*/ 27 w 27"/>
                  <a:gd name="T43" fmla="*/ 24 h 24"/>
                  <a:gd name="T44" fmla="*/ 10 w 27"/>
                  <a:gd name="T45" fmla="*/ 5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"/>
                  <a:gd name="T70" fmla="*/ 0 h 24"/>
                  <a:gd name="T71" fmla="*/ 27 w 27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" h="24">
                    <a:moveTo>
                      <a:pt x="10" y="5"/>
                    </a:moveTo>
                    <a:lnTo>
                      <a:pt x="10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6" y="11"/>
                    </a:lnTo>
                    <a:lnTo>
                      <a:pt x="27" y="24"/>
                    </a:lnTo>
                    <a:lnTo>
                      <a:pt x="1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1" name="Freeform 339"/>
              <p:cNvSpPr>
                <a:spLocks/>
              </p:cNvSpPr>
              <p:nvPr/>
            </p:nvSpPr>
            <p:spPr bwMode="auto">
              <a:xfrm>
                <a:off x="429" y="1683"/>
                <a:ext cx="105" cy="161"/>
              </a:xfrm>
              <a:custGeom>
                <a:avLst/>
                <a:gdLst>
                  <a:gd name="T0" fmla="*/ 54 w 105"/>
                  <a:gd name="T1" fmla="*/ 160 h 161"/>
                  <a:gd name="T2" fmla="*/ 53 w 105"/>
                  <a:gd name="T3" fmla="*/ 34 h 161"/>
                  <a:gd name="T4" fmla="*/ 53 w 105"/>
                  <a:gd name="T5" fmla="*/ 9 h 161"/>
                  <a:gd name="T6" fmla="*/ 52 w 105"/>
                  <a:gd name="T7" fmla="*/ 8 h 161"/>
                  <a:gd name="T8" fmla="*/ 50 w 105"/>
                  <a:gd name="T9" fmla="*/ 6 h 161"/>
                  <a:gd name="T10" fmla="*/ 49 w 105"/>
                  <a:gd name="T11" fmla="*/ 5 h 161"/>
                  <a:gd name="T12" fmla="*/ 39 w 105"/>
                  <a:gd name="T13" fmla="*/ 11 h 161"/>
                  <a:gd name="T14" fmla="*/ 35 w 105"/>
                  <a:gd name="T15" fmla="*/ 11 h 161"/>
                  <a:gd name="T16" fmla="*/ 17 w 105"/>
                  <a:gd name="T17" fmla="*/ 16 h 161"/>
                  <a:gd name="T18" fmla="*/ 0 w 105"/>
                  <a:gd name="T19" fmla="*/ 22 h 161"/>
                  <a:gd name="T20" fmla="*/ 8 w 105"/>
                  <a:gd name="T21" fmla="*/ 18 h 161"/>
                  <a:gd name="T22" fmla="*/ 47 w 105"/>
                  <a:gd name="T23" fmla="*/ 4 h 161"/>
                  <a:gd name="T24" fmla="*/ 47 w 105"/>
                  <a:gd name="T25" fmla="*/ 3 h 161"/>
                  <a:gd name="T26" fmla="*/ 47 w 105"/>
                  <a:gd name="T27" fmla="*/ 1 h 161"/>
                  <a:gd name="T28" fmla="*/ 48 w 105"/>
                  <a:gd name="T29" fmla="*/ 0 h 161"/>
                  <a:gd name="T30" fmla="*/ 49 w 105"/>
                  <a:gd name="T31" fmla="*/ 0 h 161"/>
                  <a:gd name="T32" fmla="*/ 51 w 105"/>
                  <a:gd name="T33" fmla="*/ 1 h 161"/>
                  <a:gd name="T34" fmla="*/ 52 w 105"/>
                  <a:gd name="T35" fmla="*/ 2 h 161"/>
                  <a:gd name="T36" fmla="*/ 53 w 105"/>
                  <a:gd name="T37" fmla="*/ 2 h 161"/>
                  <a:gd name="T38" fmla="*/ 53 w 105"/>
                  <a:gd name="T39" fmla="*/ 3 h 161"/>
                  <a:gd name="T40" fmla="*/ 93 w 105"/>
                  <a:gd name="T41" fmla="*/ 45 h 161"/>
                  <a:gd name="T42" fmla="*/ 105 w 105"/>
                  <a:gd name="T43" fmla="*/ 58 h 161"/>
                  <a:gd name="T44" fmla="*/ 104 w 105"/>
                  <a:gd name="T45" fmla="*/ 57 h 161"/>
                  <a:gd name="T46" fmla="*/ 68 w 105"/>
                  <a:gd name="T47" fmla="*/ 21 h 161"/>
                  <a:gd name="T48" fmla="*/ 57 w 105"/>
                  <a:gd name="T49" fmla="*/ 11 h 161"/>
                  <a:gd name="T50" fmla="*/ 55 w 105"/>
                  <a:gd name="T51" fmla="*/ 11 h 161"/>
                  <a:gd name="T52" fmla="*/ 54 w 105"/>
                  <a:gd name="T53" fmla="*/ 26 h 161"/>
                  <a:gd name="T54" fmla="*/ 55 w 105"/>
                  <a:gd name="T55" fmla="*/ 26 h 161"/>
                  <a:gd name="T56" fmla="*/ 57 w 105"/>
                  <a:gd name="T57" fmla="*/ 29 h 161"/>
                  <a:gd name="T58" fmla="*/ 59 w 105"/>
                  <a:gd name="T59" fmla="*/ 50 h 161"/>
                  <a:gd name="T60" fmla="*/ 60 w 105"/>
                  <a:gd name="T61" fmla="*/ 70 h 161"/>
                  <a:gd name="T62" fmla="*/ 59 w 105"/>
                  <a:gd name="T63" fmla="*/ 61 h 161"/>
                  <a:gd name="T64" fmla="*/ 56 w 105"/>
                  <a:gd name="T65" fmla="*/ 52 h 161"/>
                  <a:gd name="T66" fmla="*/ 55 w 105"/>
                  <a:gd name="T67" fmla="*/ 50 h 161"/>
                  <a:gd name="T68" fmla="*/ 55 w 105"/>
                  <a:gd name="T69" fmla="*/ 52 h 161"/>
                  <a:gd name="T70" fmla="*/ 54 w 105"/>
                  <a:gd name="T71" fmla="*/ 161 h 161"/>
                  <a:gd name="T72" fmla="*/ 54 w 105"/>
                  <a:gd name="T73" fmla="*/ 98 h 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"/>
                  <a:gd name="T112" fmla="*/ 0 h 161"/>
                  <a:gd name="T113" fmla="*/ 105 w 105"/>
                  <a:gd name="T114" fmla="*/ 161 h 1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" h="161">
                    <a:moveTo>
                      <a:pt x="54" y="98"/>
                    </a:moveTo>
                    <a:lnTo>
                      <a:pt x="54" y="160"/>
                    </a:lnTo>
                    <a:lnTo>
                      <a:pt x="53" y="34"/>
                    </a:lnTo>
                    <a:lnTo>
                      <a:pt x="53" y="9"/>
                    </a:lnTo>
                    <a:lnTo>
                      <a:pt x="52" y="8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5" y="11"/>
                    </a:lnTo>
                    <a:lnTo>
                      <a:pt x="30" y="12"/>
                    </a:lnTo>
                    <a:lnTo>
                      <a:pt x="17" y="16"/>
                    </a:lnTo>
                    <a:lnTo>
                      <a:pt x="0" y="22"/>
                    </a:lnTo>
                    <a:lnTo>
                      <a:pt x="8" y="18"/>
                    </a:lnTo>
                    <a:lnTo>
                      <a:pt x="25" y="12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93" y="45"/>
                    </a:lnTo>
                    <a:lnTo>
                      <a:pt x="105" y="58"/>
                    </a:lnTo>
                    <a:lnTo>
                      <a:pt x="104" y="57"/>
                    </a:lnTo>
                    <a:lnTo>
                      <a:pt x="68" y="2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9"/>
                    </a:lnTo>
                    <a:lnTo>
                      <a:pt x="59" y="37"/>
                    </a:lnTo>
                    <a:lnTo>
                      <a:pt x="59" y="50"/>
                    </a:lnTo>
                    <a:lnTo>
                      <a:pt x="59" y="57"/>
                    </a:lnTo>
                    <a:lnTo>
                      <a:pt x="60" y="70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98"/>
                    </a:lnTo>
                    <a:close/>
                  </a:path>
                </a:pathLst>
              </a:custGeom>
              <a:solidFill>
                <a:srgbClr val="848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2" name="Freeform 340"/>
              <p:cNvSpPr>
                <a:spLocks/>
              </p:cNvSpPr>
              <p:nvPr/>
            </p:nvSpPr>
            <p:spPr bwMode="auto">
              <a:xfrm>
                <a:off x="429" y="1683"/>
                <a:ext cx="105" cy="161"/>
              </a:xfrm>
              <a:custGeom>
                <a:avLst/>
                <a:gdLst>
                  <a:gd name="T0" fmla="*/ 54 w 105"/>
                  <a:gd name="T1" fmla="*/ 160 h 161"/>
                  <a:gd name="T2" fmla="*/ 53 w 105"/>
                  <a:gd name="T3" fmla="*/ 34 h 161"/>
                  <a:gd name="T4" fmla="*/ 53 w 105"/>
                  <a:gd name="T5" fmla="*/ 9 h 161"/>
                  <a:gd name="T6" fmla="*/ 52 w 105"/>
                  <a:gd name="T7" fmla="*/ 8 h 161"/>
                  <a:gd name="T8" fmla="*/ 50 w 105"/>
                  <a:gd name="T9" fmla="*/ 6 h 161"/>
                  <a:gd name="T10" fmla="*/ 49 w 105"/>
                  <a:gd name="T11" fmla="*/ 5 h 161"/>
                  <a:gd name="T12" fmla="*/ 39 w 105"/>
                  <a:gd name="T13" fmla="*/ 11 h 161"/>
                  <a:gd name="T14" fmla="*/ 35 w 105"/>
                  <a:gd name="T15" fmla="*/ 11 h 161"/>
                  <a:gd name="T16" fmla="*/ 17 w 105"/>
                  <a:gd name="T17" fmla="*/ 16 h 161"/>
                  <a:gd name="T18" fmla="*/ 0 w 105"/>
                  <a:gd name="T19" fmla="*/ 22 h 161"/>
                  <a:gd name="T20" fmla="*/ 8 w 105"/>
                  <a:gd name="T21" fmla="*/ 18 h 161"/>
                  <a:gd name="T22" fmla="*/ 47 w 105"/>
                  <a:gd name="T23" fmla="*/ 4 h 161"/>
                  <a:gd name="T24" fmla="*/ 47 w 105"/>
                  <a:gd name="T25" fmla="*/ 3 h 161"/>
                  <a:gd name="T26" fmla="*/ 47 w 105"/>
                  <a:gd name="T27" fmla="*/ 1 h 161"/>
                  <a:gd name="T28" fmla="*/ 48 w 105"/>
                  <a:gd name="T29" fmla="*/ 0 h 161"/>
                  <a:gd name="T30" fmla="*/ 49 w 105"/>
                  <a:gd name="T31" fmla="*/ 0 h 161"/>
                  <a:gd name="T32" fmla="*/ 51 w 105"/>
                  <a:gd name="T33" fmla="*/ 1 h 161"/>
                  <a:gd name="T34" fmla="*/ 52 w 105"/>
                  <a:gd name="T35" fmla="*/ 2 h 161"/>
                  <a:gd name="T36" fmla="*/ 53 w 105"/>
                  <a:gd name="T37" fmla="*/ 2 h 161"/>
                  <a:gd name="T38" fmla="*/ 53 w 105"/>
                  <a:gd name="T39" fmla="*/ 3 h 161"/>
                  <a:gd name="T40" fmla="*/ 93 w 105"/>
                  <a:gd name="T41" fmla="*/ 45 h 161"/>
                  <a:gd name="T42" fmla="*/ 105 w 105"/>
                  <a:gd name="T43" fmla="*/ 58 h 161"/>
                  <a:gd name="T44" fmla="*/ 104 w 105"/>
                  <a:gd name="T45" fmla="*/ 57 h 161"/>
                  <a:gd name="T46" fmla="*/ 68 w 105"/>
                  <a:gd name="T47" fmla="*/ 21 h 161"/>
                  <a:gd name="T48" fmla="*/ 57 w 105"/>
                  <a:gd name="T49" fmla="*/ 11 h 161"/>
                  <a:gd name="T50" fmla="*/ 55 w 105"/>
                  <a:gd name="T51" fmla="*/ 11 h 161"/>
                  <a:gd name="T52" fmla="*/ 54 w 105"/>
                  <a:gd name="T53" fmla="*/ 26 h 161"/>
                  <a:gd name="T54" fmla="*/ 55 w 105"/>
                  <a:gd name="T55" fmla="*/ 26 h 161"/>
                  <a:gd name="T56" fmla="*/ 57 w 105"/>
                  <a:gd name="T57" fmla="*/ 29 h 161"/>
                  <a:gd name="T58" fmla="*/ 59 w 105"/>
                  <a:gd name="T59" fmla="*/ 50 h 161"/>
                  <a:gd name="T60" fmla="*/ 60 w 105"/>
                  <a:gd name="T61" fmla="*/ 70 h 161"/>
                  <a:gd name="T62" fmla="*/ 59 w 105"/>
                  <a:gd name="T63" fmla="*/ 61 h 161"/>
                  <a:gd name="T64" fmla="*/ 56 w 105"/>
                  <a:gd name="T65" fmla="*/ 52 h 161"/>
                  <a:gd name="T66" fmla="*/ 55 w 105"/>
                  <a:gd name="T67" fmla="*/ 50 h 161"/>
                  <a:gd name="T68" fmla="*/ 55 w 105"/>
                  <a:gd name="T69" fmla="*/ 52 h 161"/>
                  <a:gd name="T70" fmla="*/ 54 w 105"/>
                  <a:gd name="T71" fmla="*/ 161 h 161"/>
                  <a:gd name="T72" fmla="*/ 54 w 105"/>
                  <a:gd name="T73" fmla="*/ 98 h 1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"/>
                  <a:gd name="T112" fmla="*/ 0 h 161"/>
                  <a:gd name="T113" fmla="*/ 105 w 105"/>
                  <a:gd name="T114" fmla="*/ 161 h 1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" h="161">
                    <a:moveTo>
                      <a:pt x="54" y="98"/>
                    </a:moveTo>
                    <a:lnTo>
                      <a:pt x="54" y="160"/>
                    </a:lnTo>
                    <a:lnTo>
                      <a:pt x="53" y="34"/>
                    </a:lnTo>
                    <a:lnTo>
                      <a:pt x="53" y="9"/>
                    </a:lnTo>
                    <a:lnTo>
                      <a:pt x="52" y="8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9" y="5"/>
                    </a:lnTo>
                    <a:lnTo>
                      <a:pt x="46" y="7"/>
                    </a:lnTo>
                    <a:lnTo>
                      <a:pt x="39" y="11"/>
                    </a:lnTo>
                    <a:lnTo>
                      <a:pt x="35" y="11"/>
                    </a:lnTo>
                    <a:lnTo>
                      <a:pt x="30" y="12"/>
                    </a:lnTo>
                    <a:lnTo>
                      <a:pt x="17" y="16"/>
                    </a:lnTo>
                    <a:lnTo>
                      <a:pt x="0" y="22"/>
                    </a:lnTo>
                    <a:lnTo>
                      <a:pt x="8" y="18"/>
                    </a:lnTo>
                    <a:lnTo>
                      <a:pt x="25" y="12"/>
                    </a:lnTo>
                    <a:lnTo>
                      <a:pt x="47" y="4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93" y="45"/>
                    </a:lnTo>
                    <a:lnTo>
                      <a:pt x="105" y="58"/>
                    </a:lnTo>
                    <a:lnTo>
                      <a:pt x="104" y="57"/>
                    </a:lnTo>
                    <a:lnTo>
                      <a:pt x="68" y="2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4" y="13"/>
                    </a:lnTo>
                    <a:lnTo>
                      <a:pt x="54" y="26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9"/>
                    </a:lnTo>
                    <a:lnTo>
                      <a:pt x="59" y="37"/>
                    </a:lnTo>
                    <a:lnTo>
                      <a:pt x="59" y="50"/>
                    </a:lnTo>
                    <a:lnTo>
                      <a:pt x="59" y="57"/>
                    </a:lnTo>
                    <a:lnTo>
                      <a:pt x="60" y="70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3" name="Freeform 341"/>
              <p:cNvSpPr>
                <a:spLocks/>
              </p:cNvSpPr>
              <p:nvPr/>
            </p:nvSpPr>
            <p:spPr bwMode="auto">
              <a:xfrm>
                <a:off x="483" y="1608"/>
                <a:ext cx="25" cy="72"/>
              </a:xfrm>
              <a:custGeom>
                <a:avLst/>
                <a:gdLst>
                  <a:gd name="T0" fmla="*/ 25 w 25"/>
                  <a:gd name="T1" fmla="*/ 0 h 72"/>
                  <a:gd name="T2" fmla="*/ 25 w 25"/>
                  <a:gd name="T3" fmla="*/ 0 h 72"/>
                  <a:gd name="T4" fmla="*/ 24 w 25"/>
                  <a:gd name="T5" fmla="*/ 4 h 72"/>
                  <a:gd name="T6" fmla="*/ 21 w 25"/>
                  <a:gd name="T7" fmla="*/ 12 h 72"/>
                  <a:gd name="T8" fmla="*/ 13 w 25"/>
                  <a:gd name="T9" fmla="*/ 38 h 72"/>
                  <a:gd name="T10" fmla="*/ 1 w 25"/>
                  <a:gd name="T11" fmla="*/ 72 h 72"/>
                  <a:gd name="T12" fmla="*/ 0 w 25"/>
                  <a:gd name="T13" fmla="*/ 72 h 72"/>
                  <a:gd name="T14" fmla="*/ 0 w 25"/>
                  <a:gd name="T15" fmla="*/ 72 h 72"/>
                  <a:gd name="T16" fmla="*/ 5 w 25"/>
                  <a:gd name="T17" fmla="*/ 60 h 72"/>
                  <a:gd name="T18" fmla="*/ 13 w 25"/>
                  <a:gd name="T19" fmla="*/ 35 h 72"/>
                  <a:gd name="T20" fmla="*/ 25 w 25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72"/>
                  <a:gd name="T35" fmla="*/ 25 w 25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72">
                    <a:moveTo>
                      <a:pt x="25" y="0"/>
                    </a:moveTo>
                    <a:lnTo>
                      <a:pt x="25" y="0"/>
                    </a:lnTo>
                    <a:lnTo>
                      <a:pt x="24" y="4"/>
                    </a:lnTo>
                    <a:lnTo>
                      <a:pt x="21" y="12"/>
                    </a:lnTo>
                    <a:lnTo>
                      <a:pt x="13" y="38"/>
                    </a:lnTo>
                    <a:lnTo>
                      <a:pt x="1" y="72"/>
                    </a:lnTo>
                    <a:lnTo>
                      <a:pt x="0" y="72"/>
                    </a:lnTo>
                    <a:lnTo>
                      <a:pt x="5" y="60"/>
                    </a:lnTo>
                    <a:lnTo>
                      <a:pt x="13" y="3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4" name="Freeform 342"/>
              <p:cNvSpPr>
                <a:spLocks/>
              </p:cNvSpPr>
              <p:nvPr/>
            </p:nvSpPr>
            <p:spPr bwMode="auto">
              <a:xfrm>
                <a:off x="483" y="1608"/>
                <a:ext cx="25" cy="72"/>
              </a:xfrm>
              <a:custGeom>
                <a:avLst/>
                <a:gdLst>
                  <a:gd name="T0" fmla="*/ 25 w 25"/>
                  <a:gd name="T1" fmla="*/ 0 h 72"/>
                  <a:gd name="T2" fmla="*/ 25 w 25"/>
                  <a:gd name="T3" fmla="*/ 0 h 72"/>
                  <a:gd name="T4" fmla="*/ 24 w 25"/>
                  <a:gd name="T5" fmla="*/ 4 h 72"/>
                  <a:gd name="T6" fmla="*/ 21 w 25"/>
                  <a:gd name="T7" fmla="*/ 12 h 72"/>
                  <a:gd name="T8" fmla="*/ 13 w 25"/>
                  <a:gd name="T9" fmla="*/ 38 h 72"/>
                  <a:gd name="T10" fmla="*/ 1 w 25"/>
                  <a:gd name="T11" fmla="*/ 72 h 72"/>
                  <a:gd name="T12" fmla="*/ 0 w 25"/>
                  <a:gd name="T13" fmla="*/ 72 h 72"/>
                  <a:gd name="T14" fmla="*/ 0 w 25"/>
                  <a:gd name="T15" fmla="*/ 72 h 72"/>
                  <a:gd name="T16" fmla="*/ 5 w 25"/>
                  <a:gd name="T17" fmla="*/ 60 h 72"/>
                  <a:gd name="T18" fmla="*/ 13 w 25"/>
                  <a:gd name="T19" fmla="*/ 35 h 72"/>
                  <a:gd name="T20" fmla="*/ 25 w 25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72"/>
                  <a:gd name="T35" fmla="*/ 25 w 25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72">
                    <a:moveTo>
                      <a:pt x="25" y="0"/>
                    </a:moveTo>
                    <a:lnTo>
                      <a:pt x="25" y="0"/>
                    </a:lnTo>
                    <a:lnTo>
                      <a:pt x="24" y="4"/>
                    </a:lnTo>
                    <a:lnTo>
                      <a:pt x="21" y="12"/>
                    </a:lnTo>
                    <a:lnTo>
                      <a:pt x="13" y="38"/>
                    </a:lnTo>
                    <a:lnTo>
                      <a:pt x="1" y="72"/>
                    </a:lnTo>
                    <a:lnTo>
                      <a:pt x="0" y="72"/>
                    </a:lnTo>
                    <a:lnTo>
                      <a:pt x="5" y="60"/>
                    </a:lnTo>
                    <a:lnTo>
                      <a:pt x="13" y="3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5" name="Freeform 343"/>
              <p:cNvSpPr>
                <a:spLocks/>
              </p:cNvSpPr>
              <p:nvPr/>
            </p:nvSpPr>
            <p:spPr bwMode="auto">
              <a:xfrm>
                <a:off x="477" y="1680"/>
                <a:ext cx="7" cy="4"/>
              </a:xfrm>
              <a:custGeom>
                <a:avLst/>
                <a:gdLst>
                  <a:gd name="T0" fmla="*/ 1 w 7"/>
                  <a:gd name="T1" fmla="*/ 3 h 4"/>
                  <a:gd name="T2" fmla="*/ 1 w 7"/>
                  <a:gd name="T3" fmla="*/ 3 h 4"/>
                  <a:gd name="T4" fmla="*/ 0 w 7"/>
                  <a:gd name="T5" fmla="*/ 2 h 4"/>
                  <a:gd name="T6" fmla="*/ 0 w 7"/>
                  <a:gd name="T7" fmla="*/ 2 h 4"/>
                  <a:gd name="T8" fmla="*/ 1 w 7"/>
                  <a:gd name="T9" fmla="*/ 1 h 4"/>
                  <a:gd name="T10" fmla="*/ 3 w 7"/>
                  <a:gd name="T11" fmla="*/ 1 h 4"/>
                  <a:gd name="T12" fmla="*/ 3 w 7"/>
                  <a:gd name="T13" fmla="*/ 1 h 4"/>
                  <a:gd name="T14" fmla="*/ 4 w 7"/>
                  <a:gd name="T15" fmla="*/ 0 h 4"/>
                  <a:gd name="T16" fmla="*/ 4 w 7"/>
                  <a:gd name="T17" fmla="*/ 0 h 4"/>
                  <a:gd name="T18" fmla="*/ 5 w 7"/>
                  <a:gd name="T19" fmla="*/ 0 h 4"/>
                  <a:gd name="T20" fmla="*/ 5 w 7"/>
                  <a:gd name="T21" fmla="*/ 1 h 4"/>
                  <a:gd name="T22" fmla="*/ 6 w 7"/>
                  <a:gd name="T23" fmla="*/ 2 h 4"/>
                  <a:gd name="T24" fmla="*/ 7 w 7"/>
                  <a:gd name="T25" fmla="*/ 4 h 4"/>
                  <a:gd name="T26" fmla="*/ 7 w 7"/>
                  <a:gd name="T27" fmla="*/ 4 h 4"/>
                  <a:gd name="T28" fmla="*/ 5 w 7"/>
                  <a:gd name="T29" fmla="*/ 2 h 4"/>
                  <a:gd name="T30" fmla="*/ 4 w 7"/>
                  <a:gd name="T31" fmla="*/ 1 h 4"/>
                  <a:gd name="T32" fmla="*/ 3 w 7"/>
                  <a:gd name="T33" fmla="*/ 2 h 4"/>
                  <a:gd name="T34" fmla="*/ 1 w 7"/>
                  <a:gd name="T35" fmla="*/ 3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6" name="Freeform 344"/>
              <p:cNvSpPr>
                <a:spLocks/>
              </p:cNvSpPr>
              <p:nvPr/>
            </p:nvSpPr>
            <p:spPr bwMode="auto">
              <a:xfrm>
                <a:off x="477" y="1680"/>
                <a:ext cx="7" cy="4"/>
              </a:xfrm>
              <a:custGeom>
                <a:avLst/>
                <a:gdLst>
                  <a:gd name="T0" fmla="*/ 1 w 7"/>
                  <a:gd name="T1" fmla="*/ 3 h 4"/>
                  <a:gd name="T2" fmla="*/ 1 w 7"/>
                  <a:gd name="T3" fmla="*/ 3 h 4"/>
                  <a:gd name="T4" fmla="*/ 0 w 7"/>
                  <a:gd name="T5" fmla="*/ 2 h 4"/>
                  <a:gd name="T6" fmla="*/ 0 w 7"/>
                  <a:gd name="T7" fmla="*/ 2 h 4"/>
                  <a:gd name="T8" fmla="*/ 1 w 7"/>
                  <a:gd name="T9" fmla="*/ 1 h 4"/>
                  <a:gd name="T10" fmla="*/ 3 w 7"/>
                  <a:gd name="T11" fmla="*/ 1 h 4"/>
                  <a:gd name="T12" fmla="*/ 3 w 7"/>
                  <a:gd name="T13" fmla="*/ 1 h 4"/>
                  <a:gd name="T14" fmla="*/ 4 w 7"/>
                  <a:gd name="T15" fmla="*/ 0 h 4"/>
                  <a:gd name="T16" fmla="*/ 4 w 7"/>
                  <a:gd name="T17" fmla="*/ 0 h 4"/>
                  <a:gd name="T18" fmla="*/ 5 w 7"/>
                  <a:gd name="T19" fmla="*/ 0 h 4"/>
                  <a:gd name="T20" fmla="*/ 5 w 7"/>
                  <a:gd name="T21" fmla="*/ 1 h 4"/>
                  <a:gd name="T22" fmla="*/ 6 w 7"/>
                  <a:gd name="T23" fmla="*/ 2 h 4"/>
                  <a:gd name="T24" fmla="*/ 7 w 7"/>
                  <a:gd name="T25" fmla="*/ 4 h 4"/>
                  <a:gd name="T26" fmla="*/ 7 w 7"/>
                  <a:gd name="T27" fmla="*/ 4 h 4"/>
                  <a:gd name="T28" fmla="*/ 5 w 7"/>
                  <a:gd name="T29" fmla="*/ 2 h 4"/>
                  <a:gd name="T30" fmla="*/ 4 w 7"/>
                  <a:gd name="T31" fmla="*/ 1 h 4"/>
                  <a:gd name="T32" fmla="*/ 3 w 7"/>
                  <a:gd name="T33" fmla="*/ 2 h 4"/>
                  <a:gd name="T34" fmla="*/ 1 w 7"/>
                  <a:gd name="T35" fmla="*/ 3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1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7" name="Freeform 345"/>
              <p:cNvSpPr>
                <a:spLocks/>
              </p:cNvSpPr>
              <p:nvPr/>
            </p:nvSpPr>
            <p:spPr bwMode="auto">
              <a:xfrm>
                <a:off x="476" y="1680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4 w 5"/>
                  <a:gd name="T5" fmla="*/ 1 h 3"/>
                  <a:gd name="T6" fmla="*/ 4 w 5"/>
                  <a:gd name="T7" fmla="*/ 1 h 3"/>
                  <a:gd name="T8" fmla="*/ 2 w 5"/>
                  <a:gd name="T9" fmla="*/ 1 h 3"/>
                  <a:gd name="T10" fmla="*/ 1 w 5"/>
                  <a:gd name="T11" fmla="*/ 2 h 3"/>
                  <a:gd name="T12" fmla="*/ 1 w 5"/>
                  <a:gd name="T13" fmla="*/ 2 h 3"/>
                  <a:gd name="T14" fmla="*/ 0 w 5"/>
                  <a:gd name="T15" fmla="*/ 3 h 3"/>
                  <a:gd name="T16" fmla="*/ 0 w 5"/>
                  <a:gd name="T17" fmla="*/ 3 h 3"/>
                  <a:gd name="T18" fmla="*/ 2 w 5"/>
                  <a:gd name="T19" fmla="*/ 2 h 3"/>
                  <a:gd name="T20" fmla="*/ 5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8" name="Freeform 346"/>
              <p:cNvSpPr>
                <a:spLocks/>
              </p:cNvSpPr>
              <p:nvPr/>
            </p:nvSpPr>
            <p:spPr bwMode="auto">
              <a:xfrm>
                <a:off x="476" y="1680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4 w 5"/>
                  <a:gd name="T5" fmla="*/ 1 h 3"/>
                  <a:gd name="T6" fmla="*/ 4 w 5"/>
                  <a:gd name="T7" fmla="*/ 1 h 3"/>
                  <a:gd name="T8" fmla="*/ 2 w 5"/>
                  <a:gd name="T9" fmla="*/ 1 h 3"/>
                  <a:gd name="T10" fmla="*/ 1 w 5"/>
                  <a:gd name="T11" fmla="*/ 2 h 3"/>
                  <a:gd name="T12" fmla="*/ 1 w 5"/>
                  <a:gd name="T13" fmla="*/ 2 h 3"/>
                  <a:gd name="T14" fmla="*/ 0 w 5"/>
                  <a:gd name="T15" fmla="*/ 3 h 3"/>
                  <a:gd name="T16" fmla="*/ 0 w 5"/>
                  <a:gd name="T17" fmla="*/ 3 h 3"/>
                  <a:gd name="T18" fmla="*/ 2 w 5"/>
                  <a:gd name="T19" fmla="*/ 2 h 3"/>
                  <a:gd name="T20" fmla="*/ 5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39" name="Freeform 347"/>
              <p:cNvSpPr>
                <a:spLocks/>
              </p:cNvSpPr>
              <p:nvPr/>
            </p:nvSpPr>
            <p:spPr bwMode="auto">
              <a:xfrm>
                <a:off x="476" y="168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4 w 5"/>
                  <a:gd name="T9" fmla="*/ 4 h 4"/>
                  <a:gd name="T10" fmla="*/ 5 w 5"/>
                  <a:gd name="T11" fmla="*/ 3 h 4"/>
                  <a:gd name="T12" fmla="*/ 5 w 5"/>
                  <a:gd name="T13" fmla="*/ 3 h 4"/>
                  <a:gd name="T14" fmla="*/ 5 w 5"/>
                  <a:gd name="T15" fmla="*/ 2 h 4"/>
                  <a:gd name="T16" fmla="*/ 5 w 5"/>
                  <a:gd name="T17" fmla="*/ 2 h 4"/>
                  <a:gd name="T18" fmla="*/ 3 w 5"/>
                  <a:gd name="T19" fmla="*/ 3 h 4"/>
                  <a:gd name="T20" fmla="*/ 1 w 5"/>
                  <a:gd name="T21" fmla="*/ 2 h 4"/>
                  <a:gd name="T22" fmla="*/ 0 w 5"/>
                  <a:gd name="T23" fmla="*/ 0 h 4"/>
                  <a:gd name="T24" fmla="*/ 0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40" name="Freeform 348"/>
              <p:cNvSpPr>
                <a:spLocks noEditPoints="1"/>
              </p:cNvSpPr>
              <p:nvPr/>
            </p:nvSpPr>
            <p:spPr bwMode="auto">
              <a:xfrm>
                <a:off x="372" y="1372"/>
                <a:ext cx="444" cy="472"/>
              </a:xfrm>
              <a:custGeom>
                <a:avLst/>
                <a:gdLst>
                  <a:gd name="T0" fmla="*/ 442 w 444"/>
                  <a:gd name="T1" fmla="*/ 0 h 472"/>
                  <a:gd name="T2" fmla="*/ 0 w 444"/>
                  <a:gd name="T3" fmla="*/ 0 h 472"/>
                  <a:gd name="T4" fmla="*/ 0 w 444"/>
                  <a:gd name="T5" fmla="*/ 472 h 472"/>
                  <a:gd name="T6" fmla="*/ 444 w 444"/>
                  <a:gd name="T7" fmla="*/ 472 h 472"/>
                  <a:gd name="T8" fmla="*/ 444 w 444"/>
                  <a:gd name="T9" fmla="*/ 0 h 472"/>
                  <a:gd name="T10" fmla="*/ 442 w 444"/>
                  <a:gd name="T11" fmla="*/ 0 h 472"/>
                  <a:gd name="T12" fmla="*/ 442 w 444"/>
                  <a:gd name="T13" fmla="*/ 0 h 472"/>
                  <a:gd name="T14" fmla="*/ 440 w 444"/>
                  <a:gd name="T15" fmla="*/ 3 h 472"/>
                  <a:gd name="T16" fmla="*/ 440 w 444"/>
                  <a:gd name="T17" fmla="*/ 3 h 472"/>
                  <a:gd name="T18" fmla="*/ 440 w 444"/>
                  <a:gd name="T19" fmla="*/ 469 h 472"/>
                  <a:gd name="T20" fmla="*/ 440 w 444"/>
                  <a:gd name="T21" fmla="*/ 469 h 472"/>
                  <a:gd name="T22" fmla="*/ 3 w 444"/>
                  <a:gd name="T23" fmla="*/ 469 h 472"/>
                  <a:gd name="T24" fmla="*/ 3 w 444"/>
                  <a:gd name="T25" fmla="*/ 469 h 472"/>
                  <a:gd name="T26" fmla="*/ 3 w 444"/>
                  <a:gd name="T27" fmla="*/ 3 h 472"/>
                  <a:gd name="T28" fmla="*/ 3 w 444"/>
                  <a:gd name="T29" fmla="*/ 3 h 472"/>
                  <a:gd name="T30" fmla="*/ 440 w 444"/>
                  <a:gd name="T31" fmla="*/ 3 h 472"/>
                  <a:gd name="T32" fmla="*/ 440 w 444"/>
                  <a:gd name="T33" fmla="*/ 3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4"/>
                  <a:gd name="T52" fmla="*/ 0 h 472"/>
                  <a:gd name="T53" fmla="*/ 444 w 444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4" h="472">
                    <a:moveTo>
                      <a:pt x="442" y="0"/>
                    </a:moveTo>
                    <a:lnTo>
                      <a:pt x="0" y="0"/>
                    </a:lnTo>
                    <a:lnTo>
                      <a:pt x="0" y="472"/>
                    </a:lnTo>
                    <a:lnTo>
                      <a:pt x="444" y="472"/>
                    </a:lnTo>
                    <a:lnTo>
                      <a:pt x="444" y="0"/>
                    </a:lnTo>
                    <a:lnTo>
                      <a:pt x="442" y="0"/>
                    </a:lnTo>
                    <a:close/>
                    <a:moveTo>
                      <a:pt x="440" y="3"/>
                    </a:moveTo>
                    <a:lnTo>
                      <a:pt x="440" y="3"/>
                    </a:lnTo>
                    <a:lnTo>
                      <a:pt x="440" y="469"/>
                    </a:lnTo>
                    <a:lnTo>
                      <a:pt x="3" y="469"/>
                    </a:lnTo>
                    <a:lnTo>
                      <a:pt x="3" y="3"/>
                    </a:lnTo>
                    <a:lnTo>
                      <a:pt x="44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23624" name="Picture 34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" t="2930" r="1985" b="2930"/>
            <a:stretch>
              <a:fillRect/>
            </a:stretch>
          </p:blipFill>
          <p:spPr bwMode="auto">
            <a:xfrm>
              <a:off x="701517" y="2546078"/>
              <a:ext cx="1082100" cy="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5" name="Line 86"/>
            <p:cNvSpPr>
              <a:spLocks noChangeShapeType="1"/>
            </p:cNvSpPr>
            <p:nvPr/>
          </p:nvSpPr>
          <p:spPr bwMode="auto">
            <a:xfrm flipV="1">
              <a:off x="1919832" y="5114213"/>
              <a:ext cx="847363" cy="552796"/>
            </a:xfrm>
            <a:prstGeom prst="line">
              <a:avLst/>
            </a:prstGeom>
            <a:noFill/>
            <a:ln w="222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26" name="Line 100"/>
            <p:cNvSpPr>
              <a:spLocks noChangeShapeType="1"/>
            </p:cNvSpPr>
            <p:nvPr/>
          </p:nvSpPr>
          <p:spPr bwMode="auto">
            <a:xfrm flipH="1" flipV="1">
              <a:off x="5818091" y="5486143"/>
              <a:ext cx="589490" cy="248507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27" name="Line 100"/>
            <p:cNvSpPr>
              <a:spLocks noChangeShapeType="1"/>
            </p:cNvSpPr>
            <p:nvPr/>
          </p:nvSpPr>
          <p:spPr bwMode="auto">
            <a:xfrm flipH="1">
              <a:off x="2307424" y="5209281"/>
              <a:ext cx="459770" cy="276861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28" name="Line 100"/>
            <p:cNvSpPr>
              <a:spLocks noChangeShapeType="1"/>
            </p:cNvSpPr>
            <p:nvPr/>
          </p:nvSpPr>
          <p:spPr bwMode="auto">
            <a:xfrm flipH="1" flipV="1">
              <a:off x="2016276" y="4834757"/>
              <a:ext cx="528734" cy="30021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29" name="Line 100"/>
            <p:cNvSpPr>
              <a:spLocks noChangeShapeType="1"/>
            </p:cNvSpPr>
            <p:nvPr/>
          </p:nvSpPr>
          <p:spPr bwMode="auto">
            <a:xfrm flipH="1" flipV="1">
              <a:off x="2206440" y="3403014"/>
              <a:ext cx="841423" cy="512026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30" name="Line 100"/>
            <p:cNvSpPr>
              <a:spLocks noChangeShapeType="1"/>
            </p:cNvSpPr>
            <p:nvPr/>
          </p:nvSpPr>
          <p:spPr bwMode="auto">
            <a:xfrm>
              <a:off x="4070968" y="3081122"/>
              <a:ext cx="72249" cy="488676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pic>
          <p:nvPicPr>
            <p:cNvPr id="23631" name="Picture 2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615" y="5704629"/>
              <a:ext cx="308702" cy="385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2" name="Picture 2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195" y="5419235"/>
              <a:ext cx="310344" cy="38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図 3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098" y="4797325"/>
              <a:ext cx="837437" cy="63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4" name="図 3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" t="27745" r="14018" b="462"/>
            <a:stretch>
              <a:fillRect/>
            </a:stretch>
          </p:blipFill>
          <p:spPr bwMode="auto">
            <a:xfrm>
              <a:off x="3775402" y="5938126"/>
              <a:ext cx="1292280" cy="83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35" name="Rectangle 234"/>
            <p:cNvSpPr>
              <a:spLocks noChangeArrowheads="1"/>
            </p:cNvSpPr>
            <p:nvPr/>
          </p:nvSpPr>
          <p:spPr bwMode="auto">
            <a:xfrm>
              <a:off x="7696716" y="5419429"/>
              <a:ext cx="69622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BESS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pic>
          <p:nvPicPr>
            <p:cNvPr id="23636" name="図 3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" t="27745" r="14018" b="462"/>
            <a:stretch>
              <a:fillRect/>
            </a:stretch>
          </p:blipFill>
          <p:spPr bwMode="auto">
            <a:xfrm>
              <a:off x="3489689" y="2725872"/>
              <a:ext cx="789818" cy="51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37" name="Line 100"/>
            <p:cNvSpPr>
              <a:spLocks noChangeShapeType="1"/>
            </p:cNvSpPr>
            <p:nvPr/>
          </p:nvSpPr>
          <p:spPr bwMode="auto">
            <a:xfrm flipH="1" flipV="1">
              <a:off x="6230241" y="4984123"/>
              <a:ext cx="279146" cy="31689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38" name="Rectangle 79"/>
            <p:cNvSpPr>
              <a:spLocks noChangeArrowheads="1"/>
            </p:cNvSpPr>
            <p:nvPr/>
          </p:nvSpPr>
          <p:spPr bwMode="auto">
            <a:xfrm>
              <a:off x="133374" y="5319871"/>
              <a:ext cx="1807878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200">
                  <a:solidFill>
                    <a:srgbClr val="000000"/>
                  </a:solidFill>
                </a:rPr>
                <a:t>Wind power generation</a:t>
              </a:r>
              <a:endParaRPr kumimoji="0" lang="ja-JP" altLang="en-GB" sz="1200">
                <a:solidFill>
                  <a:srgbClr val="000000"/>
                </a:solidFill>
              </a:endParaRPr>
            </a:p>
          </p:txBody>
        </p:sp>
        <p:sp>
          <p:nvSpPr>
            <p:cNvPr id="23639" name="Rectangle 81"/>
            <p:cNvSpPr>
              <a:spLocks noChangeArrowheads="1"/>
            </p:cNvSpPr>
            <p:nvPr/>
          </p:nvSpPr>
          <p:spPr bwMode="auto">
            <a:xfrm>
              <a:off x="125096" y="4290219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640" name="Rectangle 82"/>
            <p:cNvSpPr>
              <a:spLocks noChangeArrowheads="1"/>
            </p:cNvSpPr>
            <p:nvPr/>
          </p:nvSpPr>
          <p:spPr bwMode="auto">
            <a:xfrm>
              <a:off x="125096" y="4290219"/>
              <a:ext cx="0" cy="19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GB" altLang="ja-JP" sz="1200">
                <a:solidFill>
                  <a:srgbClr val="000000"/>
                </a:solidFill>
              </a:endParaRPr>
            </a:p>
          </p:txBody>
        </p:sp>
        <p:sp>
          <p:nvSpPr>
            <p:cNvPr id="23641" name="Rectangle 650"/>
            <p:cNvSpPr>
              <a:spLocks noChangeArrowheads="1"/>
            </p:cNvSpPr>
            <p:nvPr/>
          </p:nvSpPr>
          <p:spPr bwMode="auto">
            <a:xfrm>
              <a:off x="1636234" y="3597886"/>
              <a:ext cx="354679" cy="22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PCS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pic>
          <p:nvPicPr>
            <p:cNvPr id="23642" name="図 3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61" y="3556424"/>
              <a:ext cx="837437" cy="63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43" name="Rectangle 234"/>
            <p:cNvSpPr>
              <a:spLocks noChangeArrowheads="1"/>
            </p:cNvSpPr>
            <p:nvPr/>
          </p:nvSpPr>
          <p:spPr bwMode="auto">
            <a:xfrm>
              <a:off x="87306" y="4178612"/>
              <a:ext cx="69622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6788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6788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6788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400">
                  <a:solidFill>
                    <a:srgbClr val="000000"/>
                  </a:solidFill>
                </a:rPr>
                <a:t>BESS</a:t>
              </a:r>
              <a:endParaRPr kumimoji="0" lang="ja-JP" altLang="en-GB" sz="1400">
                <a:solidFill>
                  <a:srgbClr val="000000"/>
                </a:solidFill>
              </a:endParaRPr>
            </a:p>
          </p:txBody>
        </p:sp>
        <p:sp>
          <p:nvSpPr>
            <p:cNvPr id="23644" name="Line 100"/>
            <p:cNvSpPr>
              <a:spLocks noChangeShapeType="1"/>
            </p:cNvSpPr>
            <p:nvPr/>
          </p:nvSpPr>
          <p:spPr bwMode="auto">
            <a:xfrm flipH="1" flipV="1">
              <a:off x="1943715" y="4023266"/>
              <a:ext cx="708538" cy="289963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sp>
          <p:nvSpPr>
            <p:cNvPr id="23645" name="Line 642"/>
            <p:cNvSpPr>
              <a:spLocks noChangeShapeType="1"/>
            </p:cNvSpPr>
            <p:nvPr/>
          </p:nvSpPr>
          <p:spPr bwMode="auto">
            <a:xfrm flipH="1" flipV="1">
              <a:off x="1369684" y="3901225"/>
              <a:ext cx="1358102" cy="535887"/>
            </a:xfrm>
            <a:prstGeom prst="line">
              <a:avLst/>
            </a:prstGeom>
            <a:noFill/>
            <a:ln w="2222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8" tIns="45709" rIns="91418" bIns="45709"/>
            <a:lstStyle/>
            <a:p>
              <a:endParaRPr lang="ja-JP" altLang="en-US"/>
            </a:p>
          </p:txBody>
        </p:sp>
        <p:pic>
          <p:nvPicPr>
            <p:cNvPr id="23646" name="Picture 6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606" y="3765995"/>
              <a:ext cx="308702" cy="38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8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E934A1C-D357-42F0-AE4F-BCA1F984EE79}" type="slidenum">
              <a:rPr lang="ja-JP" altLang="en-US"/>
              <a:pPr>
                <a:defRPr/>
              </a:pPr>
              <a:t>8</a:t>
            </a:fld>
            <a:endParaRPr lang="ja-JP" altLang="en-US" dirty="0"/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66713" y="2063750"/>
            <a:ext cx="8609012" cy="4749800"/>
            <a:chOff x="366713" y="2063750"/>
            <a:chExt cx="8609012" cy="4749800"/>
          </a:xfrm>
        </p:grpSpPr>
        <p:sp>
          <p:nvSpPr>
            <p:cNvPr id="70" name="正方形/長方形 69"/>
            <p:cNvSpPr/>
            <p:nvPr/>
          </p:nvSpPr>
          <p:spPr bwMode="auto">
            <a:xfrm>
              <a:off x="366713" y="2095500"/>
              <a:ext cx="8486775" cy="104616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 algn="ctr" defTabSz="9683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5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585" name="テキスト ボックス 22"/>
            <p:cNvSpPr txBox="1">
              <a:spLocks noChangeArrowheads="1"/>
            </p:cNvSpPr>
            <p:nvPr/>
          </p:nvSpPr>
          <p:spPr bwMode="auto">
            <a:xfrm>
              <a:off x="366713" y="2063750"/>
              <a:ext cx="4821237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2060"/>
                  </a:solidFill>
                  <a:cs typeface="Segoe UI" panose="020B0502040204020203" pitchFamily="34" charset="0"/>
                </a:rPr>
                <a:t>&lt;Assumed Specifications&gt;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B050"/>
                  </a:solidFill>
                  <a:cs typeface="Segoe UI" panose="020B0502040204020203" pitchFamily="34" charset="0"/>
                </a:rPr>
                <a:t>Power Type Battery(Lithium-ion Battery)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B050"/>
                  </a:solidFill>
                  <a:cs typeface="Segoe UI" panose="020B0502040204020203" pitchFamily="34" charset="0"/>
                </a:rPr>
                <a:t>- Output  : 2MW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00B050"/>
                  </a:solidFill>
                  <a:cs typeface="Segoe UI" panose="020B0502040204020203" pitchFamily="34" charset="0"/>
                </a:rPr>
                <a:t>- Capacity: 1MWh</a:t>
              </a:r>
              <a:endParaRPr lang="en-US" altLang="ja-JP" sz="1600" b="1">
                <a:solidFill>
                  <a:srgbClr val="00206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4586" name="テキスト ボックス 22"/>
            <p:cNvSpPr txBox="1">
              <a:spLocks noChangeArrowheads="1"/>
            </p:cNvSpPr>
            <p:nvPr/>
          </p:nvSpPr>
          <p:spPr bwMode="auto">
            <a:xfrm>
              <a:off x="4845050" y="2290763"/>
              <a:ext cx="4130675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C00000"/>
                  </a:solidFill>
                  <a:cs typeface="Segoe UI" panose="020B0502040204020203" pitchFamily="34" charset="0"/>
                </a:rPr>
                <a:t>Capacity Type Battery(NAS Battery)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C00000"/>
                  </a:solidFill>
                  <a:cs typeface="Segoe UI" panose="020B0502040204020203" pitchFamily="34" charset="0"/>
                </a:rPr>
                <a:t>- Output  : 0.8MW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C00000"/>
                  </a:solidFill>
                  <a:cs typeface="Segoe UI" panose="020B0502040204020203" pitchFamily="34" charset="0"/>
                </a:rPr>
                <a:t>- Capacity: 4.8MWh</a:t>
              </a: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084513" y="3136900"/>
              <a:ext cx="5537200" cy="3508375"/>
            </a:xfrm>
            <a:prstGeom prst="rect">
              <a:avLst/>
            </a:prstGeom>
            <a:solidFill>
              <a:srgbClr val="D1E0FF">
                <a:alpha val="49000"/>
              </a:srgbClr>
            </a:solidFill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正方形/長方形 73"/>
            <p:cNvSpPr>
              <a:spLocks noChangeAspect="1"/>
            </p:cNvSpPr>
            <p:nvPr/>
          </p:nvSpPr>
          <p:spPr>
            <a:xfrm>
              <a:off x="5078413" y="3463925"/>
              <a:ext cx="1598612" cy="9683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PCS (for Capacity Type Battery)</a:t>
              </a:r>
              <a:endParaRPr lang="ja-JP" altLang="en-US" sz="14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itchFamily="34" charset="0"/>
              </a:endParaRPr>
            </a:p>
          </p:txBody>
        </p:sp>
        <p:sp>
          <p:nvSpPr>
            <p:cNvPr id="75" name="正方形/長方形 74"/>
            <p:cNvSpPr>
              <a:spLocks noChangeAspect="1"/>
            </p:cNvSpPr>
            <p:nvPr/>
          </p:nvSpPr>
          <p:spPr>
            <a:xfrm>
              <a:off x="7164388" y="3463925"/>
              <a:ext cx="941387" cy="965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Capacity Type Battery</a:t>
              </a:r>
              <a:endParaRPr lang="ja-JP" altLang="en-US" sz="14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itchFamily="34" charset="0"/>
              </a:endParaRPr>
            </a:p>
          </p:txBody>
        </p:sp>
        <p:sp>
          <p:nvSpPr>
            <p:cNvPr id="76" name="正方形/長方形 75"/>
            <p:cNvSpPr>
              <a:spLocks noChangeAspect="1"/>
            </p:cNvSpPr>
            <p:nvPr/>
          </p:nvSpPr>
          <p:spPr>
            <a:xfrm>
              <a:off x="5078413" y="4927600"/>
              <a:ext cx="665162" cy="1219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1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PCS (for Power Type Battery)</a:t>
              </a:r>
              <a:endParaRPr lang="ja-JP" altLang="en-US" sz="11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itchFamily="34" charset="0"/>
              </a:endParaRPr>
            </a:p>
          </p:txBody>
        </p:sp>
        <p:sp>
          <p:nvSpPr>
            <p:cNvPr id="77" name="正方形/長方形 76"/>
            <p:cNvSpPr>
              <a:spLocks noChangeAspect="1"/>
            </p:cNvSpPr>
            <p:nvPr/>
          </p:nvSpPr>
          <p:spPr>
            <a:xfrm>
              <a:off x="6249988" y="4933950"/>
              <a:ext cx="1870075" cy="3746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Power Type Battery</a:t>
              </a:r>
              <a:endPara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itchFamily="34" charset="0"/>
              </a:endParaRPr>
            </a:p>
          </p:txBody>
        </p:sp>
        <p:sp>
          <p:nvSpPr>
            <p:cNvPr id="78" name="正方形/長方形 77"/>
            <p:cNvSpPr>
              <a:spLocks noChangeAspect="1"/>
            </p:cNvSpPr>
            <p:nvPr/>
          </p:nvSpPr>
          <p:spPr>
            <a:xfrm>
              <a:off x="6253163" y="5772150"/>
              <a:ext cx="1870075" cy="3746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Power Type Battery</a:t>
              </a:r>
              <a:endPara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itchFamily="34" charset="0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594100" y="4540250"/>
              <a:ext cx="968375" cy="159067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Auxiliary Facilities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Segoe UI" pitchFamily="34" charset="0"/>
                </a:rPr>
                <a:t>(Step-up Transformer, etc.)</a:t>
              </a:r>
            </a:p>
          </p:txBody>
        </p:sp>
        <p:cxnSp>
          <p:nvCxnSpPr>
            <p:cNvPr id="80" name="直線矢印コネクタ 79"/>
            <p:cNvCxnSpPr/>
            <p:nvPr/>
          </p:nvCxnSpPr>
          <p:spPr>
            <a:xfrm>
              <a:off x="3084513" y="6724650"/>
              <a:ext cx="554196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flipV="1">
              <a:off x="8723313" y="3127375"/>
              <a:ext cx="0" cy="35179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6" name="テキスト ボックス 70"/>
            <p:cNvSpPr txBox="1">
              <a:spLocks noChangeArrowheads="1"/>
            </p:cNvSpPr>
            <p:nvPr/>
          </p:nvSpPr>
          <p:spPr bwMode="auto">
            <a:xfrm>
              <a:off x="5730875" y="6505575"/>
              <a:ext cx="612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00"/>
                  </a:solidFill>
                  <a:cs typeface="Segoe UI" panose="020B0502040204020203" pitchFamily="34" charset="0"/>
                </a:rPr>
                <a:t>35m</a:t>
              </a:r>
              <a:endParaRPr lang="ja-JP" altLang="en-US" sz="1400" b="1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83" name="直線矢印コネクタ 82"/>
            <p:cNvCxnSpPr/>
            <p:nvPr/>
          </p:nvCxnSpPr>
          <p:spPr>
            <a:xfrm>
              <a:off x="6249988" y="6213475"/>
              <a:ext cx="18732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8" name="テキスト ボックス 70"/>
            <p:cNvSpPr txBox="1">
              <a:spLocks noChangeArrowheads="1"/>
            </p:cNvSpPr>
            <p:nvPr/>
          </p:nvSpPr>
          <p:spPr bwMode="auto">
            <a:xfrm>
              <a:off x="6929438" y="6181725"/>
              <a:ext cx="5810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12m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>
              <a:off x="5078413" y="4514850"/>
              <a:ext cx="157797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0" name="テキスト ボックス 70"/>
            <p:cNvSpPr txBox="1">
              <a:spLocks noChangeArrowheads="1"/>
            </p:cNvSpPr>
            <p:nvPr/>
          </p:nvSpPr>
          <p:spPr bwMode="auto">
            <a:xfrm>
              <a:off x="5703888" y="4486275"/>
              <a:ext cx="5810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10m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7164388" y="4521200"/>
              <a:ext cx="965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テキスト ボックス 70"/>
            <p:cNvSpPr txBox="1">
              <a:spLocks noChangeArrowheads="1"/>
            </p:cNvSpPr>
            <p:nvPr/>
          </p:nvSpPr>
          <p:spPr bwMode="auto">
            <a:xfrm>
              <a:off x="7434263" y="4492625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6m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89" name="直線矢印コネクタ 88"/>
            <p:cNvCxnSpPr/>
            <p:nvPr/>
          </p:nvCxnSpPr>
          <p:spPr>
            <a:xfrm>
              <a:off x="5078413" y="6213475"/>
              <a:ext cx="69532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4" name="テキスト ボックス 70"/>
            <p:cNvSpPr txBox="1">
              <a:spLocks noChangeArrowheads="1"/>
            </p:cNvSpPr>
            <p:nvPr/>
          </p:nvSpPr>
          <p:spPr bwMode="auto">
            <a:xfrm>
              <a:off x="5278438" y="6181725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4m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4605" name="テキスト ボックス 70"/>
            <p:cNvSpPr txBox="1">
              <a:spLocks noChangeArrowheads="1"/>
            </p:cNvSpPr>
            <p:nvPr/>
          </p:nvSpPr>
          <p:spPr bwMode="auto">
            <a:xfrm>
              <a:off x="4665663" y="6181725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92" name="直線矢印コネクタ 91"/>
            <p:cNvCxnSpPr/>
            <p:nvPr/>
          </p:nvCxnSpPr>
          <p:spPr>
            <a:xfrm>
              <a:off x="4591050" y="6213475"/>
              <a:ext cx="48736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7" name="テキスト ボックス 70"/>
            <p:cNvSpPr txBox="1">
              <a:spLocks noChangeArrowheads="1"/>
            </p:cNvSpPr>
            <p:nvPr/>
          </p:nvSpPr>
          <p:spPr bwMode="auto">
            <a:xfrm>
              <a:off x="5854700" y="6181725"/>
              <a:ext cx="4683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94" name="直線矢印コネクタ 93"/>
            <p:cNvCxnSpPr/>
            <p:nvPr/>
          </p:nvCxnSpPr>
          <p:spPr>
            <a:xfrm>
              <a:off x="5757863" y="6213475"/>
              <a:ext cx="5016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9" name="テキスト ボックス 70"/>
            <p:cNvSpPr txBox="1">
              <a:spLocks noChangeArrowheads="1"/>
            </p:cNvSpPr>
            <p:nvPr/>
          </p:nvSpPr>
          <p:spPr bwMode="auto">
            <a:xfrm>
              <a:off x="8216900" y="6191250"/>
              <a:ext cx="4683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>
              <a:off x="8120063" y="6213475"/>
              <a:ext cx="5016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 flipV="1">
              <a:off x="8210550" y="4933950"/>
              <a:ext cx="0" cy="3746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 rot="5400000">
              <a:off x="7727950" y="3946525"/>
              <a:ext cx="965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3" name="テキスト ボックス 70"/>
            <p:cNvSpPr txBox="1">
              <a:spLocks noChangeArrowheads="1"/>
            </p:cNvSpPr>
            <p:nvPr/>
          </p:nvSpPr>
          <p:spPr bwMode="auto">
            <a:xfrm>
              <a:off x="8196263" y="3806825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6m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4614" name="テキスト ボックス 70"/>
            <p:cNvSpPr txBox="1">
              <a:spLocks noChangeArrowheads="1"/>
            </p:cNvSpPr>
            <p:nvPr/>
          </p:nvSpPr>
          <p:spPr bwMode="auto">
            <a:xfrm>
              <a:off x="8154988" y="5003800"/>
              <a:ext cx="6429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2.4m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101" name="直線矢印コネクタ 100"/>
            <p:cNvCxnSpPr/>
            <p:nvPr/>
          </p:nvCxnSpPr>
          <p:spPr>
            <a:xfrm flipV="1">
              <a:off x="8210550" y="5794375"/>
              <a:ext cx="0" cy="3746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6" name="テキスト ボックス 70"/>
            <p:cNvSpPr txBox="1">
              <a:spLocks noChangeArrowheads="1"/>
            </p:cNvSpPr>
            <p:nvPr/>
          </p:nvSpPr>
          <p:spPr bwMode="auto">
            <a:xfrm>
              <a:off x="8154988" y="5864225"/>
              <a:ext cx="6429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2.4m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>
              <a:off x="3084513" y="6200775"/>
              <a:ext cx="4889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>
              <a:off x="3573463" y="6213475"/>
              <a:ext cx="101758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19" name="テキスト ボックス 70"/>
            <p:cNvSpPr txBox="1">
              <a:spLocks noChangeArrowheads="1"/>
            </p:cNvSpPr>
            <p:nvPr/>
          </p:nvSpPr>
          <p:spPr bwMode="auto">
            <a:xfrm>
              <a:off x="3922713" y="6191250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7m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4620" name="テキスト ボックス 70"/>
            <p:cNvSpPr txBox="1">
              <a:spLocks noChangeArrowheads="1"/>
            </p:cNvSpPr>
            <p:nvPr/>
          </p:nvSpPr>
          <p:spPr bwMode="auto">
            <a:xfrm>
              <a:off x="3160713" y="6200775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1035050" y="5667375"/>
              <a:ext cx="1173163" cy="990600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622" name="テキスト ボックス 14335"/>
            <p:cNvSpPr txBox="1">
              <a:spLocks noChangeArrowheads="1"/>
            </p:cNvSpPr>
            <p:nvPr/>
          </p:nvSpPr>
          <p:spPr bwMode="auto">
            <a:xfrm>
              <a:off x="3084513" y="3162300"/>
              <a:ext cx="742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u="sng">
                  <a:solidFill>
                    <a:srgbClr val="000000"/>
                  </a:solidFill>
                  <a:cs typeface="Segoe UI" panose="020B0502040204020203" pitchFamily="34" charset="0"/>
                </a:rPr>
                <a:t>BESS</a:t>
              </a:r>
              <a:endParaRPr lang="ja-JP" altLang="en-US" sz="1600" b="1" u="sng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4623" name="テキスト ボックス 106"/>
            <p:cNvSpPr txBox="1">
              <a:spLocks noChangeArrowheads="1"/>
            </p:cNvSpPr>
            <p:nvPr/>
          </p:nvSpPr>
          <p:spPr bwMode="auto">
            <a:xfrm>
              <a:off x="971550" y="5676900"/>
              <a:ext cx="13509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u="sng">
                  <a:solidFill>
                    <a:srgbClr val="000000"/>
                  </a:solidFill>
                  <a:cs typeface="Segoe UI" panose="020B0502040204020203" pitchFamily="34" charset="0"/>
                </a:rPr>
                <a:t>Substation</a:t>
              </a:r>
              <a:endParaRPr lang="ja-JP" altLang="en-US" sz="1600" b="1" u="sng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24624" name="左右矢印 14336"/>
            <p:cNvSpPr>
              <a:spLocks noChangeArrowheads="1"/>
            </p:cNvSpPr>
            <p:nvPr/>
          </p:nvSpPr>
          <p:spPr bwMode="auto">
            <a:xfrm>
              <a:off x="2257425" y="6035675"/>
              <a:ext cx="796925" cy="317500"/>
            </a:xfrm>
            <a:prstGeom prst="leftRightArrow">
              <a:avLst>
                <a:gd name="adj1" fmla="val 50000"/>
                <a:gd name="adj2" fmla="val 50014"/>
              </a:avLst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defTabSz="968375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 defTabSz="968375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 defTabSz="968375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 defTabSz="968375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 defTabSz="968375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defTabSz="9683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cxnSp>
          <p:nvCxnSpPr>
            <p:cNvPr id="111" name="直線矢印コネクタ 110"/>
            <p:cNvCxnSpPr/>
            <p:nvPr/>
          </p:nvCxnSpPr>
          <p:spPr>
            <a:xfrm flipV="1">
              <a:off x="8210550" y="3127375"/>
              <a:ext cx="0" cy="3730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26" name="テキスト ボックス 70"/>
            <p:cNvSpPr txBox="1">
              <a:spLocks noChangeArrowheads="1"/>
            </p:cNvSpPr>
            <p:nvPr/>
          </p:nvSpPr>
          <p:spPr bwMode="auto">
            <a:xfrm>
              <a:off x="8208963" y="3265488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113" name="直線矢印コネクタ 112"/>
            <p:cNvCxnSpPr/>
            <p:nvPr/>
          </p:nvCxnSpPr>
          <p:spPr>
            <a:xfrm rot="16200000">
              <a:off x="7959725" y="4692650"/>
              <a:ext cx="5016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28" name="テキスト ボックス 70"/>
            <p:cNvSpPr txBox="1">
              <a:spLocks noChangeArrowheads="1"/>
            </p:cNvSpPr>
            <p:nvPr/>
          </p:nvSpPr>
          <p:spPr bwMode="auto">
            <a:xfrm>
              <a:off x="8208963" y="4556125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115" name="直線矢印コネクタ 114"/>
            <p:cNvCxnSpPr/>
            <p:nvPr/>
          </p:nvCxnSpPr>
          <p:spPr>
            <a:xfrm rot="16200000">
              <a:off x="7959725" y="5553075"/>
              <a:ext cx="5016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30" name="テキスト ボックス 70"/>
            <p:cNvSpPr txBox="1">
              <a:spLocks noChangeArrowheads="1"/>
            </p:cNvSpPr>
            <p:nvPr/>
          </p:nvSpPr>
          <p:spPr bwMode="auto">
            <a:xfrm>
              <a:off x="8208963" y="5429250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cxnSp>
          <p:nvCxnSpPr>
            <p:cNvPr id="117" name="直線矢印コネクタ 116"/>
            <p:cNvCxnSpPr/>
            <p:nvPr/>
          </p:nvCxnSpPr>
          <p:spPr>
            <a:xfrm rot="16200000">
              <a:off x="7959725" y="6407150"/>
              <a:ext cx="5016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32" name="テキスト ボックス 70"/>
            <p:cNvSpPr txBox="1">
              <a:spLocks noChangeArrowheads="1"/>
            </p:cNvSpPr>
            <p:nvPr/>
          </p:nvSpPr>
          <p:spPr bwMode="auto">
            <a:xfrm>
              <a:off x="8208963" y="6343650"/>
              <a:ext cx="468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cs typeface="Segoe UI" panose="020B0502040204020203" pitchFamily="34" charset="0"/>
                </a:rPr>
                <a:t>3m</a:t>
              </a:r>
              <a:endParaRPr lang="ja-JP" altLang="en-US" sz="1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431800" y="3308350"/>
              <a:ext cx="1479550" cy="1381125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4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634" name="テキスト ボックス 106"/>
            <p:cNvSpPr txBox="1">
              <a:spLocks noChangeArrowheads="1"/>
            </p:cNvSpPr>
            <p:nvPr/>
          </p:nvSpPr>
          <p:spPr bwMode="auto">
            <a:xfrm>
              <a:off x="385762" y="3299834"/>
              <a:ext cx="14414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b="1" u="sng">
                  <a:solidFill>
                    <a:srgbClr val="000000"/>
                  </a:solidFill>
                  <a:cs typeface="Segoe UI" panose="020B0502040204020203" pitchFamily="34" charset="0"/>
                </a:rPr>
                <a:t>SLDC/RECC</a:t>
              </a:r>
              <a:endParaRPr lang="ja-JP" altLang="en-US" sz="1600" b="1" u="sng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  <p:pic>
          <p:nvPicPr>
            <p:cNvPr id="24635" name="Picture 1553" descr="TSB_20110118_00029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3587750"/>
              <a:ext cx="12033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36" name="Group 99"/>
            <p:cNvGrpSpPr>
              <a:grpSpLocks/>
            </p:cNvGrpSpPr>
            <p:nvPr/>
          </p:nvGrpSpPr>
          <p:grpSpPr bwMode="auto">
            <a:xfrm>
              <a:off x="1560513" y="3940175"/>
              <a:ext cx="1382712" cy="365125"/>
              <a:chOff x="4565" y="3290"/>
              <a:chExt cx="408" cy="135"/>
            </a:xfrm>
          </p:grpSpPr>
          <p:sp>
            <p:nvSpPr>
              <p:cNvPr id="24638" name="Freeform 100"/>
              <p:cNvSpPr>
                <a:spLocks/>
              </p:cNvSpPr>
              <p:nvPr/>
            </p:nvSpPr>
            <p:spPr bwMode="auto">
              <a:xfrm rot="939580">
                <a:off x="4565" y="3290"/>
                <a:ext cx="264" cy="100"/>
              </a:xfrm>
              <a:custGeom>
                <a:avLst/>
                <a:gdLst>
                  <a:gd name="T0" fmla="*/ 0 w 264"/>
                  <a:gd name="T1" fmla="*/ 0 h 100"/>
                  <a:gd name="T2" fmla="*/ 219 w 264"/>
                  <a:gd name="T3" fmla="*/ 46 h 100"/>
                  <a:gd name="T4" fmla="*/ 264 w 264"/>
                  <a:gd name="T5" fmla="*/ 100 h 100"/>
                  <a:gd name="T6" fmla="*/ 0 w 264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4" h="100">
                    <a:moveTo>
                      <a:pt x="0" y="0"/>
                    </a:moveTo>
                    <a:lnTo>
                      <a:pt x="219" y="46"/>
                    </a:lnTo>
                    <a:lnTo>
                      <a:pt x="264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39" name="Freeform 101"/>
              <p:cNvSpPr>
                <a:spLocks/>
              </p:cNvSpPr>
              <p:nvPr/>
            </p:nvSpPr>
            <p:spPr bwMode="auto">
              <a:xfrm rot="939580">
                <a:off x="4708" y="3325"/>
                <a:ext cx="265" cy="100"/>
              </a:xfrm>
              <a:custGeom>
                <a:avLst/>
                <a:gdLst>
                  <a:gd name="T0" fmla="*/ 265 w 265"/>
                  <a:gd name="T1" fmla="*/ 100 h 100"/>
                  <a:gd name="T2" fmla="*/ 45 w 265"/>
                  <a:gd name="T3" fmla="*/ 54 h 100"/>
                  <a:gd name="T4" fmla="*/ 0 w 265"/>
                  <a:gd name="T5" fmla="*/ 0 h 100"/>
                  <a:gd name="T6" fmla="*/ 265 w 265"/>
                  <a:gd name="T7" fmla="*/ 100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5" h="100">
                    <a:moveTo>
                      <a:pt x="265" y="100"/>
                    </a:moveTo>
                    <a:lnTo>
                      <a:pt x="45" y="54"/>
                    </a:lnTo>
                    <a:lnTo>
                      <a:pt x="0" y="0"/>
                    </a:lnTo>
                    <a:lnTo>
                      <a:pt x="265" y="100"/>
                    </a:lnTo>
                    <a:close/>
                  </a:path>
                </a:pathLst>
              </a:custGeom>
              <a:solidFill>
                <a:srgbClr val="B9B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4637" name="テキスト ボックス 106"/>
            <p:cNvSpPr txBox="1">
              <a:spLocks noChangeArrowheads="1"/>
            </p:cNvSpPr>
            <p:nvPr/>
          </p:nvSpPr>
          <p:spPr bwMode="auto">
            <a:xfrm>
              <a:off x="1217613" y="4564063"/>
              <a:ext cx="18811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cs typeface="Segoe UI" panose="020B0502040204020203" pitchFamily="34" charset="0"/>
                </a:rPr>
                <a:t>Monitoring,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cs typeface="Segoe UI" panose="020B0502040204020203" pitchFamily="34" charset="0"/>
                </a:rPr>
                <a:t>Controlling</a:t>
              </a:r>
              <a:endParaRPr lang="ja-JP" altLang="en-US" sz="2400">
                <a:solidFill>
                  <a:srgbClr val="000000"/>
                </a:solidFill>
                <a:cs typeface="Segoe UI" panose="020B0502040204020203" pitchFamily="34" charset="0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323528" y="1196752"/>
            <a:ext cx="8568952" cy="74839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TEPCO has already a concreate proposal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the demo project, based on 2 year analysis.   </a:t>
            </a:r>
          </a:p>
        </p:txBody>
      </p:sp>
      <p:sp>
        <p:nvSpPr>
          <p:cNvPr id="22588" name="テキスト プレースホルダ 2"/>
          <p:cNvSpPr>
            <a:spLocks noGrp="1"/>
          </p:cNvSpPr>
          <p:nvPr>
            <p:ph type="body" sz="quarter" idx="13"/>
          </p:nvPr>
        </p:nvSpPr>
        <p:spPr>
          <a:xfrm>
            <a:off x="539750" y="347663"/>
            <a:ext cx="8353425" cy="5032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sz="3000" dirty="0" smtClean="0"/>
              <a:t>Proposing Solutions in </a:t>
            </a:r>
            <a:r>
              <a:rPr lang="en-US" altLang="ja-JP" sz="3000" dirty="0"/>
              <a:t>Rajasthan : </a:t>
            </a:r>
            <a:r>
              <a:rPr lang="en-US" altLang="ja-JP" sz="3000" dirty="0" smtClean="0"/>
              <a:t>BESS </a:t>
            </a:r>
            <a:r>
              <a:rPr lang="en-US" altLang="ja-JP" sz="3000" dirty="0"/>
              <a:t>X RECC</a:t>
            </a:r>
            <a:endParaRPr lang="en-US" altLang="ja-JP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PCO_HD_powerpoint-temp_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TEPCO_HD_powerpoint-temp_06</Template>
  <TotalTime>3195</TotalTime>
  <Words>579</Words>
  <Application>Microsoft Office PowerPoint</Application>
  <PresentationFormat>画面に合わせる (4:3)</PresentationFormat>
  <Paragraphs>176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Arial</vt:lpstr>
      <vt:lpstr>Calibri</vt:lpstr>
      <vt:lpstr>Segoe UI</vt:lpstr>
      <vt:lpstr>Wingdings</vt:lpstr>
      <vt:lpstr>TEPCO_HD_powerpoint-temp_06</vt:lpstr>
      <vt:lpstr>BESS × RECC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(株)博報堂ＤＹホールディングス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プレゼンテーションタイトル</dc:title>
  <dc:creator>綿引 史敏</dc:creator>
  <cp:lastModifiedBy>T1164912</cp:lastModifiedBy>
  <cp:revision>205</cp:revision>
  <cp:lastPrinted>2016-08-09T04:57:36Z</cp:lastPrinted>
  <dcterms:created xsi:type="dcterms:W3CDTF">2016-03-30T05:49:32Z</dcterms:created>
  <dcterms:modified xsi:type="dcterms:W3CDTF">2016-08-15T07:44:19Z</dcterms:modified>
</cp:coreProperties>
</file>